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4"/>
  </p:notesMasterIdLst>
  <p:sldIdLst>
    <p:sldId id="265" r:id="rId2"/>
    <p:sldId id="278" r:id="rId3"/>
    <p:sldId id="279" r:id="rId4"/>
    <p:sldId id="280" r:id="rId5"/>
    <p:sldId id="281" r:id="rId6"/>
    <p:sldId id="282" r:id="rId7"/>
    <p:sldId id="322" r:id="rId8"/>
    <p:sldId id="283" r:id="rId9"/>
    <p:sldId id="270" r:id="rId10"/>
    <p:sldId id="271" r:id="rId11"/>
    <p:sldId id="323" r:id="rId12"/>
    <p:sldId id="277" r:id="rId13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879" autoAdjust="0"/>
  </p:normalViewPr>
  <p:slideViewPr>
    <p:cSldViewPr>
      <p:cViewPr varScale="1">
        <p:scale>
          <a:sx n="55" d="100"/>
          <a:sy n="55" d="100"/>
        </p:scale>
        <p:origin x="-18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\\Fin18-server2\e\&#1042;&#1086;&#1089;&#1082;&#1088;&#1077;&#1089;&#1077;&#1085;&#1089;&#1082;&#1072;&#1103;%20&#1053;.&#1043;\&#1076;&#1080;&#1072;&#1075;&#1088;\&#1050;&#1085;&#1080;&#1075;&#1072;1.xlsx" TargetMode="External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Лист1!$B$3</c:f>
              <c:strCache>
                <c:ptCount val="1"/>
                <c:pt idx="0">
                  <c:v>Доходы, в том числе: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Лист1!$C$3:$E$3</c:f>
              <c:numCache>
                <c:formatCode>#,##0.00</c:formatCode>
                <c:ptCount val="3"/>
                <c:pt idx="0">
                  <c:v>1390348.9</c:v>
                </c:pt>
                <c:pt idx="1">
                  <c:v>1436383.8</c:v>
                </c:pt>
                <c:pt idx="2">
                  <c:v>1467084.4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8192896"/>
        <c:axId val="258213760"/>
      </c:barChart>
      <c:catAx>
        <c:axId val="258192896"/>
        <c:scaling>
          <c:orientation val="minMax"/>
        </c:scaling>
        <c:delete val="1"/>
        <c:axPos val="b"/>
        <c:majorTickMark val="none"/>
        <c:minorTickMark val="none"/>
        <c:tickLblPos val="nextTo"/>
        <c:crossAx val="258213760"/>
        <c:crosses val="autoZero"/>
        <c:auto val="1"/>
        <c:lblAlgn val="ctr"/>
        <c:lblOffset val="100"/>
        <c:noMultiLvlLbl val="0"/>
      </c:catAx>
      <c:valAx>
        <c:axId val="258213760"/>
        <c:scaling>
          <c:orientation val="minMax"/>
          <c:min val="0"/>
        </c:scaling>
        <c:delete val="0"/>
        <c:axPos val="l"/>
        <c:majorGridlines/>
        <c:numFmt formatCode="#,##0.00" sourceLinked="1"/>
        <c:majorTickMark val="none"/>
        <c:minorTickMark val="none"/>
        <c:tickLblPos val="nextTo"/>
        <c:crossAx val="258192896"/>
        <c:crosses val="autoZero"/>
        <c:crossBetween val="between"/>
      </c:valAx>
    </c:plotArea>
    <c:plotVisOnly val="1"/>
    <c:dispBlanksAs val="zero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99166666666666659"/>
          <c:h val="0.91564637228089263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собственные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layout>
                <c:manualLayout>
                  <c:x val="2.7777777777777649E-3"/>
                  <c:y val="-1.52971027734731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6C74-46EB-B6EF-C2A0D76F1195}"/>
                </c:ext>
              </c:extLst>
            </c:dLbl>
            <c:dLbl>
              <c:idx val="1"/>
              <c:layout>
                <c:manualLayout>
                  <c:x val="0"/>
                  <c:y val="-2.41052926776377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6C74-46EB-B6EF-C2A0D76F1195}"/>
                </c:ext>
              </c:extLst>
            </c:dLbl>
            <c:dLbl>
              <c:idx val="2"/>
              <c:layout>
                <c:manualLayout>
                  <c:x val="-2.2222222222222223E-2"/>
                  <c:y val="-2.33443424293451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6C74-46EB-B6EF-C2A0D76F1195}"/>
                </c:ext>
              </c:extLst>
            </c:dLbl>
            <c:dLbl>
              <c:idx val="3"/>
              <c:layout>
                <c:manualLayout>
                  <c:x val="-2.361111111111111E-2"/>
                  <c:y val="-1.75493387487486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6C74-46EB-B6EF-C2A0D76F1195}"/>
                </c:ext>
              </c:extLst>
            </c:dLbl>
            <c:dLbl>
              <c:idx val="4"/>
              <c:layout>
                <c:manualLayout>
                  <c:x val="-4.1666666666666567E-2"/>
                  <c:y val="-3.01316158470471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6C74-46EB-B6EF-C2A0D76F119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 (первоначальный)</c:v>
                </c:pt>
                <c:pt idx="4">
                  <c:v>2020 (сентябрь)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107826.1</c:v>
                </c:pt>
                <c:pt idx="1">
                  <c:v>117483.1</c:v>
                </c:pt>
                <c:pt idx="2">
                  <c:v>129882.1</c:v>
                </c:pt>
                <c:pt idx="3">
                  <c:v>131975.6</c:v>
                </c:pt>
                <c:pt idx="4">
                  <c:v>131975.6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6C74-46EB-B6EF-C2A0D76F119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</c:v>
                </c:pt>
              </c:strCache>
            </c:strRef>
          </c:tx>
          <c:spPr>
            <a:solidFill>
              <a:srgbClr val="9933FF"/>
            </a:solidFill>
          </c:spPr>
          <c:invertIfNegative val="0"/>
          <c:dLbls>
            <c:dLbl>
              <c:idx val="0"/>
              <c:layout>
                <c:manualLayout>
                  <c:x val="-1.9444444444444445E-2"/>
                  <c:y val="-2.7118454262342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6C74-46EB-B6EF-C2A0D76F1195}"/>
                </c:ext>
              </c:extLst>
            </c:dLbl>
            <c:dLbl>
              <c:idx val="1"/>
              <c:layout>
                <c:manualLayout>
                  <c:x val="2.7777777777777779E-3"/>
                  <c:y val="-3.05942055469462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6C74-46EB-B6EF-C2A0D76F1195}"/>
                </c:ext>
              </c:extLst>
            </c:dLbl>
            <c:dLbl>
              <c:idx val="2"/>
              <c:layout>
                <c:manualLayout>
                  <c:x val="-1.6666776027996502E-2"/>
                  <c:y val="-1.64233067965595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6C74-46EB-B6EF-C2A0D76F1195}"/>
                </c:ext>
              </c:extLst>
            </c:dLbl>
            <c:dLbl>
              <c:idx val="3"/>
              <c:layout>
                <c:manualLayout>
                  <c:x val="-1.9444444444444445E-2"/>
                  <c:y val="-1.80789729707592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6C74-46EB-B6EF-C2A0D76F1195}"/>
                </c:ext>
              </c:extLst>
            </c:dLbl>
            <c:dLbl>
              <c:idx val="4"/>
              <c:layout>
                <c:manualLayout>
                  <c:x val="-3.6111111111111108E-2"/>
                  <c:y val="-1.0695238695028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6C74-46EB-B6EF-C2A0D76F119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 (первоначальный)</c:v>
                </c:pt>
                <c:pt idx="4">
                  <c:v>2020 (сентябрь)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925730.6</c:v>
                </c:pt>
                <c:pt idx="1">
                  <c:v>1165621.6000000001</c:v>
                </c:pt>
                <c:pt idx="2">
                  <c:v>1471096</c:v>
                </c:pt>
                <c:pt idx="3">
                  <c:v>1258373.3</c:v>
                </c:pt>
                <c:pt idx="4">
                  <c:v>1330535.1000000001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6C74-46EB-B6EF-C2A0D76F11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59232896"/>
        <c:axId val="259234432"/>
        <c:axId val="259110656"/>
      </c:bar3DChart>
      <c:catAx>
        <c:axId val="259232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59234432"/>
        <c:crosses val="autoZero"/>
        <c:auto val="1"/>
        <c:lblAlgn val="ctr"/>
        <c:lblOffset val="100"/>
        <c:noMultiLvlLbl val="0"/>
      </c:catAx>
      <c:valAx>
        <c:axId val="2592344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59232896"/>
        <c:crosses val="autoZero"/>
        <c:crossBetween val="between"/>
      </c:valAx>
      <c:serAx>
        <c:axId val="259110656"/>
        <c:scaling>
          <c:orientation val="minMax"/>
        </c:scaling>
        <c:delete val="1"/>
        <c:axPos val="b"/>
        <c:majorTickMark val="out"/>
        <c:minorTickMark val="none"/>
        <c:tickLblPos val="nextTo"/>
        <c:crossAx val="259234432"/>
        <c:crosses val="autoZero"/>
      </c:serAx>
      <c:spPr>
        <a:noFill/>
      </c:spPr>
    </c:plotArea>
    <c:legend>
      <c:legendPos val="t"/>
      <c:layout>
        <c:manualLayout>
          <c:xMode val="edge"/>
          <c:yMode val="edge"/>
          <c:x val="0.28136001749781286"/>
          <c:y val="1.80789695082283E-2"/>
          <c:w val="0.41227996500437464"/>
          <c:h val="7.6253067928366794E-2"/>
        </c:manualLayout>
      </c:layout>
      <c:overlay val="0"/>
      <c:txPr>
        <a:bodyPr/>
        <a:lstStyle/>
        <a:p>
          <a:pPr>
            <a:defRPr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4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9933FF"/>
              </a:solidFill>
            </c:spPr>
          </c:dPt>
          <c:dPt>
            <c:idx val="1"/>
            <c:bubble3D val="0"/>
            <c:spPr>
              <a:solidFill>
                <a:srgbClr val="0070C0"/>
              </a:solidFill>
            </c:spPr>
          </c:dPt>
          <c:dPt>
            <c:idx val="2"/>
            <c:bubble3D val="0"/>
            <c:spPr>
              <a:solidFill>
                <a:srgbClr val="0070C0"/>
              </a:solidFill>
            </c:spPr>
          </c:dPt>
          <c:dPt>
            <c:idx val="4"/>
            <c:bubble3D val="0"/>
            <c:spPr>
              <a:solidFill>
                <a:srgbClr val="ED4D64"/>
              </a:solidFill>
            </c:spPr>
          </c:dPt>
          <c:dPt>
            <c:idx val="6"/>
            <c:bubble3D val="0"/>
            <c:spPr>
              <a:solidFill>
                <a:srgbClr val="FFC000"/>
              </a:solidFill>
            </c:spPr>
          </c:dPt>
          <c:dPt>
            <c:idx val="7"/>
            <c:bubble3D val="0"/>
            <c:spPr>
              <a:solidFill>
                <a:srgbClr val="FF0000"/>
              </a:solidFill>
            </c:spPr>
          </c:dPt>
          <c:dPt>
            <c:idx val="8"/>
            <c:bubble3D val="0"/>
            <c:spPr>
              <a:solidFill>
                <a:srgbClr val="00B0F0"/>
              </a:solidFill>
            </c:spPr>
          </c:dPt>
          <c:dPt>
            <c:idx val="9"/>
            <c:bubble3D val="0"/>
            <c:spPr>
              <a:solidFill>
                <a:srgbClr val="FF6600"/>
              </a:solidFill>
            </c:spPr>
          </c:dPt>
          <c:dPt>
            <c:idx val="11"/>
            <c:bubble3D val="0"/>
            <c:spPr>
              <a:solidFill>
                <a:srgbClr val="92D050"/>
              </a:solidFill>
            </c:spPr>
          </c:dPt>
          <c:dLbls>
            <c:dLbl>
              <c:idx val="0"/>
              <c:layout>
                <c:manualLayout>
                  <c:x val="-4.7427036585103992E-2"/>
                  <c:y val="-7.34872051253564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0391226371672988E-2"/>
                  <c:y val="-4.409232307521392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557027743882802E-2"/>
                  <c:y val="-4.199268864306083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6677708079121037E-2"/>
                  <c:y val="-6.718830182889737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6303043826129498E-2"/>
                  <c:y val="6.08893985324382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2.2222222222222244E-2"/>
                  <c:y val="6.085012043194287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8</a:t>
                    </a:r>
                    <a:r>
                      <a:rPr lang="ru-RU" dirty="0" smtClean="0"/>
                      <a:t>72</a:t>
                    </a:r>
                    <a:r>
                      <a:rPr lang="en-US" dirty="0" smtClean="0"/>
                      <a:t> </a:t>
                    </a:r>
                    <a:r>
                      <a:rPr lang="ru-RU" dirty="0" smtClean="0"/>
                      <a:t>629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3</a:t>
                    </a:r>
                    <a:r>
                      <a:rPr lang="en-US" dirty="0"/>
                      <a:t>
56%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"/>
                  <c:y val="8.398537728612166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3.557027743882802E-2"/>
                  <c:y val="1.049817216076521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2.9641897865690017E-2"/>
                  <c:y val="-4.619195750736689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3.557027743882802E-2"/>
                  <c:y val="-5.459049523597910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1.3338854039560507E-2"/>
                  <c:y val="-9.658318387903989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1.0374664252991498E-2"/>
                  <c:y val="-7.138757069320342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Лист4!$B$4:$B$15</c:f>
              <c:strCache>
                <c:ptCount val="12"/>
                <c:pt idx="0">
                  <c:v>01-ОБЩЕГОСУДАРСТВЕННЫЕ РАСХОДЫ </c:v>
                </c:pt>
                <c:pt idx="1">
                  <c:v>03 НАЦИОНАЛЬНАЯ БЕЗОПАСНОСТЬ И ПРАВООХРАНИТЕЛЬНАЯ ДЕЯТЕЛЬНОСТЬ</c:v>
                </c:pt>
                <c:pt idx="2">
                  <c:v>04 -НАЦИОНАЛЬНАЯ ЭКОНОМИКА</c:v>
                </c:pt>
                <c:pt idx="3">
                  <c:v>05- ЖИЛИЩНО-КОММУНАЛЬНОЕ ХОЗЯЙСТВО</c:v>
                </c:pt>
                <c:pt idx="4">
                  <c:v>06 -ОХРАНА ОКРУЖАЮЩЕЙ СРЕДЫ</c:v>
                </c:pt>
                <c:pt idx="5">
                  <c:v>07- ОБРАЗОВАНИЕ</c:v>
                </c:pt>
                <c:pt idx="6">
                  <c:v>08 - КУЛЬТУРА, КИНЕМАТОГРАФИЯ</c:v>
                </c:pt>
                <c:pt idx="7">
                  <c:v>09- ЗДРАВООХРАНЕНИЕ</c:v>
                </c:pt>
                <c:pt idx="8">
                  <c:v>10 - СОЦИАЛЬНАЯ ПОЛИТИКА</c:v>
                </c:pt>
                <c:pt idx="9">
                  <c:v>11- ФИЗИЧЕСКАЯ КУЛЬТУРА И СПОРТ</c:v>
                </c:pt>
                <c:pt idx="10">
                  <c:v>13 - ОБСЛУЖИВАНИЕ МУНИЦИПАЛЬНОГО ДОЛГА</c:v>
                </c:pt>
                <c:pt idx="11">
                  <c:v>14 - МЕЖБЮДЖЕТНЫЕ ТРАНСФЕРТЫ ОБЩЕГО ХАРАКТЕРА БЮДЖЕТАМ МУНИЦИПАЛЬНЫХ ОБРАЗОВАНИЙ</c:v>
                </c:pt>
              </c:strCache>
            </c:strRef>
          </c:cat>
          <c:val>
            <c:numRef>
              <c:f>Лист4!$C$4:$C$15</c:f>
              <c:numCache>
                <c:formatCode>#,##0.0</c:formatCode>
                <c:ptCount val="12"/>
                <c:pt idx="0">
                  <c:v>74218.2</c:v>
                </c:pt>
                <c:pt idx="1">
                  <c:v>175.9</c:v>
                </c:pt>
                <c:pt idx="2">
                  <c:v>175436</c:v>
                </c:pt>
                <c:pt idx="3">
                  <c:v>32417.8</c:v>
                </c:pt>
                <c:pt idx="4">
                  <c:v>21.9</c:v>
                </c:pt>
                <c:pt idx="5">
                  <c:v>880200</c:v>
                </c:pt>
                <c:pt idx="6">
                  <c:v>85727.5</c:v>
                </c:pt>
                <c:pt idx="7">
                  <c:v>500</c:v>
                </c:pt>
                <c:pt idx="8">
                  <c:v>64333.9</c:v>
                </c:pt>
                <c:pt idx="9">
                  <c:v>57949</c:v>
                </c:pt>
                <c:pt idx="10">
                  <c:v>14.7</c:v>
                </c:pt>
                <c:pt idx="11">
                  <c:v>197767.4</c:v>
                </c:pt>
              </c:numCache>
            </c:numRef>
          </c:val>
        </c:ser>
        <c:ser>
          <c:idx val="1"/>
          <c:order val="1"/>
          <c:explosion val="25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Лист4!$B$4:$B$15</c:f>
              <c:strCache>
                <c:ptCount val="12"/>
                <c:pt idx="0">
                  <c:v>01-ОБЩЕГОСУДАРСТВЕННЫЕ РАСХОДЫ </c:v>
                </c:pt>
                <c:pt idx="1">
                  <c:v>03 НАЦИОНАЛЬНАЯ БЕЗОПАСНОСТЬ И ПРАВООХРАНИТЕЛЬНАЯ ДЕЯТЕЛЬНОСТЬ</c:v>
                </c:pt>
                <c:pt idx="2">
                  <c:v>04 -НАЦИОНАЛЬНАЯ ЭКОНОМИКА</c:v>
                </c:pt>
                <c:pt idx="3">
                  <c:v>05- ЖИЛИЩНО-КОММУНАЛЬНОЕ ХОЗЯЙСТВО</c:v>
                </c:pt>
                <c:pt idx="4">
                  <c:v>06 -ОХРАНА ОКРУЖАЮЩЕЙ СРЕДЫ</c:v>
                </c:pt>
                <c:pt idx="5">
                  <c:v>07- ОБРАЗОВАНИЕ</c:v>
                </c:pt>
                <c:pt idx="6">
                  <c:v>08 - КУЛЬТУРА, КИНЕМАТОГРАФИЯ</c:v>
                </c:pt>
                <c:pt idx="7">
                  <c:v>09- ЗДРАВООХРАНЕНИЕ</c:v>
                </c:pt>
                <c:pt idx="8">
                  <c:v>10 - СОЦИАЛЬНАЯ ПОЛИТИКА</c:v>
                </c:pt>
                <c:pt idx="9">
                  <c:v>11- ФИЗИЧЕСКАЯ КУЛЬТУРА И СПОРТ</c:v>
                </c:pt>
                <c:pt idx="10">
                  <c:v>13 - ОБСЛУЖИВАНИЕ МУНИЦИПАЛЬНОГО ДОЛГА</c:v>
                </c:pt>
                <c:pt idx="11">
                  <c:v>14 - МЕЖБЮДЖЕТНЫЕ ТРАНСФЕРТЫ ОБЩЕГО ХАРАКТЕРА БЮДЖЕТАМ МУНИЦИПАЛЬНЫХ ОБРАЗОВАНИЙ</c:v>
                </c:pt>
              </c:strCache>
            </c:strRef>
          </c:cat>
          <c:val>
            <c:numRef>
              <c:f>Лист4!$D$4:$D$15</c:f>
              <c:numCache>
                <c:formatCode>#,##0.0</c:formatCode>
                <c:ptCount val="12"/>
                <c:pt idx="0">
                  <c:v>7.2488409093794779</c:v>
                </c:pt>
                <c:pt idx="1">
                  <c:v>1.7180032875492132E-2</c:v>
                </c:pt>
                <c:pt idx="2">
                  <c:v>17.134714312364057</c:v>
                </c:pt>
                <c:pt idx="3">
                  <c:v>3.1662243874424623</c:v>
                </c:pt>
                <c:pt idx="4">
                  <c:v>2.1389580441914602E-3</c:v>
                </c:pt>
                <c:pt idx="5">
                  <c:v>85.968532899421007</c:v>
                </c:pt>
                <c:pt idx="6">
                  <c:v>8.3729463805216238</c:v>
                </c:pt>
                <c:pt idx="7">
                  <c:v>4.8834658543184001E-2</c:v>
                </c:pt>
                <c:pt idx="8">
                  <c:v>6.2834480785026914</c:v>
                </c:pt>
                <c:pt idx="9">
                  <c:v>5.6598392558379365</c:v>
                </c:pt>
                <c:pt idx="10">
                  <c:v>1.43573896116961E-3</c:v>
                </c:pt>
                <c:pt idx="11">
                  <c:v>19.31580689994659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Лист1!$B$21</c:f>
              <c:strCache>
                <c:ptCount val="1"/>
                <c:pt idx="0">
                  <c:v>Обеспечение деятельности Администрации </c:v>
                </c:pt>
              </c:strCache>
            </c:strRef>
          </c:tx>
          <c:invertIfNegative val="0"/>
          <c:cat>
            <c:strRef>
              <c:f>Лист1!$C$20:$E$20</c:f>
              <c:strCache>
                <c:ptCount val="3"/>
                <c:pt idx="0">
                  <c:v>2019 год</c:v>
                </c:pt>
                <c:pt idx="1">
                  <c:v>2020г. (июнь)</c:v>
                </c:pt>
                <c:pt idx="2">
                  <c:v>2020 (сентябрь)</c:v>
                </c:pt>
              </c:strCache>
            </c:strRef>
          </c:cat>
          <c:val>
            <c:numRef>
              <c:f>Лист1!$C$21:$E$21</c:f>
              <c:numCache>
                <c:formatCode>#,##0.00</c:formatCode>
                <c:ptCount val="3"/>
                <c:pt idx="0">
                  <c:v>86533.6</c:v>
                </c:pt>
                <c:pt idx="1">
                  <c:v>89428.7</c:v>
                </c:pt>
                <c:pt idx="2" formatCode="General">
                  <c:v>90246.5</c:v>
                </c:pt>
              </c:numCache>
            </c:numRef>
          </c:val>
        </c:ser>
        <c:ser>
          <c:idx val="1"/>
          <c:order val="1"/>
          <c:tx>
            <c:strRef>
              <c:f>Лист1!$B$22</c:f>
              <c:strCache>
                <c:ptCount val="1"/>
                <c:pt idx="0">
                  <c:v>Развитие образования </c:v>
                </c:pt>
              </c:strCache>
            </c:strRef>
          </c:tx>
          <c:invertIfNegative val="0"/>
          <c:cat>
            <c:strRef>
              <c:f>Лист1!$C$20:$E$20</c:f>
              <c:strCache>
                <c:ptCount val="3"/>
                <c:pt idx="0">
                  <c:v>2019 год</c:v>
                </c:pt>
                <c:pt idx="1">
                  <c:v>2020г. (июнь)</c:v>
                </c:pt>
                <c:pt idx="2">
                  <c:v>2020 (сентябрь)</c:v>
                </c:pt>
              </c:strCache>
            </c:strRef>
          </c:cat>
          <c:val>
            <c:numRef>
              <c:f>Лист1!$C$22:$E$22</c:f>
              <c:numCache>
                <c:formatCode>#,##0.00</c:formatCode>
                <c:ptCount val="3"/>
                <c:pt idx="0">
                  <c:v>883909</c:v>
                </c:pt>
                <c:pt idx="1">
                  <c:v>857449.5</c:v>
                </c:pt>
                <c:pt idx="2" formatCode="General">
                  <c:v>872629.3</c:v>
                </c:pt>
              </c:numCache>
            </c:numRef>
          </c:val>
        </c:ser>
        <c:ser>
          <c:idx val="2"/>
          <c:order val="2"/>
          <c:tx>
            <c:strRef>
              <c:f>Лист1!$B$23</c:f>
              <c:strCache>
                <c:ptCount val="1"/>
                <c:pt idx="0">
                  <c:v>Развитие культуры </c:v>
                </c:pt>
              </c:strCache>
            </c:strRef>
          </c:tx>
          <c:invertIfNegative val="0"/>
          <c:cat>
            <c:strRef>
              <c:f>Лист1!$C$20:$E$20</c:f>
              <c:strCache>
                <c:ptCount val="3"/>
                <c:pt idx="0">
                  <c:v>2019 год</c:v>
                </c:pt>
                <c:pt idx="1">
                  <c:v>2020г. (июнь)</c:v>
                </c:pt>
                <c:pt idx="2">
                  <c:v>2020 (сентябрь)</c:v>
                </c:pt>
              </c:strCache>
            </c:strRef>
          </c:cat>
          <c:val>
            <c:numRef>
              <c:f>Лист1!$C$23:$E$23</c:f>
              <c:numCache>
                <c:formatCode>#,##0.00</c:formatCode>
                <c:ptCount val="3"/>
                <c:pt idx="0">
                  <c:v>81329.3</c:v>
                </c:pt>
                <c:pt idx="1">
                  <c:v>74215.7</c:v>
                </c:pt>
                <c:pt idx="2" formatCode="General">
                  <c:v>74421.7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9628416"/>
        <c:axId val="259630208"/>
        <c:axId val="0"/>
      </c:bar3DChart>
      <c:catAx>
        <c:axId val="25962841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b="1">
                <a:solidFill>
                  <a:srgbClr val="002060"/>
                </a:solidFill>
              </a:defRPr>
            </a:pPr>
            <a:endParaRPr lang="ru-RU"/>
          </a:p>
        </c:txPr>
        <c:crossAx val="259630208"/>
        <c:crosses val="autoZero"/>
        <c:auto val="1"/>
        <c:lblAlgn val="ctr"/>
        <c:lblOffset val="100"/>
        <c:noMultiLvlLbl val="0"/>
      </c:catAx>
      <c:valAx>
        <c:axId val="259630208"/>
        <c:scaling>
          <c:orientation val="minMax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002060"/>
                </a:solidFill>
              </a:defRPr>
            </a:pPr>
            <a:endParaRPr lang="ru-RU"/>
          </a:p>
        </c:txPr>
        <c:crossAx val="25962841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>
              <a:solidFill>
                <a:srgbClr val="002060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2FF9F5-6BEF-46C5-B66F-F4AA5802583C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B65EE4-9D2B-4240-AA90-9E37193B892F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</a:rPr>
            <a:t>Бюджет Российской Федерации</a:t>
          </a:r>
          <a:endParaRPr lang="ru-RU" sz="2000" b="1" dirty="0">
            <a:solidFill>
              <a:srgbClr val="002060"/>
            </a:solidFill>
          </a:endParaRPr>
        </a:p>
      </dgm:t>
    </dgm:pt>
    <dgm:pt modelId="{95BF73B4-9913-49F5-9081-53891D1F0EE5}" type="parTrans" cxnId="{812FCD5F-2FA6-4DE5-94F2-DDE242251E71}">
      <dgm:prSet/>
      <dgm:spPr/>
      <dgm:t>
        <a:bodyPr/>
        <a:lstStyle/>
        <a:p>
          <a:endParaRPr lang="ru-RU"/>
        </a:p>
      </dgm:t>
    </dgm:pt>
    <dgm:pt modelId="{D23806A6-D03C-4A46-883E-ECA38E6B64D2}" type="sibTrans" cxnId="{812FCD5F-2FA6-4DE5-94F2-DDE242251E71}">
      <dgm:prSet/>
      <dgm:spPr/>
      <dgm:t>
        <a:bodyPr/>
        <a:lstStyle/>
        <a:p>
          <a:endParaRPr lang="ru-RU"/>
        </a:p>
      </dgm:t>
    </dgm:pt>
    <dgm:pt modelId="{8D9F36DD-F789-46CC-AC9D-52C747D1CDFD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</a:rPr>
            <a:t>Бюджет Иркутской области</a:t>
          </a:r>
          <a:endParaRPr lang="ru-RU" sz="2000" b="1" dirty="0">
            <a:solidFill>
              <a:srgbClr val="002060"/>
            </a:solidFill>
          </a:endParaRPr>
        </a:p>
      </dgm:t>
    </dgm:pt>
    <dgm:pt modelId="{E5213F03-068F-4F67-B4B2-87B44B79E1D5}" type="parTrans" cxnId="{C8FF41DA-1D7C-4ADF-AFFD-35C6F1594317}">
      <dgm:prSet/>
      <dgm:spPr/>
      <dgm:t>
        <a:bodyPr/>
        <a:lstStyle/>
        <a:p>
          <a:endParaRPr lang="ru-RU"/>
        </a:p>
      </dgm:t>
    </dgm:pt>
    <dgm:pt modelId="{545A0663-54DD-4B96-8960-2E53FC8CE608}" type="sibTrans" cxnId="{C8FF41DA-1D7C-4ADF-AFFD-35C6F1594317}">
      <dgm:prSet/>
      <dgm:spPr/>
      <dgm:t>
        <a:bodyPr/>
        <a:lstStyle/>
        <a:p>
          <a:endParaRPr lang="ru-RU"/>
        </a:p>
      </dgm:t>
    </dgm:pt>
    <dgm:pt modelId="{4B0D7897-3F17-4B09-845D-A846F217A90C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</a:rPr>
            <a:t>Бюджет муниципального образования «</a:t>
          </a:r>
          <a:r>
            <a:rPr lang="ru-RU" sz="2000" b="1" dirty="0" err="1" smtClean="0">
              <a:solidFill>
                <a:srgbClr val="002060"/>
              </a:solidFill>
            </a:rPr>
            <a:t>Заларинский</a:t>
          </a:r>
          <a:r>
            <a:rPr lang="ru-RU" sz="2000" b="1" dirty="0" smtClean="0">
              <a:solidFill>
                <a:srgbClr val="002060"/>
              </a:solidFill>
            </a:rPr>
            <a:t> район»</a:t>
          </a:r>
          <a:endParaRPr lang="ru-RU" sz="2000" b="1" dirty="0">
            <a:solidFill>
              <a:srgbClr val="002060"/>
            </a:solidFill>
          </a:endParaRPr>
        </a:p>
      </dgm:t>
    </dgm:pt>
    <dgm:pt modelId="{E6045D56-5171-4894-82DE-D325D3473150}" type="parTrans" cxnId="{B2B76DBA-58C3-4C7A-AEB7-79FBD6BC4E24}">
      <dgm:prSet/>
      <dgm:spPr/>
      <dgm:t>
        <a:bodyPr/>
        <a:lstStyle/>
        <a:p>
          <a:endParaRPr lang="ru-RU"/>
        </a:p>
      </dgm:t>
    </dgm:pt>
    <dgm:pt modelId="{F0DBB4FF-B20B-48F5-B50E-3483C107037F}" type="sibTrans" cxnId="{B2B76DBA-58C3-4C7A-AEB7-79FBD6BC4E24}">
      <dgm:prSet/>
      <dgm:spPr/>
      <dgm:t>
        <a:bodyPr/>
        <a:lstStyle/>
        <a:p>
          <a:endParaRPr lang="ru-RU"/>
        </a:p>
      </dgm:t>
    </dgm:pt>
    <dgm:pt modelId="{549BC06C-9705-4287-A206-FE84A95A7E92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Бюджеты 2 городских поселений района</a:t>
          </a:r>
          <a:endParaRPr lang="ru-RU" sz="1600" b="1" dirty="0">
            <a:solidFill>
              <a:srgbClr val="002060"/>
            </a:solidFill>
          </a:endParaRPr>
        </a:p>
      </dgm:t>
    </dgm:pt>
    <dgm:pt modelId="{E0867EF5-D35A-4C86-8946-41BFB22D6930}" type="parTrans" cxnId="{2C6FB1A7-B4EF-48A5-AA11-4D152A9D8393}">
      <dgm:prSet/>
      <dgm:spPr/>
      <dgm:t>
        <a:bodyPr/>
        <a:lstStyle/>
        <a:p>
          <a:endParaRPr lang="ru-RU"/>
        </a:p>
      </dgm:t>
    </dgm:pt>
    <dgm:pt modelId="{DD6E4EA7-6A19-42B1-8C8A-5D2A9957DCE3}" type="sibTrans" cxnId="{2C6FB1A7-B4EF-48A5-AA11-4D152A9D8393}">
      <dgm:prSet/>
      <dgm:spPr/>
      <dgm:t>
        <a:bodyPr/>
        <a:lstStyle/>
        <a:p>
          <a:endParaRPr lang="ru-RU"/>
        </a:p>
      </dgm:t>
    </dgm:pt>
    <dgm:pt modelId="{AB21AB71-19A6-4D9D-B893-A18F7A7E9C6E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Бюджеты 13 сельских поселений района</a:t>
          </a:r>
          <a:endParaRPr lang="ru-RU" sz="1600" b="1" dirty="0">
            <a:solidFill>
              <a:srgbClr val="002060"/>
            </a:solidFill>
          </a:endParaRPr>
        </a:p>
      </dgm:t>
    </dgm:pt>
    <dgm:pt modelId="{F3ED0DC4-9668-4B35-9D2D-CACA76D393C3}" type="parTrans" cxnId="{E7D732F5-AE1E-4D52-AF54-1671952C82BA}">
      <dgm:prSet/>
      <dgm:spPr/>
      <dgm:t>
        <a:bodyPr/>
        <a:lstStyle/>
        <a:p>
          <a:endParaRPr lang="ru-RU"/>
        </a:p>
      </dgm:t>
    </dgm:pt>
    <dgm:pt modelId="{53A48D97-29F9-4346-9536-8AC02136D4CB}" type="sibTrans" cxnId="{E7D732F5-AE1E-4D52-AF54-1671952C82BA}">
      <dgm:prSet/>
      <dgm:spPr/>
      <dgm:t>
        <a:bodyPr/>
        <a:lstStyle/>
        <a:p>
          <a:endParaRPr lang="ru-RU"/>
        </a:p>
      </dgm:t>
    </dgm:pt>
    <dgm:pt modelId="{6CDD4447-DD86-45B7-B0D5-F9EDD31408C7}" type="pres">
      <dgm:prSet presAssocID="{A42FF9F5-6BEF-46C5-B66F-F4AA5802583C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0E6C6CD7-5284-40C4-8EF5-31765CCA6FE2}" type="pres">
      <dgm:prSet presAssocID="{A42FF9F5-6BEF-46C5-B66F-F4AA5802583C}" presName="pyramid" presStyleLbl="node1" presStyleIdx="0" presStyleCnt="1" custLinFactNeighborX="521"/>
      <dgm:spPr/>
    </dgm:pt>
    <dgm:pt modelId="{1487772B-1DFF-414F-8E33-EEA9DAC1F374}" type="pres">
      <dgm:prSet presAssocID="{A42FF9F5-6BEF-46C5-B66F-F4AA5802583C}" presName="theList" presStyleCnt="0"/>
      <dgm:spPr/>
    </dgm:pt>
    <dgm:pt modelId="{F2EF4ACB-FEA3-4330-A523-CFC372B30BBA}" type="pres">
      <dgm:prSet presAssocID="{94B65EE4-9D2B-4240-AA90-9E37193B892F}" presName="aNode" presStyleLbl="fgAcc1" presStyleIdx="0" presStyleCnt="5" custScaleY="641445" custLinFactY="-221643" custLinFactNeighborX="-47970" custLinFactNeighborY="-3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327DE4-0C39-4B09-BAE3-14DA6BA0977C}" type="pres">
      <dgm:prSet presAssocID="{94B65EE4-9D2B-4240-AA90-9E37193B892F}" presName="aSpace" presStyleCnt="0"/>
      <dgm:spPr/>
    </dgm:pt>
    <dgm:pt modelId="{062539B4-4E67-4518-84B7-E1496A6DBC34}" type="pres">
      <dgm:prSet presAssocID="{8D9F36DD-F789-46CC-AC9D-52C747D1CDFD}" presName="aNode" presStyleLbl="fgAcc1" presStyleIdx="1" presStyleCnt="5" custScaleX="123571" custScaleY="652345" custLinFactY="-4220" custLinFactNeighborX="-51274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9E0F6F-798A-45D1-B086-FBD2559C184D}" type="pres">
      <dgm:prSet presAssocID="{8D9F36DD-F789-46CC-AC9D-52C747D1CDFD}" presName="aSpace" presStyleCnt="0"/>
      <dgm:spPr/>
    </dgm:pt>
    <dgm:pt modelId="{42505FED-5D77-4389-86C2-5510083CA119}" type="pres">
      <dgm:prSet presAssocID="{4B0D7897-3F17-4B09-845D-A846F217A90C}" presName="aNode" presStyleLbl="fgAcc1" presStyleIdx="2" presStyleCnt="5" custScaleX="133802" custScaleY="889578" custLinFactY="272010" custLinFactNeighborX="-48384" custLinFactNeighborY="3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ACD307-0BD9-4421-AA64-B476CDEF87E3}" type="pres">
      <dgm:prSet presAssocID="{4B0D7897-3F17-4B09-845D-A846F217A90C}" presName="aSpace" presStyleCnt="0"/>
      <dgm:spPr/>
    </dgm:pt>
    <dgm:pt modelId="{01C75675-255E-4968-AA94-658D8667A015}" type="pres">
      <dgm:prSet presAssocID="{549BC06C-9705-4287-A206-FE84A95A7E92}" presName="aNode" presStyleLbl="fgAcc1" presStyleIdx="3" presStyleCnt="5" custScaleX="77575" custScaleY="649701" custLinFactY="699580" custLinFactNeighborX="-96209" custLinFactNeighborY="7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50793C-C25D-4E6A-96D9-B8E14B19571E}" type="pres">
      <dgm:prSet presAssocID="{549BC06C-9705-4287-A206-FE84A95A7E92}" presName="aSpace" presStyleCnt="0"/>
      <dgm:spPr/>
    </dgm:pt>
    <dgm:pt modelId="{B282FFFC-0320-4243-8BE8-A11DDE525970}" type="pres">
      <dgm:prSet presAssocID="{AB21AB71-19A6-4D9D-B893-A18F7A7E9C6E}" presName="aNode" presStyleLbl="fgAcc1" presStyleIdx="4" presStyleCnt="5" custScaleX="80598" custScaleY="671264" custLinFactY="119291" custLinFactNeighborX="-10082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04FEFE-C3DD-45ED-BDEA-B242965BB4B8}" type="pres">
      <dgm:prSet presAssocID="{AB21AB71-19A6-4D9D-B893-A18F7A7E9C6E}" presName="aSpace" presStyleCnt="0"/>
      <dgm:spPr/>
    </dgm:pt>
  </dgm:ptLst>
  <dgm:cxnLst>
    <dgm:cxn modelId="{B1B35479-087E-4A19-8C8E-C4E6A05981D1}" type="presOf" srcId="{549BC06C-9705-4287-A206-FE84A95A7E92}" destId="{01C75675-255E-4968-AA94-658D8667A015}" srcOrd="0" destOrd="0" presId="urn:microsoft.com/office/officeart/2005/8/layout/pyramid2"/>
    <dgm:cxn modelId="{B2B76DBA-58C3-4C7A-AEB7-79FBD6BC4E24}" srcId="{A42FF9F5-6BEF-46C5-B66F-F4AA5802583C}" destId="{4B0D7897-3F17-4B09-845D-A846F217A90C}" srcOrd="2" destOrd="0" parTransId="{E6045D56-5171-4894-82DE-D325D3473150}" sibTransId="{F0DBB4FF-B20B-48F5-B50E-3483C107037F}"/>
    <dgm:cxn modelId="{0FE085CF-B93E-481A-9294-AE859E3B9CDE}" type="presOf" srcId="{AB21AB71-19A6-4D9D-B893-A18F7A7E9C6E}" destId="{B282FFFC-0320-4243-8BE8-A11DDE525970}" srcOrd="0" destOrd="0" presId="urn:microsoft.com/office/officeart/2005/8/layout/pyramid2"/>
    <dgm:cxn modelId="{E7D732F5-AE1E-4D52-AF54-1671952C82BA}" srcId="{A42FF9F5-6BEF-46C5-B66F-F4AA5802583C}" destId="{AB21AB71-19A6-4D9D-B893-A18F7A7E9C6E}" srcOrd="4" destOrd="0" parTransId="{F3ED0DC4-9668-4B35-9D2D-CACA76D393C3}" sibTransId="{53A48D97-29F9-4346-9536-8AC02136D4CB}"/>
    <dgm:cxn modelId="{812FCD5F-2FA6-4DE5-94F2-DDE242251E71}" srcId="{A42FF9F5-6BEF-46C5-B66F-F4AA5802583C}" destId="{94B65EE4-9D2B-4240-AA90-9E37193B892F}" srcOrd="0" destOrd="0" parTransId="{95BF73B4-9913-49F5-9081-53891D1F0EE5}" sibTransId="{D23806A6-D03C-4A46-883E-ECA38E6B64D2}"/>
    <dgm:cxn modelId="{2C6FB1A7-B4EF-48A5-AA11-4D152A9D8393}" srcId="{A42FF9F5-6BEF-46C5-B66F-F4AA5802583C}" destId="{549BC06C-9705-4287-A206-FE84A95A7E92}" srcOrd="3" destOrd="0" parTransId="{E0867EF5-D35A-4C86-8946-41BFB22D6930}" sibTransId="{DD6E4EA7-6A19-42B1-8C8A-5D2A9957DCE3}"/>
    <dgm:cxn modelId="{E7D374E4-7C29-45EC-A67F-CA77B3957FA0}" type="presOf" srcId="{4B0D7897-3F17-4B09-845D-A846F217A90C}" destId="{42505FED-5D77-4389-86C2-5510083CA119}" srcOrd="0" destOrd="0" presId="urn:microsoft.com/office/officeart/2005/8/layout/pyramid2"/>
    <dgm:cxn modelId="{C8FF41DA-1D7C-4ADF-AFFD-35C6F1594317}" srcId="{A42FF9F5-6BEF-46C5-B66F-F4AA5802583C}" destId="{8D9F36DD-F789-46CC-AC9D-52C747D1CDFD}" srcOrd="1" destOrd="0" parTransId="{E5213F03-068F-4F67-B4B2-87B44B79E1D5}" sibTransId="{545A0663-54DD-4B96-8960-2E53FC8CE608}"/>
    <dgm:cxn modelId="{F7C994E0-DDC6-4E2F-91AE-9325B28651AB}" type="presOf" srcId="{A42FF9F5-6BEF-46C5-B66F-F4AA5802583C}" destId="{6CDD4447-DD86-45B7-B0D5-F9EDD31408C7}" srcOrd="0" destOrd="0" presId="urn:microsoft.com/office/officeart/2005/8/layout/pyramid2"/>
    <dgm:cxn modelId="{9D6DEB5A-DAF7-457F-AC4A-D74853F75BFB}" type="presOf" srcId="{94B65EE4-9D2B-4240-AA90-9E37193B892F}" destId="{F2EF4ACB-FEA3-4330-A523-CFC372B30BBA}" srcOrd="0" destOrd="0" presId="urn:microsoft.com/office/officeart/2005/8/layout/pyramid2"/>
    <dgm:cxn modelId="{184F6C8D-8077-4F35-9174-8AFA054B0CE7}" type="presOf" srcId="{8D9F36DD-F789-46CC-AC9D-52C747D1CDFD}" destId="{062539B4-4E67-4518-84B7-E1496A6DBC34}" srcOrd="0" destOrd="0" presId="urn:microsoft.com/office/officeart/2005/8/layout/pyramid2"/>
    <dgm:cxn modelId="{8DF810E4-0913-42A7-BDB3-5E8E9B3C7369}" type="presParOf" srcId="{6CDD4447-DD86-45B7-B0D5-F9EDD31408C7}" destId="{0E6C6CD7-5284-40C4-8EF5-31765CCA6FE2}" srcOrd="0" destOrd="0" presId="urn:microsoft.com/office/officeart/2005/8/layout/pyramid2"/>
    <dgm:cxn modelId="{E99C7DE8-A723-4D01-916F-99DFD1EBB1E4}" type="presParOf" srcId="{6CDD4447-DD86-45B7-B0D5-F9EDD31408C7}" destId="{1487772B-1DFF-414F-8E33-EEA9DAC1F374}" srcOrd="1" destOrd="0" presId="urn:microsoft.com/office/officeart/2005/8/layout/pyramid2"/>
    <dgm:cxn modelId="{F680D4DB-099F-41A0-8BDB-6F39E965A9C0}" type="presParOf" srcId="{1487772B-1DFF-414F-8E33-EEA9DAC1F374}" destId="{F2EF4ACB-FEA3-4330-A523-CFC372B30BBA}" srcOrd="0" destOrd="0" presId="urn:microsoft.com/office/officeart/2005/8/layout/pyramid2"/>
    <dgm:cxn modelId="{519BB1C1-2142-4A5B-A6CB-3319DDFA6978}" type="presParOf" srcId="{1487772B-1DFF-414F-8E33-EEA9DAC1F374}" destId="{F2327DE4-0C39-4B09-BAE3-14DA6BA0977C}" srcOrd="1" destOrd="0" presId="urn:microsoft.com/office/officeart/2005/8/layout/pyramid2"/>
    <dgm:cxn modelId="{A75DA1E9-DD1D-4D08-B686-BF5D603D3C3E}" type="presParOf" srcId="{1487772B-1DFF-414F-8E33-EEA9DAC1F374}" destId="{062539B4-4E67-4518-84B7-E1496A6DBC34}" srcOrd="2" destOrd="0" presId="urn:microsoft.com/office/officeart/2005/8/layout/pyramid2"/>
    <dgm:cxn modelId="{03B2C959-9F10-4E32-8EA2-8A00086FACDB}" type="presParOf" srcId="{1487772B-1DFF-414F-8E33-EEA9DAC1F374}" destId="{E79E0F6F-798A-45D1-B086-FBD2559C184D}" srcOrd="3" destOrd="0" presId="urn:microsoft.com/office/officeart/2005/8/layout/pyramid2"/>
    <dgm:cxn modelId="{2EEE1876-5827-4ADA-AED5-E3D749BF622A}" type="presParOf" srcId="{1487772B-1DFF-414F-8E33-EEA9DAC1F374}" destId="{42505FED-5D77-4389-86C2-5510083CA119}" srcOrd="4" destOrd="0" presId="urn:microsoft.com/office/officeart/2005/8/layout/pyramid2"/>
    <dgm:cxn modelId="{01A15EDD-03C6-4778-949D-EF925903B28F}" type="presParOf" srcId="{1487772B-1DFF-414F-8E33-EEA9DAC1F374}" destId="{CCACD307-0BD9-4421-AA64-B476CDEF87E3}" srcOrd="5" destOrd="0" presId="urn:microsoft.com/office/officeart/2005/8/layout/pyramid2"/>
    <dgm:cxn modelId="{F789B52F-F57B-4C5A-99D3-CCC3E85E1767}" type="presParOf" srcId="{1487772B-1DFF-414F-8E33-EEA9DAC1F374}" destId="{01C75675-255E-4968-AA94-658D8667A015}" srcOrd="6" destOrd="0" presId="urn:microsoft.com/office/officeart/2005/8/layout/pyramid2"/>
    <dgm:cxn modelId="{06CF89E9-E788-4644-AC31-CF99F98015C5}" type="presParOf" srcId="{1487772B-1DFF-414F-8E33-EEA9DAC1F374}" destId="{B650793C-C25D-4E6A-96D9-B8E14B19571E}" srcOrd="7" destOrd="0" presId="urn:microsoft.com/office/officeart/2005/8/layout/pyramid2"/>
    <dgm:cxn modelId="{714E7FCE-EFE1-49A4-844F-928F0AB84E80}" type="presParOf" srcId="{1487772B-1DFF-414F-8E33-EEA9DAC1F374}" destId="{B282FFFC-0320-4243-8BE8-A11DDE525970}" srcOrd="8" destOrd="0" presId="urn:microsoft.com/office/officeart/2005/8/layout/pyramid2"/>
    <dgm:cxn modelId="{D31CFF7C-C1ED-4E81-B21E-352DDD68363F}" type="presParOf" srcId="{1487772B-1DFF-414F-8E33-EEA9DAC1F374}" destId="{4404FEFE-C3DD-45ED-BDEA-B242965BB4B8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A9635C-4A4F-4D30-87E7-72B2B29373FE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816A43A-34C7-402F-BF37-AAC5711EB135}">
      <dgm:prSet phldrT="[Текст]"/>
      <dgm:spPr/>
      <dgm:t>
        <a:bodyPr/>
        <a:lstStyle/>
        <a:p>
          <a:r>
            <a:rPr lang="ru-RU" b="1" dirty="0" smtClean="0"/>
            <a:t>Уровни бюджетной системы</a:t>
          </a:r>
          <a:endParaRPr lang="ru-RU" b="1" dirty="0"/>
        </a:p>
      </dgm:t>
    </dgm:pt>
    <dgm:pt modelId="{DF6F6878-133E-416E-A49D-6A8DE598A3D1}" type="parTrans" cxnId="{E3731D1C-610D-4D19-B1BB-AB47E1900C6D}">
      <dgm:prSet/>
      <dgm:spPr/>
      <dgm:t>
        <a:bodyPr/>
        <a:lstStyle/>
        <a:p>
          <a:endParaRPr lang="ru-RU"/>
        </a:p>
      </dgm:t>
    </dgm:pt>
    <dgm:pt modelId="{A3DCBE50-EB09-44A5-94ED-C43D46D22B91}" type="sibTrans" cxnId="{E3731D1C-610D-4D19-B1BB-AB47E1900C6D}">
      <dgm:prSet/>
      <dgm:spPr/>
      <dgm:t>
        <a:bodyPr/>
        <a:lstStyle/>
        <a:p>
          <a:endParaRPr lang="ru-RU"/>
        </a:p>
      </dgm:t>
    </dgm:pt>
    <dgm:pt modelId="{7BB22D66-7772-4542-BEBA-3373632538F6}">
      <dgm:prSet phldrT="[Текст]" custT="1"/>
      <dgm:spPr/>
      <dgm:t>
        <a:bodyPr/>
        <a:lstStyle/>
        <a:p>
          <a:r>
            <a:rPr lang="ru-RU" sz="1600" b="1" i="0" dirty="0" smtClean="0"/>
            <a:t>1 уровень: </a:t>
          </a:r>
        </a:p>
        <a:p>
          <a:r>
            <a:rPr lang="ru-RU" sz="1400" dirty="0" smtClean="0"/>
            <a:t>Федеральный бюджет и бюджеты государственных внебюджетных фондов</a:t>
          </a:r>
          <a:endParaRPr lang="ru-RU" sz="1400" dirty="0"/>
        </a:p>
      </dgm:t>
    </dgm:pt>
    <dgm:pt modelId="{39477D04-72BB-4290-800C-DC6E3551F618}" type="parTrans" cxnId="{201CAA52-9A78-432B-9407-E65517C6F2FF}">
      <dgm:prSet/>
      <dgm:spPr/>
      <dgm:t>
        <a:bodyPr/>
        <a:lstStyle/>
        <a:p>
          <a:endParaRPr lang="ru-RU"/>
        </a:p>
      </dgm:t>
    </dgm:pt>
    <dgm:pt modelId="{B7BD4DD5-D1C4-45C0-9C2E-22E07C6A239F}" type="sibTrans" cxnId="{201CAA52-9A78-432B-9407-E65517C6F2FF}">
      <dgm:prSet/>
      <dgm:spPr/>
      <dgm:t>
        <a:bodyPr/>
        <a:lstStyle/>
        <a:p>
          <a:endParaRPr lang="ru-RU"/>
        </a:p>
      </dgm:t>
    </dgm:pt>
    <dgm:pt modelId="{D66C3877-CAE0-4153-ADAD-D440325878FA}">
      <dgm:prSet phldrT="[Текст]" custT="1"/>
      <dgm:spPr/>
      <dgm:t>
        <a:bodyPr/>
        <a:lstStyle/>
        <a:p>
          <a:r>
            <a:rPr lang="ru-RU" sz="1600" b="1" dirty="0" smtClean="0"/>
            <a:t>2 уровень:</a:t>
          </a:r>
        </a:p>
        <a:p>
          <a:r>
            <a:rPr lang="ru-RU" sz="1400" dirty="0" smtClean="0"/>
            <a:t>Бюджеты субъектов Российской Федерации и территориальные внебюджетные фонды</a:t>
          </a:r>
          <a:endParaRPr lang="ru-RU" sz="1400" dirty="0"/>
        </a:p>
      </dgm:t>
    </dgm:pt>
    <dgm:pt modelId="{E305CA9C-8E64-4243-9BB0-B6A9BFFCFDBA}" type="parTrans" cxnId="{37E7A246-4DB9-48A4-B682-13672E8DF87D}">
      <dgm:prSet/>
      <dgm:spPr/>
      <dgm:t>
        <a:bodyPr/>
        <a:lstStyle/>
        <a:p>
          <a:endParaRPr lang="ru-RU"/>
        </a:p>
      </dgm:t>
    </dgm:pt>
    <dgm:pt modelId="{13C5EE02-3AA9-46CA-A981-65539F5156D4}" type="sibTrans" cxnId="{37E7A246-4DB9-48A4-B682-13672E8DF87D}">
      <dgm:prSet/>
      <dgm:spPr/>
      <dgm:t>
        <a:bodyPr/>
        <a:lstStyle/>
        <a:p>
          <a:endParaRPr lang="ru-RU"/>
        </a:p>
      </dgm:t>
    </dgm:pt>
    <dgm:pt modelId="{0317114C-4798-4064-AAE8-FE09B0BEBB17}">
      <dgm:prSet phldrT="[Текст]" custT="1"/>
      <dgm:spPr/>
      <dgm:t>
        <a:bodyPr/>
        <a:lstStyle/>
        <a:p>
          <a:r>
            <a:rPr lang="ru-RU" sz="1600" b="1" dirty="0" smtClean="0"/>
            <a:t>3 уровень:</a:t>
          </a:r>
        </a:p>
        <a:p>
          <a:r>
            <a:rPr lang="ru-RU" sz="1400" dirty="0" smtClean="0"/>
            <a:t>Местные бюджеты: муниципальных районов, городских округов, городских и сельских поселений</a:t>
          </a:r>
          <a:endParaRPr lang="ru-RU" sz="1400" dirty="0"/>
        </a:p>
      </dgm:t>
    </dgm:pt>
    <dgm:pt modelId="{B4F7E57D-2329-4F77-8503-2FF2D18999EF}" type="parTrans" cxnId="{BDA7389D-0412-4809-A85B-D723A68A4121}">
      <dgm:prSet/>
      <dgm:spPr/>
      <dgm:t>
        <a:bodyPr/>
        <a:lstStyle/>
        <a:p>
          <a:endParaRPr lang="ru-RU"/>
        </a:p>
      </dgm:t>
    </dgm:pt>
    <dgm:pt modelId="{31872B14-01D4-4A73-87A3-11876A53A3A3}" type="sibTrans" cxnId="{BDA7389D-0412-4809-A85B-D723A68A4121}">
      <dgm:prSet/>
      <dgm:spPr/>
      <dgm:t>
        <a:bodyPr/>
        <a:lstStyle/>
        <a:p>
          <a:endParaRPr lang="ru-RU"/>
        </a:p>
      </dgm:t>
    </dgm:pt>
    <dgm:pt modelId="{472DF011-788C-4228-AC46-603DE361F11F}" type="pres">
      <dgm:prSet presAssocID="{19A9635C-4A4F-4D30-87E7-72B2B29373F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5D646B-E8D3-4F2F-882C-98B34BC58E74}" type="pres">
      <dgm:prSet presAssocID="{5816A43A-34C7-402F-BF37-AAC5711EB135}" presName="root1" presStyleCnt="0"/>
      <dgm:spPr/>
    </dgm:pt>
    <dgm:pt modelId="{1C024CB1-D7AC-4B70-9F46-90A98FFCE62C}" type="pres">
      <dgm:prSet presAssocID="{5816A43A-34C7-402F-BF37-AAC5711EB13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8D6712-2075-4F60-ABEA-0D2DCF2B297F}" type="pres">
      <dgm:prSet presAssocID="{5816A43A-34C7-402F-BF37-AAC5711EB135}" presName="level2hierChild" presStyleCnt="0"/>
      <dgm:spPr/>
    </dgm:pt>
    <dgm:pt modelId="{13049118-3A4B-466E-9402-78579BC27F75}" type="pres">
      <dgm:prSet presAssocID="{39477D04-72BB-4290-800C-DC6E3551F618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D9E5E8B5-E6FF-4788-A2E7-5A64A87223AB}" type="pres">
      <dgm:prSet presAssocID="{39477D04-72BB-4290-800C-DC6E3551F618}" presName="connTx" presStyleLbl="parChTrans1D2" presStyleIdx="0" presStyleCnt="3"/>
      <dgm:spPr/>
      <dgm:t>
        <a:bodyPr/>
        <a:lstStyle/>
        <a:p>
          <a:endParaRPr lang="ru-RU"/>
        </a:p>
      </dgm:t>
    </dgm:pt>
    <dgm:pt modelId="{DA798AAE-9BB0-476D-A004-88CFDD203A2F}" type="pres">
      <dgm:prSet presAssocID="{7BB22D66-7772-4542-BEBA-3373632538F6}" presName="root2" presStyleCnt="0"/>
      <dgm:spPr/>
    </dgm:pt>
    <dgm:pt modelId="{AEB5EE29-374E-46FC-BBC0-817C3CC6EE53}" type="pres">
      <dgm:prSet presAssocID="{7BB22D66-7772-4542-BEBA-3373632538F6}" presName="LevelTwoTextNode" presStyleLbl="node2" presStyleIdx="0" presStyleCnt="3" custScaleY="144134" custLinFactY="-75991" custLinFactNeighborX="111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2136C7-94BC-495E-90A8-0F91C169D7C1}" type="pres">
      <dgm:prSet presAssocID="{7BB22D66-7772-4542-BEBA-3373632538F6}" presName="level3hierChild" presStyleCnt="0"/>
      <dgm:spPr/>
    </dgm:pt>
    <dgm:pt modelId="{D2257B92-486F-411A-998F-33FF570DBA3F}" type="pres">
      <dgm:prSet presAssocID="{E305CA9C-8E64-4243-9BB0-B6A9BFFCFDBA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51EEBB49-808D-411C-8CF5-C0F6F0AD2504}" type="pres">
      <dgm:prSet presAssocID="{E305CA9C-8E64-4243-9BB0-B6A9BFFCFDBA}" presName="connTx" presStyleLbl="parChTrans1D2" presStyleIdx="1" presStyleCnt="3"/>
      <dgm:spPr/>
      <dgm:t>
        <a:bodyPr/>
        <a:lstStyle/>
        <a:p>
          <a:endParaRPr lang="ru-RU"/>
        </a:p>
      </dgm:t>
    </dgm:pt>
    <dgm:pt modelId="{F6BB509B-168B-496E-9FDA-8E8F2334F463}" type="pres">
      <dgm:prSet presAssocID="{D66C3877-CAE0-4153-ADAD-D440325878FA}" presName="root2" presStyleCnt="0"/>
      <dgm:spPr/>
    </dgm:pt>
    <dgm:pt modelId="{CFDF133C-26A1-4695-9EF2-B12FF72C03F6}" type="pres">
      <dgm:prSet presAssocID="{D66C3877-CAE0-4153-ADAD-D440325878FA}" presName="LevelTwoTextNode" presStyleLbl="node2" presStyleIdx="1" presStyleCnt="3" custScaleY="205441" custLinFactNeighborX="113" custLinFactNeighborY="-327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2C7AADC-07E6-4DC3-90A4-701B92BE3C2A}" type="pres">
      <dgm:prSet presAssocID="{D66C3877-CAE0-4153-ADAD-D440325878FA}" presName="level3hierChild" presStyleCnt="0"/>
      <dgm:spPr/>
    </dgm:pt>
    <dgm:pt modelId="{00B14D14-151D-4318-85BB-CE87D0018C01}" type="pres">
      <dgm:prSet presAssocID="{B4F7E57D-2329-4F77-8503-2FF2D18999EF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BAEE8B44-4051-4EF4-9D93-3E0781945C2B}" type="pres">
      <dgm:prSet presAssocID="{B4F7E57D-2329-4F77-8503-2FF2D18999EF}" presName="connTx" presStyleLbl="parChTrans1D2" presStyleIdx="2" presStyleCnt="3"/>
      <dgm:spPr/>
      <dgm:t>
        <a:bodyPr/>
        <a:lstStyle/>
        <a:p>
          <a:endParaRPr lang="ru-RU"/>
        </a:p>
      </dgm:t>
    </dgm:pt>
    <dgm:pt modelId="{E967C95E-B0F9-4135-98E5-8F0D2E01D948}" type="pres">
      <dgm:prSet presAssocID="{0317114C-4798-4064-AAE8-FE09B0BEBB17}" presName="root2" presStyleCnt="0"/>
      <dgm:spPr/>
    </dgm:pt>
    <dgm:pt modelId="{7B32177A-BF36-4A49-84A4-4B944EB7C610}" type="pres">
      <dgm:prSet presAssocID="{0317114C-4798-4064-AAE8-FE09B0BEBB17}" presName="LevelTwoTextNode" presStyleLbl="node2" presStyleIdx="2" presStyleCnt="3" custScaleY="335048" custLinFactNeighborX="-535" custLinFactNeighborY="-48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D90D60-980B-4FF7-9AAB-324BE385DA16}" type="pres">
      <dgm:prSet presAssocID="{0317114C-4798-4064-AAE8-FE09B0BEBB17}" presName="level3hierChild" presStyleCnt="0"/>
      <dgm:spPr/>
    </dgm:pt>
  </dgm:ptLst>
  <dgm:cxnLst>
    <dgm:cxn modelId="{2F22AFA4-38E6-417C-8661-62A1ABDDF311}" type="presOf" srcId="{D66C3877-CAE0-4153-ADAD-D440325878FA}" destId="{CFDF133C-26A1-4695-9EF2-B12FF72C03F6}" srcOrd="0" destOrd="0" presId="urn:microsoft.com/office/officeart/2008/layout/HorizontalMultiLevelHierarchy"/>
    <dgm:cxn modelId="{9035E446-EFF4-4A77-AD51-0FE5FCF7F031}" type="presOf" srcId="{39477D04-72BB-4290-800C-DC6E3551F618}" destId="{13049118-3A4B-466E-9402-78579BC27F75}" srcOrd="0" destOrd="0" presId="urn:microsoft.com/office/officeart/2008/layout/HorizontalMultiLevelHierarchy"/>
    <dgm:cxn modelId="{FC653BC1-CAAB-45E9-8C86-E1E4A84FECCA}" type="presOf" srcId="{B4F7E57D-2329-4F77-8503-2FF2D18999EF}" destId="{BAEE8B44-4051-4EF4-9D93-3E0781945C2B}" srcOrd="1" destOrd="0" presId="urn:microsoft.com/office/officeart/2008/layout/HorizontalMultiLevelHierarchy"/>
    <dgm:cxn modelId="{37E7A246-4DB9-48A4-B682-13672E8DF87D}" srcId="{5816A43A-34C7-402F-BF37-AAC5711EB135}" destId="{D66C3877-CAE0-4153-ADAD-D440325878FA}" srcOrd="1" destOrd="0" parTransId="{E305CA9C-8E64-4243-9BB0-B6A9BFFCFDBA}" sibTransId="{13C5EE02-3AA9-46CA-A981-65539F5156D4}"/>
    <dgm:cxn modelId="{77DA1B6B-BC21-4CCA-A04B-AC34423E6921}" type="presOf" srcId="{0317114C-4798-4064-AAE8-FE09B0BEBB17}" destId="{7B32177A-BF36-4A49-84A4-4B944EB7C610}" srcOrd="0" destOrd="0" presId="urn:microsoft.com/office/officeart/2008/layout/HorizontalMultiLevelHierarchy"/>
    <dgm:cxn modelId="{BDA7389D-0412-4809-A85B-D723A68A4121}" srcId="{5816A43A-34C7-402F-BF37-AAC5711EB135}" destId="{0317114C-4798-4064-AAE8-FE09B0BEBB17}" srcOrd="2" destOrd="0" parTransId="{B4F7E57D-2329-4F77-8503-2FF2D18999EF}" sibTransId="{31872B14-01D4-4A73-87A3-11876A53A3A3}"/>
    <dgm:cxn modelId="{8381AC79-B24F-4EC6-8245-F9BB214C99FF}" type="presOf" srcId="{E305CA9C-8E64-4243-9BB0-B6A9BFFCFDBA}" destId="{51EEBB49-808D-411C-8CF5-C0F6F0AD2504}" srcOrd="1" destOrd="0" presId="urn:microsoft.com/office/officeart/2008/layout/HorizontalMultiLevelHierarchy"/>
    <dgm:cxn modelId="{201CAA52-9A78-432B-9407-E65517C6F2FF}" srcId="{5816A43A-34C7-402F-BF37-AAC5711EB135}" destId="{7BB22D66-7772-4542-BEBA-3373632538F6}" srcOrd="0" destOrd="0" parTransId="{39477D04-72BB-4290-800C-DC6E3551F618}" sibTransId="{B7BD4DD5-D1C4-45C0-9C2E-22E07C6A239F}"/>
    <dgm:cxn modelId="{7927AA3E-AA9A-4CE3-92D1-614E782DDACE}" type="presOf" srcId="{5816A43A-34C7-402F-BF37-AAC5711EB135}" destId="{1C024CB1-D7AC-4B70-9F46-90A98FFCE62C}" srcOrd="0" destOrd="0" presId="urn:microsoft.com/office/officeart/2008/layout/HorizontalMultiLevelHierarchy"/>
    <dgm:cxn modelId="{E3731D1C-610D-4D19-B1BB-AB47E1900C6D}" srcId="{19A9635C-4A4F-4D30-87E7-72B2B29373FE}" destId="{5816A43A-34C7-402F-BF37-AAC5711EB135}" srcOrd="0" destOrd="0" parTransId="{DF6F6878-133E-416E-A49D-6A8DE598A3D1}" sibTransId="{A3DCBE50-EB09-44A5-94ED-C43D46D22B91}"/>
    <dgm:cxn modelId="{151EE2BD-8798-4E30-8AF4-D4B783C99571}" type="presOf" srcId="{19A9635C-4A4F-4D30-87E7-72B2B29373FE}" destId="{472DF011-788C-4228-AC46-603DE361F11F}" srcOrd="0" destOrd="0" presId="urn:microsoft.com/office/officeart/2008/layout/HorizontalMultiLevelHierarchy"/>
    <dgm:cxn modelId="{C8C82962-3A25-46B0-B4FA-36DE81686B98}" type="presOf" srcId="{E305CA9C-8E64-4243-9BB0-B6A9BFFCFDBA}" destId="{D2257B92-486F-411A-998F-33FF570DBA3F}" srcOrd="0" destOrd="0" presId="urn:microsoft.com/office/officeart/2008/layout/HorizontalMultiLevelHierarchy"/>
    <dgm:cxn modelId="{9940CC24-7EB2-4C86-B1F2-AF22A6FE06F2}" type="presOf" srcId="{B4F7E57D-2329-4F77-8503-2FF2D18999EF}" destId="{00B14D14-151D-4318-85BB-CE87D0018C01}" srcOrd="0" destOrd="0" presId="urn:microsoft.com/office/officeart/2008/layout/HorizontalMultiLevelHierarchy"/>
    <dgm:cxn modelId="{55635742-3A20-48EE-96DE-330011126DE5}" type="presOf" srcId="{7BB22D66-7772-4542-BEBA-3373632538F6}" destId="{AEB5EE29-374E-46FC-BBC0-817C3CC6EE53}" srcOrd="0" destOrd="0" presId="urn:microsoft.com/office/officeart/2008/layout/HorizontalMultiLevelHierarchy"/>
    <dgm:cxn modelId="{25920311-69EC-414C-8B69-B8A7DD2FFDAD}" type="presOf" srcId="{39477D04-72BB-4290-800C-DC6E3551F618}" destId="{D9E5E8B5-E6FF-4788-A2E7-5A64A87223AB}" srcOrd="1" destOrd="0" presId="urn:microsoft.com/office/officeart/2008/layout/HorizontalMultiLevelHierarchy"/>
    <dgm:cxn modelId="{6ECB6AC9-DFE3-4C11-A56B-0271D11F5111}" type="presParOf" srcId="{472DF011-788C-4228-AC46-603DE361F11F}" destId="{8C5D646B-E8D3-4F2F-882C-98B34BC58E74}" srcOrd="0" destOrd="0" presId="urn:microsoft.com/office/officeart/2008/layout/HorizontalMultiLevelHierarchy"/>
    <dgm:cxn modelId="{2C427FEB-D238-4707-8BA9-6D24C5555E62}" type="presParOf" srcId="{8C5D646B-E8D3-4F2F-882C-98B34BC58E74}" destId="{1C024CB1-D7AC-4B70-9F46-90A98FFCE62C}" srcOrd="0" destOrd="0" presId="urn:microsoft.com/office/officeart/2008/layout/HorizontalMultiLevelHierarchy"/>
    <dgm:cxn modelId="{8FCB4959-706E-4999-B9F1-07E1141F90BC}" type="presParOf" srcId="{8C5D646B-E8D3-4F2F-882C-98B34BC58E74}" destId="{698D6712-2075-4F60-ABEA-0D2DCF2B297F}" srcOrd="1" destOrd="0" presId="urn:microsoft.com/office/officeart/2008/layout/HorizontalMultiLevelHierarchy"/>
    <dgm:cxn modelId="{77059C6C-B965-494D-BF60-2F16989A55BD}" type="presParOf" srcId="{698D6712-2075-4F60-ABEA-0D2DCF2B297F}" destId="{13049118-3A4B-466E-9402-78579BC27F75}" srcOrd="0" destOrd="0" presId="urn:microsoft.com/office/officeart/2008/layout/HorizontalMultiLevelHierarchy"/>
    <dgm:cxn modelId="{5AC0B400-2D9C-42C8-8D5F-A73ADA6FF034}" type="presParOf" srcId="{13049118-3A4B-466E-9402-78579BC27F75}" destId="{D9E5E8B5-E6FF-4788-A2E7-5A64A87223AB}" srcOrd="0" destOrd="0" presId="urn:microsoft.com/office/officeart/2008/layout/HorizontalMultiLevelHierarchy"/>
    <dgm:cxn modelId="{C5A1A70B-1569-4742-BF1E-FED211FE7708}" type="presParOf" srcId="{698D6712-2075-4F60-ABEA-0D2DCF2B297F}" destId="{DA798AAE-9BB0-476D-A004-88CFDD203A2F}" srcOrd="1" destOrd="0" presId="urn:microsoft.com/office/officeart/2008/layout/HorizontalMultiLevelHierarchy"/>
    <dgm:cxn modelId="{101D27BF-323D-479F-9116-9908BE2A8F8A}" type="presParOf" srcId="{DA798AAE-9BB0-476D-A004-88CFDD203A2F}" destId="{AEB5EE29-374E-46FC-BBC0-817C3CC6EE53}" srcOrd="0" destOrd="0" presId="urn:microsoft.com/office/officeart/2008/layout/HorizontalMultiLevelHierarchy"/>
    <dgm:cxn modelId="{CC288439-636A-4ACE-A798-573973D1E600}" type="presParOf" srcId="{DA798AAE-9BB0-476D-A004-88CFDD203A2F}" destId="{672136C7-94BC-495E-90A8-0F91C169D7C1}" srcOrd="1" destOrd="0" presId="urn:microsoft.com/office/officeart/2008/layout/HorizontalMultiLevelHierarchy"/>
    <dgm:cxn modelId="{6B6EE3A0-3EB6-47F5-987C-426AC6BB8D6B}" type="presParOf" srcId="{698D6712-2075-4F60-ABEA-0D2DCF2B297F}" destId="{D2257B92-486F-411A-998F-33FF570DBA3F}" srcOrd="2" destOrd="0" presId="urn:microsoft.com/office/officeart/2008/layout/HorizontalMultiLevelHierarchy"/>
    <dgm:cxn modelId="{A208313C-5702-4CBA-BC4E-93FCB0B23D78}" type="presParOf" srcId="{D2257B92-486F-411A-998F-33FF570DBA3F}" destId="{51EEBB49-808D-411C-8CF5-C0F6F0AD2504}" srcOrd="0" destOrd="0" presId="urn:microsoft.com/office/officeart/2008/layout/HorizontalMultiLevelHierarchy"/>
    <dgm:cxn modelId="{5C7B5512-EDC1-431F-8AF8-968A201C93A1}" type="presParOf" srcId="{698D6712-2075-4F60-ABEA-0D2DCF2B297F}" destId="{F6BB509B-168B-496E-9FDA-8E8F2334F463}" srcOrd="3" destOrd="0" presId="urn:microsoft.com/office/officeart/2008/layout/HorizontalMultiLevelHierarchy"/>
    <dgm:cxn modelId="{A5DF4083-3528-4D50-AC5C-0F6F48808A86}" type="presParOf" srcId="{F6BB509B-168B-496E-9FDA-8E8F2334F463}" destId="{CFDF133C-26A1-4695-9EF2-B12FF72C03F6}" srcOrd="0" destOrd="0" presId="urn:microsoft.com/office/officeart/2008/layout/HorizontalMultiLevelHierarchy"/>
    <dgm:cxn modelId="{C9331AA9-A46D-4ED9-99C1-FBCA8687564B}" type="presParOf" srcId="{F6BB509B-168B-496E-9FDA-8E8F2334F463}" destId="{D2C7AADC-07E6-4DC3-90A4-701B92BE3C2A}" srcOrd="1" destOrd="0" presId="urn:microsoft.com/office/officeart/2008/layout/HorizontalMultiLevelHierarchy"/>
    <dgm:cxn modelId="{5081EF33-A9E4-49B9-BA53-3D3917091699}" type="presParOf" srcId="{698D6712-2075-4F60-ABEA-0D2DCF2B297F}" destId="{00B14D14-151D-4318-85BB-CE87D0018C01}" srcOrd="4" destOrd="0" presId="urn:microsoft.com/office/officeart/2008/layout/HorizontalMultiLevelHierarchy"/>
    <dgm:cxn modelId="{87953660-00ED-4702-8307-5F5A58F53079}" type="presParOf" srcId="{00B14D14-151D-4318-85BB-CE87D0018C01}" destId="{BAEE8B44-4051-4EF4-9D93-3E0781945C2B}" srcOrd="0" destOrd="0" presId="urn:microsoft.com/office/officeart/2008/layout/HorizontalMultiLevelHierarchy"/>
    <dgm:cxn modelId="{4F636601-F1FD-4A39-ADE8-591C575469F9}" type="presParOf" srcId="{698D6712-2075-4F60-ABEA-0D2DCF2B297F}" destId="{E967C95E-B0F9-4135-98E5-8F0D2E01D948}" srcOrd="5" destOrd="0" presId="urn:microsoft.com/office/officeart/2008/layout/HorizontalMultiLevelHierarchy"/>
    <dgm:cxn modelId="{7690B0C3-86D8-4C7E-940A-E3797B99DF91}" type="presParOf" srcId="{E967C95E-B0F9-4135-98E5-8F0D2E01D948}" destId="{7B32177A-BF36-4A49-84A4-4B944EB7C610}" srcOrd="0" destOrd="0" presId="urn:microsoft.com/office/officeart/2008/layout/HorizontalMultiLevelHierarchy"/>
    <dgm:cxn modelId="{9D4B72F9-E8A8-49B8-A614-6C63FB7EA1D3}" type="presParOf" srcId="{E967C95E-B0F9-4135-98E5-8F0D2E01D948}" destId="{60D90D60-980B-4FF7-9AAB-324BE385DA16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59D9D7-5475-47DA-B510-12700FBF7D33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803909E-3103-4A7D-9E18-3AB2351CBEDF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bg1"/>
              </a:solidFill>
            </a:rPr>
            <a:t>Налоговые</a:t>
          </a:r>
          <a:endParaRPr lang="ru-RU" sz="2000" dirty="0">
            <a:solidFill>
              <a:schemeClr val="bg1"/>
            </a:solidFill>
          </a:endParaRPr>
        </a:p>
      </dgm:t>
    </dgm:pt>
    <dgm:pt modelId="{32376374-7E8B-4D29-A19B-1790409D9847}" type="parTrans" cxnId="{AD79CE9F-6E00-489C-BB94-588EAACAE63B}">
      <dgm:prSet/>
      <dgm:spPr/>
      <dgm:t>
        <a:bodyPr/>
        <a:lstStyle/>
        <a:p>
          <a:endParaRPr lang="ru-RU"/>
        </a:p>
      </dgm:t>
    </dgm:pt>
    <dgm:pt modelId="{31E839A5-719C-4DF5-8D6F-71BBDF7F4D83}" type="sibTrans" cxnId="{AD79CE9F-6E00-489C-BB94-588EAACAE63B}">
      <dgm:prSet/>
      <dgm:spPr/>
      <dgm:t>
        <a:bodyPr/>
        <a:lstStyle/>
        <a:p>
          <a:endParaRPr lang="ru-RU"/>
        </a:p>
      </dgm:t>
    </dgm:pt>
    <dgm:pt modelId="{EBF795A3-09CF-4E47-A648-907FA18FC649}">
      <dgm:prSet phldrT="[Текст]" custT="1"/>
      <dgm:spPr/>
      <dgm:t>
        <a:bodyPr/>
        <a:lstStyle/>
        <a:p>
          <a:r>
            <a:rPr lang="ru-RU" sz="1800" dirty="0" smtClean="0"/>
            <a:t>Неналоговые</a:t>
          </a:r>
          <a:endParaRPr lang="ru-RU" sz="1800" dirty="0"/>
        </a:p>
      </dgm:t>
    </dgm:pt>
    <dgm:pt modelId="{2BBA2F9B-E0C5-4FC0-B154-288BADABFBFD}" type="parTrans" cxnId="{50354CBA-94A7-4331-ADF6-F5FF12BEC82E}">
      <dgm:prSet/>
      <dgm:spPr/>
      <dgm:t>
        <a:bodyPr/>
        <a:lstStyle/>
        <a:p>
          <a:endParaRPr lang="ru-RU"/>
        </a:p>
      </dgm:t>
    </dgm:pt>
    <dgm:pt modelId="{8FE24855-E2E5-4CE5-8FE9-C8BA285C5AFF}" type="sibTrans" cxnId="{50354CBA-94A7-4331-ADF6-F5FF12BEC82E}">
      <dgm:prSet/>
      <dgm:spPr/>
      <dgm:t>
        <a:bodyPr/>
        <a:lstStyle/>
        <a:p>
          <a:endParaRPr lang="ru-RU"/>
        </a:p>
      </dgm:t>
    </dgm:pt>
    <dgm:pt modelId="{DC4DB1CE-33BD-42B2-9C52-1ED43570A1E6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Собственные доходы </a:t>
          </a:r>
          <a:endParaRPr lang="ru-RU" b="1" dirty="0">
            <a:solidFill>
              <a:srgbClr val="002060"/>
            </a:solidFill>
          </a:endParaRPr>
        </a:p>
      </dgm:t>
    </dgm:pt>
    <dgm:pt modelId="{4ED05314-45EC-49BE-9340-D75C5CAF7601}" type="parTrans" cxnId="{18D68FA1-323D-46C6-99FE-0B4C16204DAB}">
      <dgm:prSet/>
      <dgm:spPr/>
      <dgm:t>
        <a:bodyPr/>
        <a:lstStyle/>
        <a:p>
          <a:endParaRPr lang="ru-RU"/>
        </a:p>
      </dgm:t>
    </dgm:pt>
    <dgm:pt modelId="{B8895EBF-7D2D-4471-97F0-24590DFF4726}" type="sibTrans" cxnId="{18D68FA1-323D-46C6-99FE-0B4C16204DAB}">
      <dgm:prSet/>
      <dgm:spPr/>
      <dgm:t>
        <a:bodyPr/>
        <a:lstStyle/>
        <a:p>
          <a:endParaRPr lang="ru-RU"/>
        </a:p>
      </dgm:t>
    </dgm:pt>
    <dgm:pt modelId="{97258EFB-5AA7-491D-B696-1505660D1649}" type="pres">
      <dgm:prSet presAssocID="{DE59D9D7-5475-47DA-B510-12700FBF7D33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67615D-ADC7-4D33-A933-0689F4CBB2C7}" type="pres">
      <dgm:prSet presAssocID="{DE59D9D7-5475-47DA-B510-12700FBF7D33}" presName="ellipse" presStyleLbl="trBgShp" presStyleIdx="0" presStyleCnt="1"/>
      <dgm:spPr/>
    </dgm:pt>
    <dgm:pt modelId="{C5DACF93-6E61-44EA-954C-A9507191F9A2}" type="pres">
      <dgm:prSet presAssocID="{DE59D9D7-5475-47DA-B510-12700FBF7D33}" presName="arrow1" presStyleLbl="fgShp" presStyleIdx="0" presStyleCnt="1"/>
      <dgm:spPr/>
    </dgm:pt>
    <dgm:pt modelId="{3C1AD1DF-5794-4763-B246-C22ABA515988}" type="pres">
      <dgm:prSet presAssocID="{DE59D9D7-5475-47DA-B510-12700FBF7D33}" presName="rectangle" presStyleLbl="revTx" presStyleIdx="0" presStyleCnt="1" custScaleX="1795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C94F70-3743-4C3B-A960-59CA01309A94}" type="pres">
      <dgm:prSet presAssocID="{EBF795A3-09CF-4E47-A648-907FA18FC649}" presName="item1" presStyleLbl="node1" presStyleIdx="0" presStyleCnt="2" custScaleX="117709" custScaleY="1129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A78273-9220-48CD-AA88-CBCD3ABAEFAC}" type="pres">
      <dgm:prSet presAssocID="{DC4DB1CE-33BD-42B2-9C52-1ED43570A1E6}" presName="item2" presStyleLbl="node1" presStyleIdx="1" presStyleCnt="2" custScaleX="164596" custScaleY="151997" custLinFactNeighborX="67012" custLinFactNeighborY="-326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33C2A9-C242-4ED7-97D4-25BBD8C0B589}" type="pres">
      <dgm:prSet presAssocID="{DE59D9D7-5475-47DA-B510-12700FBF7D33}" presName="funnel" presStyleLbl="trAlignAcc1" presStyleIdx="0" presStyleCnt="1" custLinFactNeighborX="-624" custLinFactNeighborY="-338"/>
      <dgm:spPr/>
    </dgm:pt>
  </dgm:ptLst>
  <dgm:cxnLst>
    <dgm:cxn modelId="{EBBDB38F-CC88-4E67-9A42-98C4DBEB7954}" type="presOf" srcId="{DE59D9D7-5475-47DA-B510-12700FBF7D33}" destId="{97258EFB-5AA7-491D-B696-1505660D1649}" srcOrd="0" destOrd="0" presId="urn:microsoft.com/office/officeart/2005/8/layout/funnel1"/>
    <dgm:cxn modelId="{50354CBA-94A7-4331-ADF6-F5FF12BEC82E}" srcId="{DE59D9D7-5475-47DA-B510-12700FBF7D33}" destId="{EBF795A3-09CF-4E47-A648-907FA18FC649}" srcOrd="1" destOrd="0" parTransId="{2BBA2F9B-E0C5-4FC0-B154-288BADABFBFD}" sibTransId="{8FE24855-E2E5-4CE5-8FE9-C8BA285C5AFF}"/>
    <dgm:cxn modelId="{C26FB8F6-2405-4C99-A1C9-41E855099530}" type="presOf" srcId="{E803909E-3103-4A7D-9E18-3AB2351CBEDF}" destId="{26A78273-9220-48CD-AA88-CBCD3ABAEFAC}" srcOrd="0" destOrd="0" presId="urn:microsoft.com/office/officeart/2005/8/layout/funnel1"/>
    <dgm:cxn modelId="{3385682D-DF15-4A3C-9BAD-9EE1630107F7}" type="presOf" srcId="{EBF795A3-09CF-4E47-A648-907FA18FC649}" destId="{A3C94F70-3743-4C3B-A960-59CA01309A94}" srcOrd="0" destOrd="0" presId="urn:microsoft.com/office/officeart/2005/8/layout/funnel1"/>
    <dgm:cxn modelId="{AD79CE9F-6E00-489C-BB94-588EAACAE63B}" srcId="{DE59D9D7-5475-47DA-B510-12700FBF7D33}" destId="{E803909E-3103-4A7D-9E18-3AB2351CBEDF}" srcOrd="0" destOrd="0" parTransId="{32376374-7E8B-4D29-A19B-1790409D9847}" sibTransId="{31E839A5-719C-4DF5-8D6F-71BBDF7F4D83}"/>
    <dgm:cxn modelId="{BD8856E6-5603-48CB-AF94-459530EA706E}" type="presOf" srcId="{DC4DB1CE-33BD-42B2-9C52-1ED43570A1E6}" destId="{3C1AD1DF-5794-4763-B246-C22ABA515988}" srcOrd="0" destOrd="0" presId="urn:microsoft.com/office/officeart/2005/8/layout/funnel1"/>
    <dgm:cxn modelId="{18D68FA1-323D-46C6-99FE-0B4C16204DAB}" srcId="{DE59D9D7-5475-47DA-B510-12700FBF7D33}" destId="{DC4DB1CE-33BD-42B2-9C52-1ED43570A1E6}" srcOrd="2" destOrd="0" parTransId="{4ED05314-45EC-49BE-9340-D75C5CAF7601}" sibTransId="{B8895EBF-7D2D-4471-97F0-24590DFF4726}"/>
    <dgm:cxn modelId="{45DEC2A9-7C8A-4EF2-8792-9CD9CB0A1265}" type="presParOf" srcId="{97258EFB-5AA7-491D-B696-1505660D1649}" destId="{E367615D-ADC7-4D33-A933-0689F4CBB2C7}" srcOrd="0" destOrd="0" presId="urn:microsoft.com/office/officeart/2005/8/layout/funnel1"/>
    <dgm:cxn modelId="{9FE245C2-7E9E-4CDF-9669-5F22C003F4AD}" type="presParOf" srcId="{97258EFB-5AA7-491D-B696-1505660D1649}" destId="{C5DACF93-6E61-44EA-954C-A9507191F9A2}" srcOrd="1" destOrd="0" presId="urn:microsoft.com/office/officeart/2005/8/layout/funnel1"/>
    <dgm:cxn modelId="{51079D7A-5AF2-44FC-9D29-DC2EB9C1ED48}" type="presParOf" srcId="{97258EFB-5AA7-491D-B696-1505660D1649}" destId="{3C1AD1DF-5794-4763-B246-C22ABA515988}" srcOrd="2" destOrd="0" presId="urn:microsoft.com/office/officeart/2005/8/layout/funnel1"/>
    <dgm:cxn modelId="{E6CAE078-E767-40B5-BBA5-EB82FEEE164E}" type="presParOf" srcId="{97258EFB-5AA7-491D-B696-1505660D1649}" destId="{A3C94F70-3743-4C3B-A960-59CA01309A94}" srcOrd="3" destOrd="0" presId="urn:microsoft.com/office/officeart/2005/8/layout/funnel1"/>
    <dgm:cxn modelId="{8CBB73B1-7C43-460D-BFE4-81F0943557B4}" type="presParOf" srcId="{97258EFB-5AA7-491D-B696-1505660D1649}" destId="{26A78273-9220-48CD-AA88-CBCD3ABAEFAC}" srcOrd="4" destOrd="0" presId="urn:microsoft.com/office/officeart/2005/8/layout/funnel1"/>
    <dgm:cxn modelId="{FDC22B30-97CD-43EC-AFCF-8A81FC1F81A5}" type="presParOf" srcId="{97258EFB-5AA7-491D-B696-1505660D1649}" destId="{6F33C2A9-C242-4ED7-97D4-25BBD8C0B589}" srcOrd="5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AD9778F-A43D-4FC3-BD57-A26198727825}" type="doc">
      <dgm:prSet loTypeId="urn:microsoft.com/office/officeart/2005/8/layout/h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BF951EB-E22E-4E63-9C27-722340AC9CA4}">
      <dgm:prSet phldrT="[Текст]"/>
      <dgm:spPr>
        <a:scene3d>
          <a:camera prst="orthographicFront"/>
          <a:lightRig rig="threePt" dir="t">
            <a:rot lat="0" lon="0" rev="7500000"/>
          </a:lightRig>
        </a:scene3d>
        <a:sp3d prstMaterial="plastic"/>
      </dgm:spPr>
      <dgm:t>
        <a:bodyPr/>
        <a:lstStyle/>
        <a:p>
          <a:r>
            <a:rPr lang="ru-RU" b="1" dirty="0" smtClean="0"/>
            <a:t>Планирование</a:t>
          </a:r>
          <a:endParaRPr lang="ru-RU" b="1" dirty="0"/>
        </a:p>
      </dgm:t>
    </dgm:pt>
    <dgm:pt modelId="{11810D2B-921F-498E-97C7-39CB9B3D1640}" type="parTrans" cxnId="{47FACBA8-6AEA-48AE-925C-CC450031092F}">
      <dgm:prSet/>
      <dgm:spPr/>
      <dgm:t>
        <a:bodyPr/>
        <a:lstStyle/>
        <a:p>
          <a:endParaRPr lang="ru-RU"/>
        </a:p>
      </dgm:t>
    </dgm:pt>
    <dgm:pt modelId="{AD981716-3FB6-44E7-8106-CB1205E201E9}" type="sibTrans" cxnId="{47FACBA8-6AEA-48AE-925C-CC450031092F}">
      <dgm:prSet/>
      <dgm:spPr/>
      <dgm:t>
        <a:bodyPr/>
        <a:lstStyle/>
        <a:p>
          <a:endParaRPr lang="ru-RU"/>
        </a:p>
      </dgm:t>
    </dgm:pt>
    <dgm:pt modelId="{654EE3CE-53E4-46AD-BBAA-80677ECB4080}">
      <dgm:prSet phldrT="[Текст]"/>
      <dgm:spPr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B w="120650" h="57150" prst="relaxedInset"/>
          <a:contourClr>
            <a:schemeClr val="bg1"/>
          </a:contourClr>
        </a:sp3d>
      </dgm:spPr>
      <dgm:t>
        <a:bodyPr/>
        <a:lstStyle/>
        <a:p>
          <a:r>
            <a:rPr lang="ru-RU" smtClean="0"/>
            <a:t>Составление проекта бюджета</a:t>
          </a:r>
          <a:endParaRPr lang="ru-RU" dirty="0"/>
        </a:p>
      </dgm:t>
    </dgm:pt>
    <dgm:pt modelId="{702384A4-C159-46E5-AC58-1CB4978EB3FE}" type="parTrans" cxnId="{D45C0C47-B866-4D91-98FF-DD241145DCC0}">
      <dgm:prSet/>
      <dgm:spPr/>
      <dgm:t>
        <a:bodyPr/>
        <a:lstStyle/>
        <a:p>
          <a:endParaRPr lang="ru-RU"/>
        </a:p>
      </dgm:t>
    </dgm:pt>
    <dgm:pt modelId="{621A9489-9FCD-43FA-AD7B-5B9278E8657C}" type="sibTrans" cxnId="{D45C0C47-B866-4D91-98FF-DD241145DCC0}">
      <dgm:prSet/>
      <dgm:spPr/>
      <dgm:t>
        <a:bodyPr/>
        <a:lstStyle/>
        <a:p>
          <a:endParaRPr lang="ru-RU"/>
        </a:p>
      </dgm:t>
    </dgm:pt>
    <dgm:pt modelId="{F2B48E92-82C5-490E-928B-AF042ABF86CA}">
      <dgm:prSet phldrT="[Текст]"/>
      <dgm:spPr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B w="120650" h="57150" prst="relaxedInset"/>
          <a:contourClr>
            <a:schemeClr val="bg1"/>
          </a:contourClr>
        </a:sp3d>
      </dgm:spPr>
      <dgm:t>
        <a:bodyPr/>
        <a:lstStyle/>
        <a:p>
          <a:r>
            <a:rPr lang="ru-RU" smtClean="0"/>
            <a:t>Рассмотрение бюджета </a:t>
          </a:r>
          <a:endParaRPr lang="ru-RU" dirty="0"/>
        </a:p>
      </dgm:t>
    </dgm:pt>
    <dgm:pt modelId="{E3A3499B-EBBF-4889-A53F-BDBE54B5D700}" type="parTrans" cxnId="{EF6A159C-3397-4A0B-A32A-3DADBA0175B0}">
      <dgm:prSet/>
      <dgm:spPr/>
      <dgm:t>
        <a:bodyPr/>
        <a:lstStyle/>
        <a:p>
          <a:endParaRPr lang="ru-RU"/>
        </a:p>
      </dgm:t>
    </dgm:pt>
    <dgm:pt modelId="{F1DE6B16-30B7-4694-A1D3-7977FE9E9A6D}" type="sibTrans" cxnId="{EF6A159C-3397-4A0B-A32A-3DADBA0175B0}">
      <dgm:prSet/>
      <dgm:spPr/>
      <dgm:t>
        <a:bodyPr/>
        <a:lstStyle/>
        <a:p>
          <a:endParaRPr lang="ru-RU"/>
        </a:p>
      </dgm:t>
    </dgm:pt>
    <dgm:pt modelId="{1F112F1A-DA4E-4788-9694-84C6448B16A1}">
      <dgm:prSet phldrT="[Текст]"/>
      <dgm:spPr>
        <a:scene3d>
          <a:camera prst="orthographicFront"/>
          <a:lightRig rig="threePt" dir="t">
            <a:rot lat="0" lon="0" rev="7500000"/>
          </a:lightRig>
        </a:scene3d>
        <a:sp3d prstMaterial="plastic"/>
      </dgm:spPr>
      <dgm:t>
        <a:bodyPr/>
        <a:lstStyle/>
        <a:p>
          <a:r>
            <a:rPr lang="ru-RU" b="1" dirty="0" smtClean="0"/>
            <a:t>Утверждение</a:t>
          </a:r>
          <a:endParaRPr lang="ru-RU" b="1" dirty="0"/>
        </a:p>
      </dgm:t>
    </dgm:pt>
    <dgm:pt modelId="{A42E7CA8-729D-4D4F-A7A8-94CC50803F17}" type="parTrans" cxnId="{5B868310-344A-45A1-BA28-CE4341DAEE69}">
      <dgm:prSet/>
      <dgm:spPr/>
      <dgm:t>
        <a:bodyPr/>
        <a:lstStyle/>
        <a:p>
          <a:endParaRPr lang="ru-RU"/>
        </a:p>
      </dgm:t>
    </dgm:pt>
    <dgm:pt modelId="{CF5BA03A-50A2-4154-987F-A334F67F4809}" type="sibTrans" cxnId="{5B868310-344A-45A1-BA28-CE4341DAEE69}">
      <dgm:prSet/>
      <dgm:spPr/>
      <dgm:t>
        <a:bodyPr/>
        <a:lstStyle/>
        <a:p>
          <a:endParaRPr lang="ru-RU"/>
        </a:p>
      </dgm:t>
    </dgm:pt>
    <dgm:pt modelId="{2CDE7F25-67B3-441A-917A-7C2620624175}">
      <dgm:prSet phldrT="[Текст]"/>
      <dgm:spPr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B w="120650" h="57150" prst="relaxedInset"/>
          <a:contourClr>
            <a:schemeClr val="bg1"/>
          </a:contourClr>
        </a:sp3d>
      </dgm:spPr>
      <dgm:t>
        <a:bodyPr/>
        <a:lstStyle/>
        <a:p>
          <a:r>
            <a:rPr lang="ru-RU" dirty="0" smtClean="0"/>
            <a:t>Внесение проекта бюджета на рассмотрение районной Думы</a:t>
          </a:r>
          <a:endParaRPr lang="ru-RU" dirty="0"/>
        </a:p>
      </dgm:t>
    </dgm:pt>
    <dgm:pt modelId="{A371E3BD-359A-4191-9530-DEA7A87BD703}" type="parTrans" cxnId="{CADBC385-9D22-4EFC-AFF2-B25F94913712}">
      <dgm:prSet/>
      <dgm:spPr/>
      <dgm:t>
        <a:bodyPr/>
        <a:lstStyle/>
        <a:p>
          <a:endParaRPr lang="ru-RU"/>
        </a:p>
      </dgm:t>
    </dgm:pt>
    <dgm:pt modelId="{F4D58DD9-4123-4799-9CE5-542F6FFD003F}" type="sibTrans" cxnId="{CADBC385-9D22-4EFC-AFF2-B25F94913712}">
      <dgm:prSet/>
      <dgm:spPr/>
      <dgm:t>
        <a:bodyPr/>
        <a:lstStyle/>
        <a:p>
          <a:endParaRPr lang="ru-RU"/>
        </a:p>
      </dgm:t>
    </dgm:pt>
    <dgm:pt modelId="{7BEAD2B9-4FCD-4CF7-B76A-CD04C242B903}">
      <dgm:prSet phldrT="[Текст]"/>
      <dgm:spPr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B w="120650" h="57150" prst="relaxedInset"/>
          <a:contourClr>
            <a:schemeClr val="bg1"/>
          </a:contourClr>
        </a:sp3d>
      </dgm:spPr>
      <dgm:t>
        <a:bodyPr/>
        <a:lstStyle/>
        <a:p>
          <a:r>
            <a:rPr lang="ru-RU" dirty="0" smtClean="0"/>
            <a:t>Утверждение бюджета Думой</a:t>
          </a:r>
          <a:endParaRPr lang="ru-RU" dirty="0"/>
        </a:p>
      </dgm:t>
    </dgm:pt>
    <dgm:pt modelId="{FCF41EE1-0766-4642-8F25-C98D6933FA0A}" type="parTrans" cxnId="{C9F5BBEF-47BD-4C77-A3AC-5739C59AF120}">
      <dgm:prSet/>
      <dgm:spPr/>
      <dgm:t>
        <a:bodyPr/>
        <a:lstStyle/>
        <a:p>
          <a:endParaRPr lang="ru-RU"/>
        </a:p>
      </dgm:t>
    </dgm:pt>
    <dgm:pt modelId="{ACA027E3-4D5B-49DD-B850-F84D6DE1FCE5}" type="sibTrans" cxnId="{C9F5BBEF-47BD-4C77-A3AC-5739C59AF120}">
      <dgm:prSet/>
      <dgm:spPr/>
      <dgm:t>
        <a:bodyPr/>
        <a:lstStyle/>
        <a:p>
          <a:endParaRPr lang="ru-RU"/>
        </a:p>
      </dgm:t>
    </dgm:pt>
    <dgm:pt modelId="{B87FF2CE-21B2-40AF-B381-C75C1DBE63FD}">
      <dgm:prSet phldrT="[Текст]"/>
      <dgm:spPr>
        <a:scene3d>
          <a:camera prst="orthographicFront"/>
          <a:lightRig rig="threePt" dir="t">
            <a:rot lat="0" lon="0" rev="7500000"/>
          </a:lightRig>
        </a:scene3d>
        <a:sp3d prstMaterial="plastic"/>
      </dgm:spPr>
      <dgm:t>
        <a:bodyPr/>
        <a:lstStyle/>
        <a:p>
          <a:r>
            <a:rPr lang="ru-RU" b="1" dirty="0" smtClean="0"/>
            <a:t>Исполнение</a:t>
          </a:r>
          <a:endParaRPr lang="ru-RU" b="1" dirty="0"/>
        </a:p>
      </dgm:t>
    </dgm:pt>
    <dgm:pt modelId="{A133BB5D-A6F7-40DB-80F2-DDB7BA8C556C}" type="parTrans" cxnId="{8B49564B-60A8-46FB-A7AA-4C22F69B1131}">
      <dgm:prSet/>
      <dgm:spPr/>
      <dgm:t>
        <a:bodyPr/>
        <a:lstStyle/>
        <a:p>
          <a:endParaRPr lang="ru-RU"/>
        </a:p>
      </dgm:t>
    </dgm:pt>
    <dgm:pt modelId="{4FBC2B1C-AAA3-43F1-B9DE-E392179BBC1D}" type="sibTrans" cxnId="{8B49564B-60A8-46FB-A7AA-4C22F69B1131}">
      <dgm:prSet/>
      <dgm:spPr/>
      <dgm:t>
        <a:bodyPr/>
        <a:lstStyle/>
        <a:p>
          <a:endParaRPr lang="ru-RU"/>
        </a:p>
      </dgm:t>
    </dgm:pt>
    <dgm:pt modelId="{299D3B79-1941-4787-8955-D593E50224D6}">
      <dgm:prSet phldrT="[Текст]"/>
      <dgm:spPr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B w="120650" h="57150" prst="relaxedInset"/>
          <a:contourClr>
            <a:schemeClr val="bg1"/>
          </a:contourClr>
        </a:sp3d>
      </dgm:spPr>
      <dgm:t>
        <a:bodyPr/>
        <a:lstStyle/>
        <a:p>
          <a:r>
            <a:rPr lang="ru-RU" dirty="0" smtClean="0"/>
            <a:t>Проведение закупочных процедур, заключение контрактов</a:t>
          </a:r>
          <a:endParaRPr lang="ru-RU" dirty="0"/>
        </a:p>
      </dgm:t>
    </dgm:pt>
    <dgm:pt modelId="{8BFE5228-AE35-4F47-B743-53EB1A0EA935}" type="parTrans" cxnId="{134150D7-BA7C-4238-B670-A1F520CB8435}">
      <dgm:prSet/>
      <dgm:spPr/>
      <dgm:t>
        <a:bodyPr/>
        <a:lstStyle/>
        <a:p>
          <a:endParaRPr lang="ru-RU"/>
        </a:p>
      </dgm:t>
    </dgm:pt>
    <dgm:pt modelId="{A2FD048E-41B1-4097-8CDB-4AFE03F27934}" type="sibTrans" cxnId="{134150D7-BA7C-4238-B670-A1F520CB8435}">
      <dgm:prSet/>
      <dgm:spPr/>
      <dgm:t>
        <a:bodyPr/>
        <a:lstStyle/>
        <a:p>
          <a:endParaRPr lang="ru-RU"/>
        </a:p>
      </dgm:t>
    </dgm:pt>
    <dgm:pt modelId="{28EB423B-CED1-4E23-B693-D3256501A75F}">
      <dgm:prSet phldrT="[Текст]"/>
      <dgm:spPr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B w="120650" h="57150" prst="relaxedInset"/>
          <a:contourClr>
            <a:schemeClr val="bg1"/>
          </a:contourClr>
        </a:sp3d>
      </dgm:spPr>
      <dgm:t>
        <a:bodyPr/>
        <a:lstStyle/>
        <a:p>
          <a:r>
            <a:rPr lang="ru-RU" dirty="0" smtClean="0"/>
            <a:t>Социальные выплаты населению</a:t>
          </a:r>
          <a:endParaRPr lang="ru-RU" dirty="0"/>
        </a:p>
      </dgm:t>
    </dgm:pt>
    <dgm:pt modelId="{EAFE8D92-0946-4F67-8C8E-2B13C585531C}" type="parTrans" cxnId="{71FDD60F-0144-402E-87B2-063B1FF43039}">
      <dgm:prSet/>
      <dgm:spPr/>
      <dgm:t>
        <a:bodyPr/>
        <a:lstStyle/>
        <a:p>
          <a:endParaRPr lang="ru-RU"/>
        </a:p>
      </dgm:t>
    </dgm:pt>
    <dgm:pt modelId="{BDCE4B3F-3921-4872-A98A-7BF7D5334A2C}" type="sibTrans" cxnId="{71FDD60F-0144-402E-87B2-063B1FF43039}">
      <dgm:prSet/>
      <dgm:spPr/>
      <dgm:t>
        <a:bodyPr/>
        <a:lstStyle/>
        <a:p>
          <a:endParaRPr lang="ru-RU"/>
        </a:p>
      </dgm:t>
    </dgm:pt>
    <dgm:pt modelId="{FD7EDCB7-6350-4EA4-9C91-831E97889AC1}">
      <dgm:prSet phldrT="[Текст]"/>
      <dgm:spPr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B w="120650" h="57150" prst="relaxedInset"/>
          <a:contourClr>
            <a:schemeClr val="bg1"/>
          </a:contourClr>
        </a:sp3d>
      </dgm:spPr>
      <dgm:t>
        <a:bodyPr/>
        <a:lstStyle/>
        <a:p>
          <a:r>
            <a:rPr lang="ru-RU" dirty="0" smtClean="0"/>
            <a:t>Оплата труда</a:t>
          </a:r>
          <a:endParaRPr lang="ru-RU" dirty="0"/>
        </a:p>
      </dgm:t>
    </dgm:pt>
    <dgm:pt modelId="{AD1C8B02-ECA3-4917-8FAE-3193FE090094}" type="parTrans" cxnId="{B647853B-0EE6-45ED-B6FC-BE09125D5CB6}">
      <dgm:prSet/>
      <dgm:spPr/>
      <dgm:t>
        <a:bodyPr/>
        <a:lstStyle/>
        <a:p>
          <a:endParaRPr lang="ru-RU"/>
        </a:p>
      </dgm:t>
    </dgm:pt>
    <dgm:pt modelId="{427DFE19-61A8-4059-9955-DD712C0E2778}" type="sibTrans" cxnId="{B647853B-0EE6-45ED-B6FC-BE09125D5CB6}">
      <dgm:prSet/>
      <dgm:spPr/>
      <dgm:t>
        <a:bodyPr/>
        <a:lstStyle/>
        <a:p>
          <a:endParaRPr lang="ru-RU"/>
        </a:p>
      </dgm:t>
    </dgm:pt>
    <dgm:pt modelId="{D8327BE2-CEAF-4BE2-9705-08F6F2A5F479}">
      <dgm:prSet phldrT="[Текст]"/>
      <dgm:spPr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B w="120650" h="57150" prst="relaxedInset"/>
          <a:contourClr>
            <a:schemeClr val="bg1"/>
          </a:contourClr>
        </a:sp3d>
      </dgm:spPr>
      <dgm:t>
        <a:bodyPr/>
        <a:lstStyle/>
        <a:p>
          <a:r>
            <a:rPr lang="ru-RU" dirty="0" smtClean="0"/>
            <a:t>Иные расходы</a:t>
          </a:r>
          <a:endParaRPr lang="ru-RU" dirty="0"/>
        </a:p>
      </dgm:t>
    </dgm:pt>
    <dgm:pt modelId="{2EF6FD1A-05B8-4CA2-B220-6018FD74CFC0}" type="parTrans" cxnId="{71BB5EBF-E824-46CD-8297-FBF356194A32}">
      <dgm:prSet/>
      <dgm:spPr/>
      <dgm:t>
        <a:bodyPr/>
        <a:lstStyle/>
        <a:p>
          <a:endParaRPr lang="ru-RU"/>
        </a:p>
      </dgm:t>
    </dgm:pt>
    <dgm:pt modelId="{405A5E6F-0C53-4540-B98B-52178CFEF415}" type="sibTrans" cxnId="{71BB5EBF-E824-46CD-8297-FBF356194A32}">
      <dgm:prSet/>
      <dgm:spPr/>
      <dgm:t>
        <a:bodyPr/>
        <a:lstStyle/>
        <a:p>
          <a:endParaRPr lang="ru-RU"/>
        </a:p>
      </dgm:t>
    </dgm:pt>
    <dgm:pt modelId="{11415FC2-671F-4906-95B1-8B687654AFEF}" type="pres">
      <dgm:prSet presAssocID="{8AD9778F-A43D-4FC3-BD57-A2619872782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74E974-A8E6-4D39-803B-20167FCDE586}" type="pres">
      <dgm:prSet presAssocID="{4BF951EB-E22E-4E63-9C27-722340AC9CA4}" presName="composite" presStyleCnt="0"/>
      <dgm:spPr/>
    </dgm:pt>
    <dgm:pt modelId="{47F9018A-2A72-45B0-81BA-21FE3158B6EA}" type="pres">
      <dgm:prSet presAssocID="{4BF951EB-E22E-4E63-9C27-722340AC9CA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A42259-DB4A-410D-94F3-2869B6EC010D}" type="pres">
      <dgm:prSet presAssocID="{4BF951EB-E22E-4E63-9C27-722340AC9CA4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8F8D7A-03AE-4D40-8434-DCEDA5F2C380}" type="pres">
      <dgm:prSet presAssocID="{AD981716-3FB6-44E7-8106-CB1205E201E9}" presName="space" presStyleCnt="0"/>
      <dgm:spPr/>
    </dgm:pt>
    <dgm:pt modelId="{381D2565-36FA-4966-90C4-77C891436ED3}" type="pres">
      <dgm:prSet presAssocID="{1F112F1A-DA4E-4788-9694-84C6448B16A1}" presName="composite" presStyleCnt="0"/>
      <dgm:spPr/>
    </dgm:pt>
    <dgm:pt modelId="{0273B510-4A38-4A1D-BE29-C582C0225516}" type="pres">
      <dgm:prSet presAssocID="{1F112F1A-DA4E-4788-9694-84C6448B16A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D03B39-D426-43A0-BE05-12F515C5C4CC}" type="pres">
      <dgm:prSet presAssocID="{1F112F1A-DA4E-4788-9694-84C6448B16A1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6F9D55-F151-41D2-8FD4-8A0468FA56E3}" type="pres">
      <dgm:prSet presAssocID="{CF5BA03A-50A2-4154-987F-A334F67F4809}" presName="space" presStyleCnt="0"/>
      <dgm:spPr/>
    </dgm:pt>
    <dgm:pt modelId="{39ED9EFE-FA81-4A9B-B396-D65ADDB94EFC}" type="pres">
      <dgm:prSet presAssocID="{B87FF2CE-21B2-40AF-B381-C75C1DBE63FD}" presName="composite" presStyleCnt="0"/>
      <dgm:spPr/>
    </dgm:pt>
    <dgm:pt modelId="{D5D5FA94-DB40-4D0B-8889-28B9CB2B1799}" type="pres">
      <dgm:prSet presAssocID="{B87FF2CE-21B2-40AF-B381-C75C1DBE63FD}" presName="parTx" presStyleLbl="alignNode1" presStyleIdx="2" presStyleCnt="3" custScaleY="1075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953236-3DF7-4F25-A171-48D4AA19B645}" type="pres">
      <dgm:prSet presAssocID="{B87FF2CE-21B2-40AF-B381-C75C1DBE63FD}" presName="desTx" presStyleLbl="alignAccFollowNode1" presStyleIdx="2" presStyleCnt="3" custScaleY="1034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7880E9-5736-4F1D-AF9A-01E43FE9E5D5}" type="presOf" srcId="{B87FF2CE-21B2-40AF-B381-C75C1DBE63FD}" destId="{D5D5FA94-DB40-4D0B-8889-28B9CB2B1799}" srcOrd="0" destOrd="0" presId="urn:microsoft.com/office/officeart/2005/8/layout/hList1"/>
    <dgm:cxn modelId="{BAA26F4B-EC02-48F8-940A-051AA19B4DB3}" type="presOf" srcId="{4BF951EB-E22E-4E63-9C27-722340AC9CA4}" destId="{47F9018A-2A72-45B0-81BA-21FE3158B6EA}" srcOrd="0" destOrd="0" presId="urn:microsoft.com/office/officeart/2005/8/layout/hList1"/>
    <dgm:cxn modelId="{EF6A159C-3397-4A0B-A32A-3DADBA0175B0}" srcId="{4BF951EB-E22E-4E63-9C27-722340AC9CA4}" destId="{F2B48E92-82C5-490E-928B-AF042ABF86CA}" srcOrd="1" destOrd="0" parTransId="{E3A3499B-EBBF-4889-A53F-BDBE54B5D700}" sibTransId="{F1DE6B16-30B7-4694-A1D3-7977FE9E9A6D}"/>
    <dgm:cxn modelId="{D45C0C47-B866-4D91-98FF-DD241145DCC0}" srcId="{4BF951EB-E22E-4E63-9C27-722340AC9CA4}" destId="{654EE3CE-53E4-46AD-BBAA-80677ECB4080}" srcOrd="0" destOrd="0" parTransId="{702384A4-C159-46E5-AC58-1CB4978EB3FE}" sibTransId="{621A9489-9FCD-43FA-AD7B-5B9278E8657C}"/>
    <dgm:cxn modelId="{C9F5BBEF-47BD-4C77-A3AC-5739C59AF120}" srcId="{1F112F1A-DA4E-4788-9694-84C6448B16A1}" destId="{7BEAD2B9-4FCD-4CF7-B76A-CD04C242B903}" srcOrd="1" destOrd="0" parTransId="{FCF41EE1-0766-4642-8F25-C98D6933FA0A}" sibTransId="{ACA027E3-4D5B-49DD-B850-F84D6DE1FCE5}"/>
    <dgm:cxn modelId="{FF882D32-F994-4999-8487-9EB3BA6A1D93}" type="presOf" srcId="{28EB423B-CED1-4E23-B693-D3256501A75F}" destId="{84953236-3DF7-4F25-A171-48D4AA19B645}" srcOrd="0" destOrd="1" presId="urn:microsoft.com/office/officeart/2005/8/layout/hList1"/>
    <dgm:cxn modelId="{CC519E83-DF6A-48F7-A8B9-FB70E51519C8}" type="presOf" srcId="{FD7EDCB7-6350-4EA4-9C91-831E97889AC1}" destId="{84953236-3DF7-4F25-A171-48D4AA19B645}" srcOrd="0" destOrd="2" presId="urn:microsoft.com/office/officeart/2005/8/layout/hList1"/>
    <dgm:cxn modelId="{22A9C0A6-DCB5-4FEE-A27F-867F175ECA87}" type="presOf" srcId="{D8327BE2-CEAF-4BE2-9705-08F6F2A5F479}" destId="{84953236-3DF7-4F25-A171-48D4AA19B645}" srcOrd="0" destOrd="3" presId="urn:microsoft.com/office/officeart/2005/8/layout/hList1"/>
    <dgm:cxn modelId="{50AF20C1-A046-4287-A984-B8267EE8E861}" type="presOf" srcId="{F2B48E92-82C5-490E-928B-AF042ABF86CA}" destId="{4EA42259-DB4A-410D-94F3-2869B6EC010D}" srcOrd="0" destOrd="1" presId="urn:microsoft.com/office/officeart/2005/8/layout/hList1"/>
    <dgm:cxn modelId="{CA09C208-4E8C-4FAF-9AD8-D7475D09B396}" type="presOf" srcId="{2CDE7F25-67B3-441A-917A-7C2620624175}" destId="{A5D03B39-D426-43A0-BE05-12F515C5C4CC}" srcOrd="0" destOrd="0" presId="urn:microsoft.com/office/officeart/2005/8/layout/hList1"/>
    <dgm:cxn modelId="{71BB5EBF-E824-46CD-8297-FBF356194A32}" srcId="{B87FF2CE-21B2-40AF-B381-C75C1DBE63FD}" destId="{D8327BE2-CEAF-4BE2-9705-08F6F2A5F479}" srcOrd="3" destOrd="0" parTransId="{2EF6FD1A-05B8-4CA2-B220-6018FD74CFC0}" sibTransId="{405A5E6F-0C53-4540-B98B-52178CFEF415}"/>
    <dgm:cxn modelId="{B92FAABE-3890-4FBE-AC4C-61C5F7ED20D7}" type="presOf" srcId="{299D3B79-1941-4787-8955-D593E50224D6}" destId="{84953236-3DF7-4F25-A171-48D4AA19B645}" srcOrd="0" destOrd="0" presId="urn:microsoft.com/office/officeart/2005/8/layout/hList1"/>
    <dgm:cxn modelId="{47FACBA8-6AEA-48AE-925C-CC450031092F}" srcId="{8AD9778F-A43D-4FC3-BD57-A26198727825}" destId="{4BF951EB-E22E-4E63-9C27-722340AC9CA4}" srcOrd="0" destOrd="0" parTransId="{11810D2B-921F-498E-97C7-39CB9B3D1640}" sibTransId="{AD981716-3FB6-44E7-8106-CB1205E201E9}"/>
    <dgm:cxn modelId="{DB43BAC9-DEC2-4793-B3E0-CE50FB5A00DC}" type="presOf" srcId="{8AD9778F-A43D-4FC3-BD57-A26198727825}" destId="{11415FC2-671F-4906-95B1-8B687654AFEF}" srcOrd="0" destOrd="0" presId="urn:microsoft.com/office/officeart/2005/8/layout/hList1"/>
    <dgm:cxn modelId="{736FACF6-6DC9-46CE-B7ED-08C383F0BC60}" type="presOf" srcId="{1F112F1A-DA4E-4788-9694-84C6448B16A1}" destId="{0273B510-4A38-4A1D-BE29-C582C0225516}" srcOrd="0" destOrd="0" presId="urn:microsoft.com/office/officeart/2005/8/layout/hList1"/>
    <dgm:cxn modelId="{8B49564B-60A8-46FB-A7AA-4C22F69B1131}" srcId="{8AD9778F-A43D-4FC3-BD57-A26198727825}" destId="{B87FF2CE-21B2-40AF-B381-C75C1DBE63FD}" srcOrd="2" destOrd="0" parTransId="{A133BB5D-A6F7-40DB-80F2-DDB7BA8C556C}" sibTransId="{4FBC2B1C-AAA3-43F1-B9DE-E392179BBC1D}"/>
    <dgm:cxn modelId="{99862C79-DEAE-40D4-BC81-95A3123C37C7}" type="presOf" srcId="{654EE3CE-53E4-46AD-BBAA-80677ECB4080}" destId="{4EA42259-DB4A-410D-94F3-2869B6EC010D}" srcOrd="0" destOrd="0" presId="urn:microsoft.com/office/officeart/2005/8/layout/hList1"/>
    <dgm:cxn modelId="{134150D7-BA7C-4238-B670-A1F520CB8435}" srcId="{B87FF2CE-21B2-40AF-B381-C75C1DBE63FD}" destId="{299D3B79-1941-4787-8955-D593E50224D6}" srcOrd="0" destOrd="0" parTransId="{8BFE5228-AE35-4F47-B743-53EB1A0EA935}" sibTransId="{A2FD048E-41B1-4097-8CDB-4AFE03F27934}"/>
    <dgm:cxn modelId="{CADBC385-9D22-4EFC-AFF2-B25F94913712}" srcId="{1F112F1A-DA4E-4788-9694-84C6448B16A1}" destId="{2CDE7F25-67B3-441A-917A-7C2620624175}" srcOrd="0" destOrd="0" parTransId="{A371E3BD-359A-4191-9530-DEA7A87BD703}" sibTransId="{F4D58DD9-4123-4799-9CE5-542F6FFD003F}"/>
    <dgm:cxn modelId="{5B868310-344A-45A1-BA28-CE4341DAEE69}" srcId="{8AD9778F-A43D-4FC3-BD57-A26198727825}" destId="{1F112F1A-DA4E-4788-9694-84C6448B16A1}" srcOrd="1" destOrd="0" parTransId="{A42E7CA8-729D-4D4F-A7A8-94CC50803F17}" sibTransId="{CF5BA03A-50A2-4154-987F-A334F67F4809}"/>
    <dgm:cxn modelId="{62773844-B662-4A7C-8EB4-18CA82E03EAC}" type="presOf" srcId="{7BEAD2B9-4FCD-4CF7-B76A-CD04C242B903}" destId="{A5D03B39-D426-43A0-BE05-12F515C5C4CC}" srcOrd="0" destOrd="1" presId="urn:microsoft.com/office/officeart/2005/8/layout/hList1"/>
    <dgm:cxn modelId="{71FDD60F-0144-402E-87B2-063B1FF43039}" srcId="{B87FF2CE-21B2-40AF-B381-C75C1DBE63FD}" destId="{28EB423B-CED1-4E23-B693-D3256501A75F}" srcOrd="1" destOrd="0" parTransId="{EAFE8D92-0946-4F67-8C8E-2B13C585531C}" sibTransId="{BDCE4B3F-3921-4872-A98A-7BF7D5334A2C}"/>
    <dgm:cxn modelId="{B647853B-0EE6-45ED-B6FC-BE09125D5CB6}" srcId="{B87FF2CE-21B2-40AF-B381-C75C1DBE63FD}" destId="{FD7EDCB7-6350-4EA4-9C91-831E97889AC1}" srcOrd="2" destOrd="0" parTransId="{AD1C8B02-ECA3-4917-8FAE-3193FE090094}" sibTransId="{427DFE19-61A8-4059-9955-DD712C0E2778}"/>
    <dgm:cxn modelId="{F1695294-E0F1-495B-808B-3E23C65DA429}" type="presParOf" srcId="{11415FC2-671F-4906-95B1-8B687654AFEF}" destId="{3D74E974-A8E6-4D39-803B-20167FCDE586}" srcOrd="0" destOrd="0" presId="urn:microsoft.com/office/officeart/2005/8/layout/hList1"/>
    <dgm:cxn modelId="{D8B59599-6875-4CE7-9081-D411612CF5BD}" type="presParOf" srcId="{3D74E974-A8E6-4D39-803B-20167FCDE586}" destId="{47F9018A-2A72-45B0-81BA-21FE3158B6EA}" srcOrd="0" destOrd="0" presId="urn:microsoft.com/office/officeart/2005/8/layout/hList1"/>
    <dgm:cxn modelId="{2673B718-72D4-4666-9D64-5BC4DB2113E0}" type="presParOf" srcId="{3D74E974-A8E6-4D39-803B-20167FCDE586}" destId="{4EA42259-DB4A-410D-94F3-2869B6EC010D}" srcOrd="1" destOrd="0" presId="urn:microsoft.com/office/officeart/2005/8/layout/hList1"/>
    <dgm:cxn modelId="{434FF189-158F-4B5E-A68F-7A8C024DFDA0}" type="presParOf" srcId="{11415FC2-671F-4906-95B1-8B687654AFEF}" destId="{858F8D7A-03AE-4D40-8434-DCEDA5F2C380}" srcOrd="1" destOrd="0" presId="urn:microsoft.com/office/officeart/2005/8/layout/hList1"/>
    <dgm:cxn modelId="{AD93A83B-5A2F-4584-831B-CD5E9F8BD0AC}" type="presParOf" srcId="{11415FC2-671F-4906-95B1-8B687654AFEF}" destId="{381D2565-36FA-4966-90C4-77C891436ED3}" srcOrd="2" destOrd="0" presId="urn:microsoft.com/office/officeart/2005/8/layout/hList1"/>
    <dgm:cxn modelId="{CAB63471-1858-4D7D-88EA-3E0F0C50EB7C}" type="presParOf" srcId="{381D2565-36FA-4966-90C4-77C891436ED3}" destId="{0273B510-4A38-4A1D-BE29-C582C0225516}" srcOrd="0" destOrd="0" presId="urn:microsoft.com/office/officeart/2005/8/layout/hList1"/>
    <dgm:cxn modelId="{C82033EE-0B28-48B7-9383-B363D68E3383}" type="presParOf" srcId="{381D2565-36FA-4966-90C4-77C891436ED3}" destId="{A5D03B39-D426-43A0-BE05-12F515C5C4CC}" srcOrd="1" destOrd="0" presId="urn:microsoft.com/office/officeart/2005/8/layout/hList1"/>
    <dgm:cxn modelId="{AE312C45-A2F0-4E6F-A0FD-5FC2601D0407}" type="presParOf" srcId="{11415FC2-671F-4906-95B1-8B687654AFEF}" destId="{166F9D55-F151-41D2-8FD4-8A0468FA56E3}" srcOrd="3" destOrd="0" presId="urn:microsoft.com/office/officeart/2005/8/layout/hList1"/>
    <dgm:cxn modelId="{CBFB4A20-7785-4A97-8354-8D495FD279D6}" type="presParOf" srcId="{11415FC2-671F-4906-95B1-8B687654AFEF}" destId="{39ED9EFE-FA81-4A9B-B396-D65ADDB94EFC}" srcOrd="4" destOrd="0" presId="urn:microsoft.com/office/officeart/2005/8/layout/hList1"/>
    <dgm:cxn modelId="{35A753F3-A547-464F-9192-A59D89D1DF09}" type="presParOf" srcId="{39ED9EFE-FA81-4A9B-B396-D65ADDB94EFC}" destId="{D5D5FA94-DB40-4D0B-8889-28B9CB2B1799}" srcOrd="0" destOrd="0" presId="urn:microsoft.com/office/officeart/2005/8/layout/hList1"/>
    <dgm:cxn modelId="{C04911E2-C7BB-44E1-AC14-A0FDD6836744}" type="presParOf" srcId="{39ED9EFE-FA81-4A9B-B396-D65ADDB94EFC}" destId="{84953236-3DF7-4F25-A171-48D4AA19B64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6C6CD7-5284-40C4-8EF5-31765CCA6FE2}">
      <dsp:nvSpPr>
        <dsp:cNvPr id="0" name=""/>
        <dsp:cNvSpPr/>
      </dsp:nvSpPr>
      <dsp:spPr>
        <a:xfrm>
          <a:off x="707983" y="0"/>
          <a:ext cx="3534938" cy="6237312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EF4ACB-FEA3-4330-A523-CFC372B30BBA}">
      <dsp:nvSpPr>
        <dsp:cNvPr id="0" name=""/>
        <dsp:cNvSpPr/>
      </dsp:nvSpPr>
      <dsp:spPr>
        <a:xfrm>
          <a:off x="1354824" y="263335"/>
          <a:ext cx="2297709" cy="89668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Бюджет Российской Федерации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1398597" y="307108"/>
        <a:ext cx="2210163" cy="809138"/>
      </dsp:txXfrm>
    </dsp:sp>
    <dsp:sp modelId="{062539B4-4E67-4518-84B7-E1496A6DBC34}">
      <dsp:nvSpPr>
        <dsp:cNvPr id="0" name=""/>
        <dsp:cNvSpPr/>
      </dsp:nvSpPr>
      <dsp:spPr>
        <a:xfrm>
          <a:off x="1008111" y="1516379"/>
          <a:ext cx="2839302" cy="91192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Бюджет Иркутской области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1052627" y="1560895"/>
        <a:ext cx="2750270" cy="822889"/>
      </dsp:txXfrm>
    </dsp:sp>
    <dsp:sp modelId="{42505FED-5D77-4389-86C2-5510083CA119}">
      <dsp:nvSpPr>
        <dsp:cNvPr id="0" name=""/>
        <dsp:cNvSpPr/>
      </dsp:nvSpPr>
      <dsp:spPr>
        <a:xfrm>
          <a:off x="956975" y="2901816"/>
          <a:ext cx="3074381" cy="124355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Бюджет муниципального образования «</a:t>
          </a:r>
          <a:r>
            <a:rPr lang="ru-RU" sz="2000" b="1" kern="1200" dirty="0" err="1" smtClean="0">
              <a:solidFill>
                <a:srgbClr val="002060"/>
              </a:solidFill>
            </a:rPr>
            <a:t>Заларинский</a:t>
          </a:r>
          <a:r>
            <a:rPr lang="ru-RU" sz="2000" b="1" kern="1200" dirty="0" smtClean="0">
              <a:solidFill>
                <a:srgbClr val="002060"/>
              </a:solidFill>
            </a:rPr>
            <a:t> район»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1017680" y="2962521"/>
        <a:ext cx="2952971" cy="1122142"/>
      </dsp:txXfrm>
    </dsp:sp>
    <dsp:sp modelId="{01C75675-255E-4968-AA94-658D8667A015}">
      <dsp:nvSpPr>
        <dsp:cNvPr id="0" name=""/>
        <dsp:cNvSpPr/>
      </dsp:nvSpPr>
      <dsp:spPr>
        <a:xfrm>
          <a:off x="504062" y="4830444"/>
          <a:ext cx="1782448" cy="9082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Бюджеты 2 городских поселений района</a:t>
          </a:r>
          <a:endParaRPr lang="ru-RU" sz="1600" b="1" kern="1200" dirty="0">
            <a:solidFill>
              <a:srgbClr val="002060"/>
            </a:solidFill>
          </a:endParaRPr>
        </a:p>
      </dsp:txBody>
      <dsp:txXfrm>
        <a:off x="548398" y="4874780"/>
        <a:ext cx="1693776" cy="819553"/>
      </dsp:txXfrm>
    </dsp:sp>
    <dsp:sp modelId="{B282FFFC-0320-4243-8BE8-A11DDE525970}">
      <dsp:nvSpPr>
        <dsp:cNvPr id="0" name=""/>
        <dsp:cNvSpPr/>
      </dsp:nvSpPr>
      <dsp:spPr>
        <a:xfrm>
          <a:off x="2448281" y="4857581"/>
          <a:ext cx="1851908" cy="9383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Бюджеты 13 сельских поселений района</a:t>
          </a:r>
          <a:endParaRPr lang="ru-RU" sz="1600" b="1" kern="1200" dirty="0">
            <a:solidFill>
              <a:srgbClr val="002060"/>
            </a:solidFill>
          </a:endParaRPr>
        </a:p>
      </dsp:txBody>
      <dsp:txXfrm>
        <a:off x="2494088" y="4903388"/>
        <a:ext cx="1760294" cy="8467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B14D14-151D-4318-85BB-CE87D0018C01}">
      <dsp:nvSpPr>
        <dsp:cNvPr id="0" name=""/>
        <dsp:cNvSpPr/>
      </dsp:nvSpPr>
      <dsp:spPr>
        <a:xfrm>
          <a:off x="710183" y="3154660"/>
          <a:ext cx="451747" cy="13790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5873" y="0"/>
              </a:lnTo>
              <a:lnTo>
                <a:pt x="225873" y="1379071"/>
              </a:lnTo>
              <a:lnTo>
                <a:pt x="451747" y="137907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99778" y="3807916"/>
        <a:ext cx="72558" cy="72558"/>
      </dsp:txXfrm>
    </dsp:sp>
    <dsp:sp modelId="{D2257B92-486F-411A-998F-33FF570DBA3F}">
      <dsp:nvSpPr>
        <dsp:cNvPr id="0" name=""/>
        <dsp:cNvSpPr/>
      </dsp:nvSpPr>
      <dsp:spPr>
        <a:xfrm>
          <a:off x="710183" y="2247828"/>
          <a:ext cx="466781" cy="906831"/>
        </a:xfrm>
        <a:custGeom>
          <a:avLst/>
          <a:gdLst/>
          <a:ahLst/>
          <a:cxnLst/>
          <a:rect l="0" t="0" r="0" b="0"/>
          <a:pathLst>
            <a:path>
              <a:moveTo>
                <a:pt x="0" y="906831"/>
              </a:moveTo>
              <a:lnTo>
                <a:pt x="233390" y="906831"/>
              </a:lnTo>
              <a:lnTo>
                <a:pt x="233390" y="0"/>
              </a:lnTo>
              <a:lnTo>
                <a:pt x="466781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918076" y="2675746"/>
        <a:ext cx="50995" cy="50995"/>
      </dsp:txXfrm>
    </dsp:sp>
    <dsp:sp modelId="{13049118-3A4B-466E-9402-78579BC27F75}">
      <dsp:nvSpPr>
        <dsp:cNvPr id="0" name=""/>
        <dsp:cNvSpPr/>
      </dsp:nvSpPr>
      <dsp:spPr>
        <a:xfrm>
          <a:off x="710183" y="509921"/>
          <a:ext cx="466739" cy="2644738"/>
        </a:xfrm>
        <a:custGeom>
          <a:avLst/>
          <a:gdLst/>
          <a:ahLst/>
          <a:cxnLst/>
          <a:rect l="0" t="0" r="0" b="0"/>
          <a:pathLst>
            <a:path>
              <a:moveTo>
                <a:pt x="0" y="2644738"/>
              </a:moveTo>
              <a:lnTo>
                <a:pt x="233369" y="2644738"/>
              </a:lnTo>
              <a:lnTo>
                <a:pt x="233369" y="0"/>
              </a:lnTo>
              <a:lnTo>
                <a:pt x="466739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876413" y="1765150"/>
        <a:ext cx="134280" cy="134280"/>
      </dsp:txXfrm>
    </dsp:sp>
    <dsp:sp modelId="{1C024CB1-D7AC-4B70-9F46-90A98FFCE62C}">
      <dsp:nvSpPr>
        <dsp:cNvPr id="0" name=""/>
        <dsp:cNvSpPr/>
      </dsp:nvSpPr>
      <dsp:spPr>
        <a:xfrm rot="16200000">
          <a:off x="-1505616" y="2800876"/>
          <a:ext cx="3724034" cy="7075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Уровни бюджетной системы</a:t>
          </a:r>
          <a:endParaRPr lang="ru-RU" sz="2500" b="1" kern="1200" dirty="0"/>
        </a:p>
      </dsp:txBody>
      <dsp:txXfrm>
        <a:off x="-1505616" y="2800876"/>
        <a:ext cx="3724034" cy="707566"/>
      </dsp:txXfrm>
    </dsp:sp>
    <dsp:sp modelId="{AEB5EE29-374E-46FC-BBC0-817C3CC6EE53}">
      <dsp:nvSpPr>
        <dsp:cNvPr id="0" name=""/>
        <dsp:cNvSpPr/>
      </dsp:nvSpPr>
      <dsp:spPr>
        <a:xfrm>
          <a:off x="1176923" y="0"/>
          <a:ext cx="2320818" cy="10198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/>
            <a:t>1 уровень: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Федеральный бюджет и бюджеты государственных внебюджетных фондов</a:t>
          </a:r>
          <a:endParaRPr lang="ru-RU" sz="1400" kern="1200" dirty="0"/>
        </a:p>
      </dsp:txBody>
      <dsp:txXfrm>
        <a:off x="1176923" y="0"/>
        <a:ext cx="2320818" cy="1019843"/>
      </dsp:txXfrm>
    </dsp:sp>
    <dsp:sp modelId="{CFDF133C-26A1-4695-9EF2-B12FF72C03F6}">
      <dsp:nvSpPr>
        <dsp:cNvPr id="0" name=""/>
        <dsp:cNvSpPr/>
      </dsp:nvSpPr>
      <dsp:spPr>
        <a:xfrm>
          <a:off x="1176964" y="1521012"/>
          <a:ext cx="2320818" cy="14536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2 уровень: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Бюджеты субъектов Российской Федерации и территориальные внебюджетные фонды</a:t>
          </a:r>
          <a:endParaRPr lang="ru-RU" sz="1400" kern="1200" dirty="0"/>
        </a:p>
      </dsp:txBody>
      <dsp:txXfrm>
        <a:off x="1176964" y="1521012"/>
        <a:ext cx="2320818" cy="1453631"/>
      </dsp:txXfrm>
    </dsp:sp>
    <dsp:sp modelId="{7B32177A-BF36-4A49-84A4-4B944EB7C610}">
      <dsp:nvSpPr>
        <dsp:cNvPr id="0" name=""/>
        <dsp:cNvSpPr/>
      </dsp:nvSpPr>
      <dsp:spPr>
        <a:xfrm>
          <a:off x="1161931" y="3348388"/>
          <a:ext cx="2320818" cy="23706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3 уровень: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Местные бюджеты: муниципальных районов, городских округов, городских и сельских поселений</a:t>
          </a:r>
          <a:endParaRPr lang="ru-RU" sz="1400" kern="1200" dirty="0"/>
        </a:p>
      </dsp:txBody>
      <dsp:txXfrm>
        <a:off x="1161931" y="3348388"/>
        <a:ext cx="2320818" cy="23706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67615D-ADC7-4D33-A933-0689F4CBB2C7}">
      <dsp:nvSpPr>
        <dsp:cNvPr id="0" name=""/>
        <dsp:cNvSpPr/>
      </dsp:nvSpPr>
      <dsp:spPr>
        <a:xfrm>
          <a:off x="2734830" y="155683"/>
          <a:ext cx="3089711" cy="1073016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DACF93-6E61-44EA-954C-A9507191F9A2}">
      <dsp:nvSpPr>
        <dsp:cNvPr id="0" name=""/>
        <dsp:cNvSpPr/>
      </dsp:nvSpPr>
      <dsp:spPr>
        <a:xfrm>
          <a:off x="3985085" y="2783135"/>
          <a:ext cx="598781" cy="38322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1AD1DF-5794-4763-B246-C22ABA515988}">
      <dsp:nvSpPr>
        <dsp:cNvPr id="0" name=""/>
        <dsp:cNvSpPr/>
      </dsp:nvSpPr>
      <dsp:spPr>
        <a:xfrm>
          <a:off x="1704250" y="3089711"/>
          <a:ext cx="5160450" cy="7185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rgbClr val="002060"/>
              </a:solidFill>
            </a:rPr>
            <a:t>Собственные доходы </a:t>
          </a:r>
          <a:endParaRPr lang="ru-RU" sz="2500" b="1" kern="1200" dirty="0">
            <a:solidFill>
              <a:srgbClr val="002060"/>
            </a:solidFill>
          </a:endParaRPr>
        </a:p>
      </dsp:txBody>
      <dsp:txXfrm>
        <a:off x="1704250" y="3089711"/>
        <a:ext cx="5160450" cy="718537"/>
      </dsp:txXfrm>
    </dsp:sp>
    <dsp:sp modelId="{A3C94F70-3743-4C3B-A960-59CA01309A94}">
      <dsp:nvSpPr>
        <dsp:cNvPr id="0" name=""/>
        <dsp:cNvSpPr/>
      </dsp:nvSpPr>
      <dsp:spPr>
        <a:xfrm>
          <a:off x="3762709" y="1241642"/>
          <a:ext cx="1268674" cy="12176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Неналоговые</a:t>
          </a:r>
          <a:endParaRPr lang="ru-RU" sz="1800" kern="1200" dirty="0"/>
        </a:p>
      </dsp:txBody>
      <dsp:txXfrm>
        <a:off x="3948502" y="1419964"/>
        <a:ext cx="897088" cy="861018"/>
      </dsp:txXfrm>
    </dsp:sp>
    <dsp:sp modelId="{26A78273-9220-48CD-AA88-CBCD3ABAEFAC}">
      <dsp:nvSpPr>
        <dsp:cNvPr id="0" name=""/>
        <dsp:cNvSpPr/>
      </dsp:nvSpPr>
      <dsp:spPr>
        <a:xfrm>
          <a:off x="3461063" y="0"/>
          <a:ext cx="1774025" cy="16382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Налоговые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3720863" y="239914"/>
        <a:ext cx="1254425" cy="1158405"/>
      </dsp:txXfrm>
    </dsp:sp>
    <dsp:sp modelId="{6F33C2A9-C242-4ED7-97D4-25BBD8C0B589}">
      <dsp:nvSpPr>
        <dsp:cNvPr id="0" name=""/>
        <dsp:cNvSpPr/>
      </dsp:nvSpPr>
      <dsp:spPr>
        <a:xfrm>
          <a:off x="2586964" y="14884"/>
          <a:ext cx="3353175" cy="268254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F9018A-2A72-45B0-81BA-21FE3158B6EA}">
      <dsp:nvSpPr>
        <dsp:cNvPr id="0" name=""/>
        <dsp:cNvSpPr/>
      </dsp:nvSpPr>
      <dsp:spPr>
        <a:xfrm>
          <a:off x="1867" y="290951"/>
          <a:ext cx="1821014" cy="4896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Планирование</a:t>
          </a:r>
          <a:endParaRPr lang="ru-RU" sz="1700" b="1" kern="1200" dirty="0"/>
        </a:p>
      </dsp:txBody>
      <dsp:txXfrm>
        <a:off x="1867" y="290951"/>
        <a:ext cx="1821014" cy="489600"/>
      </dsp:txXfrm>
    </dsp:sp>
    <dsp:sp modelId="{4EA42259-DB4A-410D-94F3-2869B6EC010D}">
      <dsp:nvSpPr>
        <dsp:cNvPr id="0" name=""/>
        <dsp:cNvSpPr/>
      </dsp:nvSpPr>
      <dsp:spPr>
        <a:xfrm>
          <a:off x="1867" y="780551"/>
          <a:ext cx="1821014" cy="303295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smtClean="0"/>
            <a:t>Составление проекта бюджета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smtClean="0"/>
            <a:t>Рассмотрение бюджета </a:t>
          </a:r>
          <a:endParaRPr lang="ru-RU" sz="1700" kern="1200" dirty="0"/>
        </a:p>
      </dsp:txBody>
      <dsp:txXfrm>
        <a:off x="1867" y="780551"/>
        <a:ext cx="1821014" cy="3032952"/>
      </dsp:txXfrm>
    </dsp:sp>
    <dsp:sp modelId="{0273B510-4A38-4A1D-BE29-C582C0225516}">
      <dsp:nvSpPr>
        <dsp:cNvPr id="0" name=""/>
        <dsp:cNvSpPr/>
      </dsp:nvSpPr>
      <dsp:spPr>
        <a:xfrm>
          <a:off x="2077824" y="290951"/>
          <a:ext cx="1821014" cy="4896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Утверждение</a:t>
          </a:r>
          <a:endParaRPr lang="ru-RU" sz="1700" b="1" kern="1200" dirty="0"/>
        </a:p>
      </dsp:txBody>
      <dsp:txXfrm>
        <a:off x="2077824" y="290951"/>
        <a:ext cx="1821014" cy="489600"/>
      </dsp:txXfrm>
    </dsp:sp>
    <dsp:sp modelId="{A5D03B39-D426-43A0-BE05-12F515C5C4CC}">
      <dsp:nvSpPr>
        <dsp:cNvPr id="0" name=""/>
        <dsp:cNvSpPr/>
      </dsp:nvSpPr>
      <dsp:spPr>
        <a:xfrm>
          <a:off x="2077824" y="780551"/>
          <a:ext cx="1821014" cy="303295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Внесение проекта бюджета на рассмотрение районной Думы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Утверждение бюджета Думой</a:t>
          </a:r>
          <a:endParaRPr lang="ru-RU" sz="1700" kern="1200" dirty="0"/>
        </a:p>
      </dsp:txBody>
      <dsp:txXfrm>
        <a:off x="2077824" y="780551"/>
        <a:ext cx="1821014" cy="3032952"/>
      </dsp:txXfrm>
    </dsp:sp>
    <dsp:sp modelId="{D5D5FA94-DB40-4D0B-8889-28B9CB2B1799}">
      <dsp:nvSpPr>
        <dsp:cNvPr id="0" name=""/>
        <dsp:cNvSpPr/>
      </dsp:nvSpPr>
      <dsp:spPr>
        <a:xfrm>
          <a:off x="4153781" y="255725"/>
          <a:ext cx="1821014" cy="52678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Исполнение</a:t>
          </a:r>
          <a:endParaRPr lang="ru-RU" sz="1700" b="1" kern="1200" dirty="0"/>
        </a:p>
      </dsp:txBody>
      <dsp:txXfrm>
        <a:off x="4153781" y="255725"/>
        <a:ext cx="1821014" cy="526780"/>
      </dsp:txXfrm>
    </dsp:sp>
    <dsp:sp modelId="{84953236-3DF7-4F25-A171-48D4AA19B645}">
      <dsp:nvSpPr>
        <dsp:cNvPr id="0" name=""/>
        <dsp:cNvSpPr/>
      </dsp:nvSpPr>
      <dsp:spPr>
        <a:xfrm>
          <a:off x="4153781" y="712051"/>
          <a:ext cx="1821014" cy="313667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Проведение закупочных процедур, заключение контрактов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Социальные выплаты населению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Оплата труда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Иные расходы</a:t>
          </a:r>
          <a:endParaRPr lang="ru-RU" sz="1700" kern="1200" dirty="0"/>
        </a:p>
      </dsp:txBody>
      <dsp:txXfrm>
        <a:off x="4153781" y="712051"/>
        <a:ext cx="1821014" cy="31366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0.3252</cdr:x>
      <cdr:y>0.41329</cdr:y>
    </cdr:from>
    <cdr:to>
      <cdr:x>0.45528</cdr:x>
      <cdr:y>0.61994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 flipV="1">
          <a:off x="2880320" y="1440160"/>
          <a:ext cx="1152128" cy="720080"/>
        </a:xfrm>
        <a:prstGeom xmlns:a="http://schemas.openxmlformats.org/drawingml/2006/main" prst="straightConnector1">
          <a:avLst/>
        </a:prstGeom>
        <a:ln xmlns:a="http://schemas.openxmlformats.org/drawingml/2006/main" w="38100">
          <a:tailEnd type="arrow"/>
        </a:ln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0.34146</cdr:x>
      <cdr:y>0.47528</cdr:y>
    </cdr:from>
    <cdr:to>
      <cdr:x>0.43089</cdr:x>
      <cdr:y>0.59927</cdr:y>
    </cdr:to>
    <cdr:sp macro="" textlink="">
      <cdr:nvSpPr>
        <cdr:cNvPr id="4" name="Овал 3"/>
        <cdr:cNvSpPr/>
      </cdr:nvSpPr>
      <cdr:spPr>
        <a:xfrm xmlns:a="http://schemas.openxmlformats.org/drawingml/2006/main">
          <a:off x="3024336" y="1656184"/>
          <a:ext cx="792088" cy="432048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0.35772</cdr:x>
      <cdr:y>0.49595</cdr:y>
    </cdr:from>
    <cdr:to>
      <cdr:x>0.43089</cdr:x>
      <cdr:y>0.57861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168352" y="1728192"/>
          <a:ext cx="648072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solidFill>
                <a:schemeClr val="bg1"/>
              </a:solidFill>
            </a:rPr>
            <a:t>3,3 %</a:t>
          </a:r>
          <a:endParaRPr lang="ru-RU" sz="1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0.61789</cdr:x>
      <cdr:y>0.45462</cdr:y>
    </cdr:from>
    <cdr:to>
      <cdr:x>0.74797</cdr:x>
      <cdr:y>0.66126</cdr:y>
    </cdr:to>
    <cdr:cxnSp macro="">
      <cdr:nvCxnSpPr>
        <cdr:cNvPr id="6" name="Прямая со стрелкой 5"/>
        <cdr:cNvCxnSpPr/>
      </cdr:nvCxnSpPr>
      <cdr:spPr>
        <a:xfrm xmlns:a="http://schemas.openxmlformats.org/drawingml/2006/main" flipV="1">
          <a:off x="5472608" y="1584176"/>
          <a:ext cx="1152128" cy="720080"/>
        </a:xfrm>
        <a:prstGeom xmlns:a="http://schemas.openxmlformats.org/drawingml/2006/main" prst="straightConnector1">
          <a:avLst/>
        </a:prstGeom>
        <a:ln xmlns:a="http://schemas.openxmlformats.org/drawingml/2006/main" w="38100">
          <a:tailEnd type="arrow"/>
        </a:ln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0.64228</cdr:x>
      <cdr:y>0.49595</cdr:y>
    </cdr:from>
    <cdr:to>
      <cdr:x>0.73171</cdr:x>
      <cdr:y>0.61994</cdr:y>
    </cdr:to>
    <cdr:sp macro="" textlink="">
      <cdr:nvSpPr>
        <cdr:cNvPr id="7" name="Овал 6"/>
        <cdr:cNvSpPr/>
      </cdr:nvSpPr>
      <cdr:spPr>
        <a:xfrm xmlns:a="http://schemas.openxmlformats.org/drawingml/2006/main">
          <a:off x="5688632" y="1728192"/>
          <a:ext cx="792088" cy="432048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0.65041</cdr:x>
      <cdr:y>0.51661</cdr:y>
    </cdr:from>
    <cdr:to>
      <cdr:x>0.73984</cdr:x>
      <cdr:y>0.6406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5760640" y="1800200"/>
          <a:ext cx="792088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 smtClean="0">
              <a:solidFill>
                <a:schemeClr val="bg1"/>
              </a:solidFill>
            </a:rPr>
            <a:t>2,2 %</a:t>
          </a:r>
          <a:endParaRPr lang="ru-RU" sz="1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0.21138</cdr:x>
      <cdr:y>0.1688</cdr:y>
    </cdr:from>
    <cdr:to>
      <cdr:x>0.30894</cdr:x>
      <cdr:y>1</cdr:y>
    </cdr:to>
    <cdr:sp macro="" textlink="">
      <cdr:nvSpPr>
        <cdr:cNvPr id="9" name="TextBox 8"/>
        <cdr:cNvSpPr txBox="1"/>
      </cdr:nvSpPr>
      <cdr:spPr>
        <a:xfrm xmlns:a="http://schemas.openxmlformats.org/drawingml/2006/main" rot="16200000">
          <a:off x="885982" y="1562290"/>
          <a:ext cx="2836548" cy="8640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2000" b="1" dirty="0" smtClean="0">
              <a:solidFill>
                <a:schemeClr val="bg1"/>
              </a:solidFill>
            </a:rPr>
            <a:t>Первоначальный бюджет</a:t>
          </a:r>
          <a:endParaRPr lang="ru-RU" sz="20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0.49593</cdr:x>
      <cdr:y>0.48531</cdr:y>
    </cdr:from>
    <cdr:to>
      <cdr:x>0.58537</cdr:x>
      <cdr:y>0.65412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392488" y="1656184"/>
          <a:ext cx="792088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0.52033</cdr:x>
      <cdr:y>0.1477</cdr:y>
    </cdr:from>
    <cdr:to>
      <cdr:x>0.60163</cdr:x>
      <cdr:y>0.94952</cdr:y>
    </cdr:to>
    <cdr:sp macro="" textlink="">
      <cdr:nvSpPr>
        <cdr:cNvPr id="11" name="TextBox 10"/>
        <cdr:cNvSpPr txBox="1"/>
      </cdr:nvSpPr>
      <cdr:spPr>
        <a:xfrm xmlns:a="http://schemas.openxmlformats.org/drawingml/2006/main" rot="16200000">
          <a:off x="3600400" y="1512168"/>
          <a:ext cx="2736304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dirty="0" smtClean="0">
              <a:solidFill>
                <a:schemeClr val="bg1"/>
              </a:solidFill>
            </a:rPr>
            <a:t>Изменения в июне</a:t>
          </a:r>
          <a:endParaRPr lang="ru-RU" sz="20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0.78049</cdr:x>
      <cdr:y>0.1266</cdr:y>
    </cdr:from>
    <cdr:to>
      <cdr:x>0.89431</cdr:x>
      <cdr:y>0.94952</cdr:y>
    </cdr:to>
    <cdr:sp macro="" textlink="">
      <cdr:nvSpPr>
        <cdr:cNvPr id="12" name="TextBox 11"/>
        <cdr:cNvSpPr txBox="1"/>
      </cdr:nvSpPr>
      <cdr:spPr>
        <a:xfrm xmlns:a="http://schemas.openxmlformats.org/drawingml/2006/main" rot="16200000">
          <a:off x="6012668" y="1332148"/>
          <a:ext cx="2808312" cy="10081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0.79675</cdr:x>
      <cdr:y>0.12828</cdr:y>
    </cdr:from>
    <cdr:to>
      <cdr:x>0.89585</cdr:x>
      <cdr:y>0.94952</cdr:y>
    </cdr:to>
    <cdr:sp macro="" textlink="">
      <cdr:nvSpPr>
        <cdr:cNvPr id="13" name="TextBox 12"/>
        <cdr:cNvSpPr txBox="1"/>
      </cdr:nvSpPr>
      <cdr:spPr>
        <a:xfrm xmlns:a="http://schemas.openxmlformats.org/drawingml/2006/main" rot="16200000">
          <a:off x="6094377" y="1400175"/>
          <a:ext cx="2802593" cy="8777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2000" b="1" dirty="0" smtClean="0">
              <a:solidFill>
                <a:schemeClr val="bg1"/>
              </a:solidFill>
            </a:rPr>
            <a:t>Изменения в сентябре</a:t>
          </a:r>
          <a:endParaRPr lang="ru-RU" sz="2000" b="1" dirty="0">
            <a:solidFill>
              <a:schemeClr val="bg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0.07563</cdr:x>
      <cdr:y>0.80952</cdr:y>
    </cdr:from>
    <cdr:to>
      <cdr:x>0.29412</cdr:x>
      <cdr:y>0.94048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48072" y="4896544"/>
          <a:ext cx="1872208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0.06723</cdr:x>
      <cdr:y>0.83333</cdr:y>
    </cdr:from>
    <cdr:to>
      <cdr:x>0.35294</cdr:x>
      <cdr:y>0.9881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76064" y="5040560"/>
          <a:ext cx="2448272" cy="9361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 eaLnBrk="1" hangingPunct="1"/>
          <a:r>
            <a:rPr lang="ru-RU" altLang="ru-RU" b="1" dirty="0" smtClean="0">
              <a:latin typeface="Times New Roman" pitchFamily="18" charset="0"/>
              <a:cs typeface="Times New Roman" pitchFamily="18" charset="0"/>
            </a:rPr>
            <a:t>Общая сумма расходов</a:t>
          </a:r>
        </a:p>
        <a:p xmlns:a="http://schemas.openxmlformats.org/drawingml/2006/main">
          <a:pPr algn="ctr" eaLnBrk="1" hangingPunct="1"/>
          <a:r>
            <a:rPr lang="ru-RU" altLang="ru-RU" b="1" dirty="0" smtClean="0">
              <a:latin typeface="Times New Roman" pitchFamily="18" charset="0"/>
              <a:cs typeface="Times New Roman" pitchFamily="18" charset="0"/>
            </a:rPr>
            <a:t> МО «Заларинский район» </a:t>
          </a:r>
        </a:p>
        <a:p xmlns:a="http://schemas.openxmlformats.org/drawingml/2006/main">
          <a:pPr algn="ctr" eaLnBrk="1" hangingPunct="1"/>
          <a:r>
            <a:rPr lang="ru-RU" altLang="ru-RU" b="1" dirty="0" smtClean="0">
              <a:latin typeface="Times New Roman" pitchFamily="18" charset="0"/>
              <a:cs typeface="Times New Roman" pitchFamily="18" charset="0"/>
            </a:rPr>
            <a:t>составила 1 480 270,8 тыс. </a:t>
          </a:r>
          <a:r>
            <a:rPr lang="ru-RU" altLang="ru-RU" b="1" dirty="0" err="1" smtClean="0">
              <a:latin typeface="Times New Roman" pitchFamily="18" charset="0"/>
              <a:cs typeface="Times New Roman" pitchFamily="18" charset="0"/>
            </a:rPr>
            <a:t>руб</a:t>
          </a:r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DE5075-1EEF-4280-9455-D049C8F1053D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8CE07D-C85E-4DCA-8B33-400BF8AC05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457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pPr/>
              <a:t>9/27/2020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pPr/>
              <a:t>9/27/2020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pPr/>
              <a:t>9/27/2020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pPr/>
              <a:t>9/27/2020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pPr/>
              <a:t>9/27/2020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pPr/>
              <a:t>9/27/2020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pPr/>
              <a:t>9/27/2020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0C4986D-6BE9-4264-908F-02DB36FD8D6C}" type="datetime1">
              <a:rPr lang="en-US" smtClean="0"/>
              <a:pPr/>
              <a:t>9/27/2020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hf hdr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971600" y="1124744"/>
            <a:ext cx="7406640" cy="93610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3600" b="0" kern="1200" cap="none" spc="0" baseline="0">
                <a:solidFill>
                  <a:schemeClr val="tx2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pPr algn="ctr"/>
            <a:endParaRPr lang="ru-RU" sz="2800" b="1" dirty="0">
              <a:solidFill>
                <a:schemeClr val="tx2">
                  <a:lumMod val="60000"/>
                  <a:lumOff val="40000"/>
                </a:schemeClr>
              </a:solidFill>
              <a:latin typeface="Constantia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48087" y="72722"/>
            <a:ext cx="5418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Комитет по экономике и финансам администрации 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муниципального образования «</a:t>
            </a:r>
            <a:r>
              <a:rPr lang="ru-RU" sz="1600" b="1" dirty="0" err="1" smtClean="0">
                <a:solidFill>
                  <a:srgbClr val="002060"/>
                </a:solidFill>
              </a:rPr>
              <a:t>Заларинский</a:t>
            </a:r>
            <a:r>
              <a:rPr lang="ru-RU" sz="1600" b="1" dirty="0" smtClean="0">
                <a:solidFill>
                  <a:srgbClr val="002060"/>
                </a:solidFill>
              </a:rPr>
              <a:t> район»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2572" y="1146547"/>
            <a:ext cx="62646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решения Думы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внесении изменений и дополнений в бюджет муниципального образования «Заларинский район» на 2020 год и плановый период 2021 и 2022 годов»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210" y="3854587"/>
            <a:ext cx="4509790" cy="3006527"/>
          </a:xfrm>
          <a:prstGeom prst="rect">
            <a:avLst/>
          </a:prstGeom>
          <a:effectLst>
            <a:softEdge rad="1778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98" y="3854587"/>
            <a:ext cx="4644008" cy="3006527"/>
          </a:xfrm>
          <a:prstGeom prst="rect">
            <a:avLst/>
          </a:prstGeom>
          <a:effectLst>
            <a:softEdge rad="165100"/>
          </a:effectLst>
        </p:spPr>
      </p:pic>
      <p:pic>
        <p:nvPicPr>
          <p:cNvPr id="13" name="Рисунок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72722"/>
            <a:ext cx="792088" cy="883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МО «Заларинский район» в 2017-2019 годах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000636"/>
            <a:ext cx="9144000" cy="2308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16517525"/>
              </p:ext>
            </p:extLst>
          </p:nvPr>
        </p:nvGraphicFramePr>
        <p:xfrm>
          <a:off x="0" y="785794"/>
          <a:ext cx="9144000" cy="5811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918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Прямоугольник 9"/>
          <p:cNvSpPr>
            <a:spLocks noChangeArrowheads="1"/>
          </p:cNvSpPr>
          <p:nvPr/>
        </p:nvSpPr>
        <p:spPr bwMode="auto">
          <a:xfrm>
            <a:off x="323850" y="71438"/>
            <a:ext cx="85693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бюджета МО "Заларинский район" по расходам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на 2020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год (</a:t>
            </a:r>
            <a:r>
              <a:rPr lang="ru-RU" altLang="ru-RU" sz="2000" b="1" dirty="0" err="1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.)</a:t>
            </a:r>
            <a:endParaRPr lang="ru-RU" altLang="ru-RU" sz="2000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2952580"/>
              </p:ext>
            </p:extLst>
          </p:nvPr>
        </p:nvGraphicFramePr>
        <p:xfrm>
          <a:off x="251520" y="548680"/>
          <a:ext cx="8568952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5449014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881766"/>
          </a:xfrm>
          <a:noFill/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2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 бюджета МО «Заларинский район» за 2018-2019 гг.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694301"/>
              </p:ext>
            </p:extLst>
          </p:nvPr>
        </p:nvGraphicFramePr>
        <p:xfrm>
          <a:off x="251520" y="908720"/>
          <a:ext cx="8712969" cy="2560993"/>
        </p:xfrm>
        <a:graphic>
          <a:graphicData uri="http://schemas.openxmlformats.org/drawingml/2006/table">
            <a:tbl>
              <a:tblPr/>
              <a:tblGrid>
                <a:gridCol w="563549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8127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981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981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8255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8078" marR="8078" marT="8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Times New Roman"/>
                        </a:rPr>
                        <a:t>2019 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latin typeface="Times New Roman"/>
                        </a:rPr>
                        <a:t>г.</a:t>
                      </a:r>
                    </a:p>
                  </a:txBody>
                  <a:tcPr marL="8078" marR="8078" marT="8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Times New Roman"/>
                        </a:rPr>
                        <a:t>2020 г. (июль)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8078" marR="8078" marT="8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Times New Roman"/>
                        </a:rPr>
                        <a:t>2020 (сентябрь)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8078" marR="8078" marT="8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257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latin typeface="Times New Roman"/>
                        </a:rPr>
                        <a:t>Муниципальная программа «Обеспечение деятельности Администрации МО «Заларинский район» по выполнению муниципальных функций и государственных полномочий на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Times New Roman"/>
                        </a:rPr>
                        <a:t>2020-2022гг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latin typeface="Times New Roman"/>
                        </a:rPr>
                        <a:t>.»</a:t>
                      </a:r>
                    </a:p>
                  </a:txBody>
                  <a:tcPr marL="8078" marR="8078" marT="8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Times New Roman"/>
                        </a:rPr>
                        <a:t>86 533,6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8078" marR="8078" marT="8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Times New Roman"/>
                        </a:rPr>
                        <a:t>89 428,7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8078" marR="8078" marT="8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Times New Roman"/>
                        </a:rPr>
                        <a:t>90 246,5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8078" marR="8078" marT="8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895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latin typeface="Times New Roman"/>
                        </a:rPr>
                        <a:t>Муниципальная программа "Развитие образования в </a:t>
                      </a:r>
                      <a:r>
                        <a:rPr lang="ru-RU" sz="1200" b="1" i="0" u="none" strike="noStrike" dirty="0" err="1">
                          <a:solidFill>
                            <a:srgbClr val="002060"/>
                          </a:solidFill>
                          <a:latin typeface="Times New Roman"/>
                        </a:rPr>
                        <a:t>Заларинском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latin typeface="Times New Roman"/>
                        </a:rPr>
                        <a:t> районе на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Times New Roman"/>
                        </a:rPr>
                        <a:t>2020-2022гг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latin typeface="Times New Roman"/>
                        </a:rPr>
                        <a:t>."</a:t>
                      </a:r>
                    </a:p>
                  </a:txBody>
                  <a:tcPr marL="8078" marR="8078" marT="8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Times New Roman"/>
                        </a:rPr>
                        <a:t>883 909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8078" marR="8078" marT="8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Times New Roman"/>
                        </a:rPr>
                        <a:t>857 449,5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8078" marR="8078" marT="8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Times New Roman"/>
                        </a:rPr>
                        <a:t>872 629,3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8078" marR="8078" marT="8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631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latin typeface="Times New Roman"/>
                        </a:rPr>
                        <a:t>Муниципальная программа "Развитие 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Times New Roman"/>
                        </a:rPr>
                        <a:t>культуры в </a:t>
                      </a:r>
                      <a:r>
                        <a:rPr lang="ru-RU" sz="1200" b="1" i="0" u="none" strike="noStrike" dirty="0" err="1" smtClean="0">
                          <a:solidFill>
                            <a:srgbClr val="002060"/>
                          </a:solidFill>
                          <a:latin typeface="Times New Roman"/>
                        </a:rPr>
                        <a:t>Заларинском</a:t>
                      </a:r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Times New Roman"/>
                        </a:rPr>
                        <a:t> районе на 2020-2022 </a:t>
                      </a:r>
                      <a:r>
                        <a:rPr lang="ru-RU" sz="1200" b="1" i="0" u="none" strike="noStrike" dirty="0">
                          <a:solidFill>
                            <a:srgbClr val="002060"/>
                          </a:solidFill>
                          <a:latin typeface="Times New Roman"/>
                        </a:rPr>
                        <a:t>гг."</a:t>
                      </a:r>
                    </a:p>
                  </a:txBody>
                  <a:tcPr marL="8078" marR="8078" marT="8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Times New Roman"/>
                        </a:rPr>
                        <a:t>81 329,3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8078" marR="8078" marT="8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Times New Roman"/>
                        </a:rPr>
                        <a:t>74 215,7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8078" marR="8078" marT="8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2060"/>
                          </a:solidFill>
                          <a:latin typeface="Times New Roman"/>
                        </a:rPr>
                        <a:t>74 421,7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8078" marR="8078" marT="8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4207671"/>
              </p:ext>
            </p:extLst>
          </p:nvPr>
        </p:nvGraphicFramePr>
        <p:xfrm>
          <a:off x="6808" y="3501008"/>
          <a:ext cx="9137192" cy="3376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347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315200" y="6492875"/>
            <a:ext cx="1828800" cy="365125"/>
          </a:xfrm>
        </p:spPr>
        <p:txBody>
          <a:bodyPr/>
          <a:lstStyle/>
          <a:p>
            <a:fld id="{BA9B540C-44DA-4F69-89C9-7C84606640D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1502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Бюджет – форма образования и расходования фондов денежных средств, предназначенных для финансового обеспечения задач и функций государства и муниципальных образований, то есть  это план доходов и расходов на определенный период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80212" y="2521146"/>
            <a:ext cx="2520280" cy="21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4300"/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67" y="2558372"/>
            <a:ext cx="1581640" cy="210885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30479" y="4281508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Гражданин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60973" y="2713257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Бюджет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20" name="Выгнутая вниз стрелка 19"/>
          <p:cNvSpPr/>
          <p:nvPr/>
        </p:nvSpPr>
        <p:spPr>
          <a:xfrm>
            <a:off x="1115616" y="4716571"/>
            <a:ext cx="7200800" cy="192408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Выгнутая вверх стрелка 22"/>
          <p:cNvSpPr/>
          <p:nvPr/>
        </p:nvSpPr>
        <p:spPr>
          <a:xfrm rot="10800000" flipV="1">
            <a:off x="899592" y="1367368"/>
            <a:ext cx="7056784" cy="1141658"/>
          </a:xfrm>
          <a:prstGeom prst="curvedDownArrow">
            <a:avLst>
              <a:gd name="adj1" fmla="val 28336"/>
              <a:gd name="adj2" fmla="val 59395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26817" y="5766672"/>
            <a:ext cx="4334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Помогает формировать доходную часть бюджета: </a:t>
            </a:r>
          </a:p>
          <a:p>
            <a:pPr algn="ctr"/>
            <a:r>
              <a:rPr lang="ru-RU" b="1" dirty="0" smtClean="0"/>
              <a:t>Налоги</a:t>
            </a:r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872022" y="136736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Расходная часть:</a:t>
            </a:r>
          </a:p>
          <a:p>
            <a:pPr algn="ctr"/>
            <a:r>
              <a:rPr lang="ru-RU" b="1" dirty="0" smtClean="0"/>
              <a:t>Социальные гарантии</a:t>
            </a:r>
            <a:endParaRPr lang="ru-RU" b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861739" y="3238561"/>
            <a:ext cx="3124558" cy="2567827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2850330" y="2336064"/>
            <a:ext cx="3124557" cy="991820"/>
          </a:xfrm>
          <a:prstGeom prst="triangle">
            <a:avLst>
              <a:gd name="adj" fmla="val 496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359790" y="2873940"/>
            <a:ext cx="2191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Государство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64436" y="3327884"/>
            <a:ext cx="30963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Образование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Здравоохранение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Культура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Дороги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Благоустройство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ЖКХ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Спорт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Национальная оборона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1" name="Стрелка влево 30"/>
          <p:cNvSpPr/>
          <p:nvPr/>
        </p:nvSpPr>
        <p:spPr>
          <a:xfrm>
            <a:off x="5960779" y="3440019"/>
            <a:ext cx="589744" cy="42046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12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3555877" y="6472253"/>
            <a:ext cx="1828800" cy="365125"/>
          </a:xfrm>
        </p:spPr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4116851984"/>
              </p:ext>
            </p:extLst>
          </p:nvPr>
        </p:nvGraphicFramePr>
        <p:xfrm>
          <a:off x="4355976" y="332656"/>
          <a:ext cx="5832648" cy="6237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515907658"/>
              </p:ext>
            </p:extLst>
          </p:nvPr>
        </p:nvGraphicFramePr>
        <p:xfrm>
          <a:off x="-5903" y="476672"/>
          <a:ext cx="3497783" cy="6309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Стрелка вправо 10"/>
          <p:cNvSpPr/>
          <p:nvPr/>
        </p:nvSpPr>
        <p:spPr>
          <a:xfrm>
            <a:off x="3491880" y="907594"/>
            <a:ext cx="224729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3476836" y="2153477"/>
            <a:ext cx="188725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3476836" y="3832295"/>
            <a:ext cx="1815244" cy="3873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3467190" y="5466373"/>
            <a:ext cx="1392842" cy="3744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ьная выноска 4"/>
          <p:cNvSpPr/>
          <p:nvPr/>
        </p:nvSpPr>
        <p:spPr>
          <a:xfrm>
            <a:off x="4355976" y="2852935"/>
            <a:ext cx="4896544" cy="3684389"/>
          </a:xfrm>
          <a:prstGeom prst="wedgeEllipseCallout">
            <a:avLst>
              <a:gd name="adj1" fmla="val -74729"/>
              <a:gd name="adj2" fmla="val 5052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9512" y="6472253"/>
            <a:ext cx="5874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Консолидированный бюджет </a:t>
            </a:r>
            <a:r>
              <a:rPr lang="ru-RU" dirty="0" err="1" smtClean="0"/>
              <a:t>Заларинского</a:t>
            </a:r>
            <a:r>
              <a:rPr lang="ru-RU" dirty="0" smtClean="0"/>
              <a:t> района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711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1520" y="187851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chemeClr val="accent1">
                    <a:lumMod val="50000"/>
                  </a:schemeClr>
                </a:solidFill>
              </a:rPr>
              <a:t>Сбалансированность бюджета по доходам и расходам –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основополагающее требование, предъявляемое к органам, составляющим и утверждающим бюджет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Цилиндр 7"/>
          <p:cNvSpPr/>
          <p:nvPr/>
        </p:nvSpPr>
        <p:spPr>
          <a:xfrm>
            <a:off x="467544" y="2924944"/>
            <a:ext cx="1296144" cy="1656184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Цилиндр 8"/>
          <p:cNvSpPr/>
          <p:nvPr/>
        </p:nvSpPr>
        <p:spPr>
          <a:xfrm>
            <a:off x="2627784" y="2042671"/>
            <a:ext cx="1368152" cy="2538457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51520" y="5301208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Превышение расходов над доходами –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д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ефицит бюджета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Цилиндр 10"/>
          <p:cNvSpPr/>
          <p:nvPr/>
        </p:nvSpPr>
        <p:spPr>
          <a:xfrm>
            <a:off x="5148064" y="2042670"/>
            <a:ext cx="1368152" cy="2538457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Цилиндр 11"/>
          <p:cNvSpPr/>
          <p:nvPr/>
        </p:nvSpPr>
        <p:spPr>
          <a:xfrm>
            <a:off x="7223938" y="2952098"/>
            <a:ext cx="1296144" cy="1656184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079020" y="5324800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Превышение доходов над расходами –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профицит бюджета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572000" y="1556792"/>
            <a:ext cx="72008" cy="4392488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49542" y="3385372"/>
            <a:ext cx="1158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Доходы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87446" y="2555612"/>
            <a:ext cx="1158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Доходы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32706" y="2539866"/>
            <a:ext cx="1158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Расходы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92856" y="3383704"/>
            <a:ext cx="1158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Расходы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79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11125"/>
            <a:ext cx="9036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Бюджет муниципального образования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«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Заларинский</a:t>
            </a:r>
            <a:r>
              <a:rPr lang="ru-RU" sz="2400" b="1" i="1" dirty="0" smtClean="0">
                <a:solidFill>
                  <a:srgbClr val="002060"/>
                </a:solidFill>
              </a:rPr>
              <a:t> район»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07" y="1535264"/>
            <a:ext cx="2106805" cy="139962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556301"/>
            <a:ext cx="4543090" cy="230826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68143" y="1535264"/>
            <a:ext cx="3275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Расходы – выплачиваемые из бюджета денежные средства</a:t>
            </a:r>
            <a:endParaRPr lang="ru-RU" b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454923"/>
            <a:ext cx="2683808" cy="1789205"/>
          </a:xfrm>
          <a:prstGeom prst="rect">
            <a:avLst/>
          </a:prstGeom>
          <a:effectLst>
            <a:softEdge rad="292100"/>
          </a:effectLst>
        </p:spPr>
      </p:pic>
      <p:sp>
        <p:nvSpPr>
          <p:cNvPr id="13" name="TextBox 12"/>
          <p:cNvSpPr txBox="1"/>
          <p:nvPr/>
        </p:nvSpPr>
        <p:spPr>
          <a:xfrm>
            <a:off x="-22332" y="956937"/>
            <a:ext cx="3275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Доходы – поступающие в бюджет средства </a:t>
            </a:r>
            <a:endParaRPr lang="ru-RU" b="1" dirty="0"/>
          </a:p>
        </p:txBody>
      </p:sp>
      <p:sp>
        <p:nvSpPr>
          <p:cNvPr id="14" name="Плюс 13"/>
          <p:cNvSpPr/>
          <p:nvPr/>
        </p:nvSpPr>
        <p:spPr>
          <a:xfrm>
            <a:off x="1183548" y="2953481"/>
            <a:ext cx="864096" cy="79208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26" y="4436736"/>
            <a:ext cx="2333166" cy="1549368"/>
          </a:xfrm>
          <a:prstGeom prst="rect">
            <a:avLst/>
          </a:prstGeom>
          <a:effectLst>
            <a:softEdge rad="165100"/>
          </a:effectLst>
        </p:spPr>
      </p:pic>
      <p:sp>
        <p:nvSpPr>
          <p:cNvPr id="16" name="TextBox 15"/>
          <p:cNvSpPr txBox="1"/>
          <p:nvPr/>
        </p:nvSpPr>
        <p:spPr>
          <a:xfrm>
            <a:off x="96570" y="3834114"/>
            <a:ext cx="3275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Дефицит – превышение расходов над доходами </a:t>
            </a:r>
            <a:endParaRPr lang="ru-RU" b="1" dirty="0"/>
          </a:p>
        </p:txBody>
      </p:sp>
      <p:sp>
        <p:nvSpPr>
          <p:cNvPr id="17" name="Равно 16"/>
          <p:cNvSpPr/>
          <p:nvPr/>
        </p:nvSpPr>
        <p:spPr>
          <a:xfrm>
            <a:off x="3943505" y="2642961"/>
            <a:ext cx="1568192" cy="100678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08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2776"/>
            <a:ext cx="2353703" cy="156364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0" y="18864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Состав доходной части и направление расходов бюджета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71799" y="980728"/>
            <a:ext cx="62646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Доходы бюджета составляют собственные доходы (налоговые и неналоговые доходы) и безвозмездные поступления от других бюджетов в виде дотаций, субсидий и иных межбюджетных трансфертов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52" y="4186954"/>
            <a:ext cx="2421179" cy="1614119"/>
          </a:xfrm>
          <a:prstGeom prst="rect">
            <a:avLst/>
          </a:prstGeom>
          <a:effectLst>
            <a:softEdge rad="292100"/>
          </a:effectLst>
        </p:spPr>
      </p:pic>
      <p:sp>
        <p:nvSpPr>
          <p:cNvPr id="11" name="TextBox 10"/>
          <p:cNvSpPr txBox="1"/>
          <p:nvPr/>
        </p:nvSpPr>
        <p:spPr>
          <a:xfrm>
            <a:off x="2915816" y="4231413"/>
            <a:ext cx="6120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Расходы бюджета включают расходы на оказание муниципальных услуг, социальное обеспечение населения, бюджетные инвестиции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82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735385290"/>
              </p:ext>
            </p:extLst>
          </p:nvPr>
        </p:nvGraphicFramePr>
        <p:xfrm>
          <a:off x="395536" y="1397000"/>
          <a:ext cx="8568952" cy="383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99592" y="404664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 формируются за счет собственных доходов и безвозмездных поступлений из вышестоящих бюджетов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1580" y="5236088"/>
            <a:ext cx="77768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 – обязательный платеж, взимаемый с организаций и физических лиц в целях финансового обеспечения деятельности государства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Неналоговые доходы включают в себя доходы от использования имущества, оказание платных услуг  прочие доходы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03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83350" y="404664"/>
            <a:ext cx="9036496" cy="2304256"/>
          </a:xfrm>
        </p:spPr>
        <p:txBody>
          <a:bodyPr/>
          <a:lstStyle/>
          <a:p>
            <a:pPr marL="45720" indent="0" algn="ct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Бюджетный процесс – </a:t>
            </a:r>
          </a:p>
          <a:p>
            <a:pPr marL="45720" indent="0" algn="ct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это регламентируемая нормами права деятельность органов власти и участников бюджетного процесса по составлению и рассмотрению проектов бюджетов, утверждению и исполнению бюджетов, а также по контролю за их исполнением.</a:t>
            </a:r>
          </a:p>
          <a:p>
            <a:pPr marL="45720" indent="0">
              <a:buNone/>
            </a:pPr>
            <a:endParaRPr lang="ru-RU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445115558"/>
              </p:ext>
            </p:extLst>
          </p:nvPr>
        </p:nvGraphicFramePr>
        <p:xfrm>
          <a:off x="467544" y="2439767"/>
          <a:ext cx="5976664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6713769" y="3125387"/>
            <a:ext cx="1857374" cy="3183933"/>
            <a:chOff x="4236719" y="972549"/>
            <a:chExt cx="1857374" cy="2617942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4236719" y="972549"/>
              <a:ext cx="1857374" cy="260850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TextBox 10"/>
            <p:cNvSpPr txBox="1"/>
            <p:nvPr/>
          </p:nvSpPr>
          <p:spPr>
            <a:xfrm>
              <a:off x="4236719" y="981991"/>
              <a:ext cx="1857374" cy="26085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0678" tIns="90678" rIns="120904" bIns="136017" numCol="1" spcCol="1270" anchor="t" anchorCtr="0">
              <a:noAutofit/>
            </a:bodyPr>
            <a:lstStyle/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700" kern="1200" dirty="0" smtClean="0"/>
                <a:t>Составление отчета об исполнении бюджета</a:t>
              </a:r>
              <a:endParaRPr lang="ru-RU" sz="1700" kern="1200" dirty="0"/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700" kern="1200" dirty="0" smtClean="0"/>
                <a:t>Рассмотрение и принятие отчета об исполнении районной Думой</a:t>
              </a:r>
              <a:endParaRPr lang="ru-RU" sz="1700" kern="1200" dirty="0"/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700" kern="1200" dirty="0" smtClean="0"/>
                <a:t>Утверждение</a:t>
              </a:r>
              <a:endParaRPr lang="ru-RU" sz="1700" kern="1200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713769" y="2708919"/>
            <a:ext cx="1857374" cy="418431"/>
            <a:chOff x="4153781" y="503177"/>
            <a:chExt cx="1821014" cy="489600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4153781" y="503177"/>
              <a:ext cx="1821014" cy="4896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TextBox 13"/>
            <p:cNvSpPr txBox="1"/>
            <p:nvPr/>
          </p:nvSpPr>
          <p:spPr>
            <a:xfrm>
              <a:off x="4153781" y="583865"/>
              <a:ext cx="1821014" cy="4089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0904" tIns="69088" rIns="120904" bIns="69088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b="1" kern="1200" dirty="0" smtClean="0"/>
                <a:t>Отчетность</a:t>
              </a:r>
              <a:endParaRPr lang="ru-RU" sz="17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2357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88640"/>
            <a:ext cx="9143999" cy="620688"/>
          </a:xfrm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параметры  бюджета МО «Заларинский район» на 2019 год</a:t>
            </a:r>
            <a:endParaRPr lang="ru-RU" sz="2000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0712692"/>
              </p:ext>
            </p:extLst>
          </p:nvPr>
        </p:nvGraphicFramePr>
        <p:xfrm>
          <a:off x="107503" y="836712"/>
          <a:ext cx="8856985" cy="2467082"/>
        </p:xfrm>
        <a:graphic>
          <a:graphicData uri="http://schemas.openxmlformats.org/drawingml/2006/table">
            <a:tbl>
              <a:tblPr/>
              <a:tblGrid>
                <a:gridCol w="345638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722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2819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01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Основные 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параметры бюджета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2020 год (первоначальный бюджет)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Внесение изменение  (июнь 2020 год)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Внесение изменение (сентябрь 2020 г.)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95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Доходы, в том числе: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1 390 348,9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1 436 383,8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1 467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084,4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95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алоговые 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неналоговые доходы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131 975,6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136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549,3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136 549,3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326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езвозмездные 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перечисления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258 373,3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299 834,53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1 330 535,1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518" marR="635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402692"/>
              </p:ext>
            </p:extLst>
          </p:nvPr>
        </p:nvGraphicFramePr>
        <p:xfrm>
          <a:off x="179512" y="3429000"/>
          <a:ext cx="8856984" cy="3412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0351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iseño predeterminado">
    <a:majorFont>
      <a:latin typeface="Arial"/>
      <a:ea typeface=""/>
      <a:cs typeface="Arial"/>
    </a:majorFont>
    <a:minorFont>
      <a:latin typeface="Arial"/>
      <a:ea typeface=""/>
      <a:cs typeface="Arial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1325</TotalTime>
  <Words>642</Words>
  <Application>Microsoft Office PowerPoint</Application>
  <PresentationFormat>Экран (4:3)</PresentationFormat>
  <Paragraphs>147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параметры  бюджета МО «Заларинский район» на 2019 год</vt:lpstr>
      <vt:lpstr> Доходы МО «Заларинский район» в 2017-2019 годах</vt:lpstr>
      <vt:lpstr>Презентация PowerPoint</vt:lpstr>
      <vt:lpstr>Муниципальные программы бюджета МО «Заларинский район» за 2018-2019 гг. </vt:lpstr>
    </vt:vector>
  </TitlesOfParts>
  <Company>CF Civil Unity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Продолжение работы ресурсного центра для НКО и городских сообществ Пензенской области</dc:title>
  <dc:creator>Ольга Галеева</dc:creator>
  <cp:lastModifiedBy>Ольга Сергеевна Галеева</cp:lastModifiedBy>
  <cp:revision>165</cp:revision>
  <cp:lastPrinted>2020-09-27T04:13:32Z</cp:lastPrinted>
  <dcterms:created xsi:type="dcterms:W3CDTF">2013-12-03T08:03:05Z</dcterms:created>
  <dcterms:modified xsi:type="dcterms:W3CDTF">2020-09-27T04:19:52Z</dcterms:modified>
</cp:coreProperties>
</file>