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drawings/drawing10.xml" ContentType="application/vnd.openxmlformats-officedocument.drawingml.chartshape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11.xml" ContentType="application/vnd.openxmlformats-officedocument.drawingml.chartshapes+xml"/>
  <Override PartName="/ppt/charts/chart16.xml" ContentType="application/vnd.openxmlformats-officedocument.drawingml.chart+xml"/>
  <Override PartName="/ppt/drawings/drawing12.xml" ContentType="application/vnd.openxmlformats-officedocument.drawingml.chartshapes+xml"/>
  <Override PartName="/ppt/charts/chart17.xml" ContentType="application/vnd.openxmlformats-officedocument.drawingml.chart+xml"/>
  <Override PartName="/ppt/theme/themeOverride1.xml" ContentType="application/vnd.openxmlformats-officedocument.themeOverr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drawings/drawing13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0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1.xml" ContentType="application/vnd.openxmlformats-officedocument.drawingml.chart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drawings/drawing14.xml" ContentType="application/vnd.openxmlformats-officedocument.drawingml.chartshapes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theme/themeOverride2.xml" ContentType="application/vnd.openxmlformats-officedocument.themeOverride+xml"/>
  <Override PartName="/ppt/drawings/drawing15.xml" ContentType="application/vnd.openxmlformats-officedocument.drawingml.chartshapes+xml"/>
  <Override PartName="/ppt/charts/chart27.xml" ContentType="application/vnd.openxmlformats-officedocument.drawingml.chart+xml"/>
  <Override PartName="/ppt/theme/themeOverride3.xml" ContentType="application/vnd.openxmlformats-officedocument.themeOverride+xml"/>
  <Override PartName="/ppt/charts/chart28.xml" ContentType="application/vnd.openxmlformats-officedocument.drawingml.chart+xml"/>
  <Override PartName="/ppt/theme/themeOverride4.xml" ContentType="application/vnd.openxmlformats-officedocument.themeOverride+xml"/>
  <Override PartName="/ppt/charts/chart29.xml" ContentType="application/vnd.openxmlformats-officedocument.drawingml.chart+xml"/>
  <Override PartName="/ppt/theme/themeOverride5.xml" ContentType="application/vnd.openxmlformats-officedocument.themeOverride+xml"/>
  <Override PartName="/ppt/charts/chart30.xml" ContentType="application/vnd.openxmlformats-officedocument.drawingml.chart+xml"/>
  <Override PartName="/ppt/theme/themeOverride6.xml" ContentType="application/vnd.openxmlformats-officedocument.themeOverride+xml"/>
  <Override PartName="/ppt/charts/chart31.xml" ContentType="application/vnd.openxmlformats-officedocument.drawingml.chart+xml"/>
  <Override PartName="/ppt/theme/themeOverride7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32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33.xml" ContentType="application/vnd.openxmlformats-officedocument.drawingml.chart+xml"/>
  <Override PartName="/ppt/theme/themeOverride8.xml" ContentType="application/vnd.openxmlformats-officedocument.themeOverride+xml"/>
  <Override PartName="/ppt/drawings/drawing16.xml" ContentType="application/vnd.openxmlformats-officedocument.drawingml.chartshapes+xml"/>
  <Override PartName="/ppt/charts/chart34.xml" ContentType="application/vnd.openxmlformats-officedocument.drawingml.chart+xml"/>
  <Override PartName="/ppt/theme/themeOverride9.xml" ContentType="application/vnd.openxmlformats-officedocument.themeOverride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theme/themeOverride10.xml" ContentType="application/vnd.openxmlformats-officedocument.themeOverride+xml"/>
  <Override PartName="/ppt/charts/chart42.xml" ContentType="application/vnd.openxmlformats-officedocument.drawingml.char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761" r:id="rId1"/>
  </p:sldMasterIdLst>
  <p:notesMasterIdLst>
    <p:notesMasterId r:id="rId72"/>
  </p:notesMasterIdLst>
  <p:sldIdLst>
    <p:sldId id="701" r:id="rId2"/>
    <p:sldId id="702" r:id="rId3"/>
    <p:sldId id="703" r:id="rId4"/>
    <p:sldId id="704" r:id="rId5"/>
    <p:sldId id="707" r:id="rId6"/>
    <p:sldId id="585" r:id="rId7"/>
    <p:sldId id="586" r:id="rId8"/>
    <p:sldId id="708" r:id="rId9"/>
    <p:sldId id="709" r:id="rId10"/>
    <p:sldId id="674" r:id="rId11"/>
    <p:sldId id="711" r:id="rId12"/>
    <p:sldId id="712" r:id="rId13"/>
    <p:sldId id="675" r:id="rId14"/>
    <p:sldId id="713" r:id="rId15"/>
    <p:sldId id="677" r:id="rId16"/>
    <p:sldId id="678" r:id="rId17"/>
    <p:sldId id="679" r:id="rId18"/>
    <p:sldId id="717" r:id="rId19"/>
    <p:sldId id="680" r:id="rId20"/>
    <p:sldId id="715" r:id="rId21"/>
    <p:sldId id="718" r:id="rId22"/>
    <p:sldId id="681" r:id="rId23"/>
    <p:sldId id="682" r:id="rId24"/>
    <p:sldId id="683" r:id="rId25"/>
    <p:sldId id="684" r:id="rId26"/>
    <p:sldId id="685" r:id="rId27"/>
    <p:sldId id="686" r:id="rId28"/>
    <p:sldId id="556" r:id="rId29"/>
    <p:sldId id="719" r:id="rId30"/>
    <p:sldId id="720" r:id="rId31"/>
    <p:sldId id="722" r:id="rId32"/>
    <p:sldId id="723" r:id="rId33"/>
    <p:sldId id="738" r:id="rId34"/>
    <p:sldId id="724" r:id="rId35"/>
    <p:sldId id="725" r:id="rId36"/>
    <p:sldId id="726" r:id="rId37"/>
    <p:sldId id="728" r:id="rId38"/>
    <p:sldId id="729" r:id="rId39"/>
    <p:sldId id="730" r:id="rId40"/>
    <p:sldId id="731" r:id="rId41"/>
    <p:sldId id="732" r:id="rId42"/>
    <p:sldId id="739" r:id="rId43"/>
    <p:sldId id="733" r:id="rId44"/>
    <p:sldId id="734" r:id="rId45"/>
    <p:sldId id="735" r:id="rId46"/>
    <p:sldId id="736" r:id="rId47"/>
    <p:sldId id="740" r:id="rId48"/>
    <p:sldId id="558" r:id="rId49"/>
    <p:sldId id="560" r:id="rId50"/>
    <p:sldId id="559" r:id="rId51"/>
    <p:sldId id="665" r:id="rId52"/>
    <p:sldId id="666" r:id="rId53"/>
    <p:sldId id="667" r:id="rId54"/>
    <p:sldId id="669" r:id="rId55"/>
    <p:sldId id="668" r:id="rId56"/>
    <p:sldId id="670" r:id="rId57"/>
    <p:sldId id="671" r:id="rId58"/>
    <p:sldId id="672" r:id="rId59"/>
    <p:sldId id="605" r:id="rId60"/>
    <p:sldId id="648" r:id="rId61"/>
    <p:sldId id="692" r:id="rId62"/>
    <p:sldId id="644" r:id="rId63"/>
    <p:sldId id="694" r:id="rId64"/>
    <p:sldId id="655" r:id="rId65"/>
    <p:sldId id="656" r:id="rId66"/>
    <p:sldId id="520" r:id="rId67"/>
    <p:sldId id="698" r:id="rId68"/>
    <p:sldId id="623" r:id="rId69"/>
    <p:sldId id="699" r:id="rId70"/>
    <p:sldId id="700" r:id="rId71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5241EEC-00C6-44C4-B306-8ECFF9EC4D31}">
          <p14:sldIdLst>
            <p14:sldId id="701"/>
            <p14:sldId id="702"/>
            <p14:sldId id="703"/>
            <p14:sldId id="704"/>
            <p14:sldId id="707"/>
            <p14:sldId id="585"/>
            <p14:sldId id="586"/>
          </p14:sldIdLst>
        </p14:section>
        <p14:section name="Раздел без заголовка" id="{348852F7-7175-40F3-A7D6-23FD344DF5B2}">
          <p14:sldIdLst>
            <p14:sldId id="708"/>
            <p14:sldId id="709"/>
            <p14:sldId id="674"/>
            <p14:sldId id="711"/>
            <p14:sldId id="712"/>
            <p14:sldId id="675"/>
            <p14:sldId id="713"/>
            <p14:sldId id="677"/>
            <p14:sldId id="678"/>
            <p14:sldId id="679"/>
            <p14:sldId id="717"/>
            <p14:sldId id="680"/>
            <p14:sldId id="715"/>
            <p14:sldId id="718"/>
            <p14:sldId id="681"/>
            <p14:sldId id="682"/>
            <p14:sldId id="683"/>
            <p14:sldId id="684"/>
            <p14:sldId id="685"/>
            <p14:sldId id="686"/>
            <p14:sldId id="556"/>
            <p14:sldId id="719"/>
            <p14:sldId id="720"/>
            <p14:sldId id="722"/>
            <p14:sldId id="723"/>
            <p14:sldId id="738"/>
            <p14:sldId id="724"/>
            <p14:sldId id="725"/>
            <p14:sldId id="726"/>
            <p14:sldId id="728"/>
            <p14:sldId id="729"/>
            <p14:sldId id="730"/>
            <p14:sldId id="731"/>
            <p14:sldId id="732"/>
            <p14:sldId id="739"/>
            <p14:sldId id="733"/>
            <p14:sldId id="734"/>
            <p14:sldId id="735"/>
            <p14:sldId id="736"/>
            <p14:sldId id="740"/>
            <p14:sldId id="558"/>
            <p14:sldId id="560"/>
            <p14:sldId id="559"/>
            <p14:sldId id="665"/>
            <p14:sldId id="666"/>
            <p14:sldId id="667"/>
            <p14:sldId id="669"/>
            <p14:sldId id="668"/>
            <p14:sldId id="670"/>
            <p14:sldId id="671"/>
            <p14:sldId id="672"/>
            <p14:sldId id="605"/>
            <p14:sldId id="648"/>
            <p14:sldId id="692"/>
            <p14:sldId id="644"/>
            <p14:sldId id="694"/>
            <p14:sldId id="655"/>
            <p14:sldId id="656"/>
            <p14:sldId id="520"/>
            <p14:sldId id="698"/>
            <p14:sldId id="623"/>
            <p14:sldId id="699"/>
            <p14:sldId id="70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ья Геннадьевна Воскресенская" initials="НГВ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99"/>
    <a:srgbClr val="FF99CC"/>
    <a:srgbClr val="FD5F5F"/>
    <a:srgbClr val="7B13F9"/>
    <a:srgbClr val="A18BDF"/>
    <a:srgbClr val="6666FF"/>
    <a:srgbClr val="EC2095"/>
    <a:srgbClr val="993366"/>
    <a:srgbClr val="9E5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943" autoAdjust="0"/>
    <p:restoredTop sz="99741" autoAdjust="0"/>
  </p:normalViewPr>
  <p:slideViewPr>
    <p:cSldViewPr>
      <p:cViewPr varScale="1">
        <p:scale>
          <a:sx n="117" d="100"/>
          <a:sy n="117" d="100"/>
        </p:scale>
        <p:origin x="-146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139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7.xlsx"/><Relationship Id="rId1" Type="http://schemas.openxmlformats.org/officeDocument/2006/relationships/themeOverride" Target="../theme/themeOverride1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_____Microsoft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.xlsx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5.xml"/><Relationship Id="rId2" Type="http://schemas.openxmlformats.org/officeDocument/2006/relationships/oleObject" Target="file:///\\Fin18-server2\e\&#1042;&#1086;&#1089;&#1082;&#1088;&#1077;&#1089;&#1077;&#1085;&#1089;&#1082;&#1072;&#1103;%20&#1053;.&#1043;\&#1076;&#1080;&#1072;&#1075;&#1088;\&#1050;&#1085;&#1080;&#1075;&#1072;1.xlsx" TargetMode="External"/><Relationship Id="rId1" Type="http://schemas.openxmlformats.org/officeDocument/2006/relationships/themeOverride" Target="../theme/themeOverride2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18-server2\e\&#1042;&#1086;&#1089;&#1082;&#1088;&#1077;&#1089;&#1077;&#1085;&#1089;&#1082;&#1072;&#1103;%20&#1053;.&#1043;\&#1076;&#1080;&#1072;&#1075;&#1088;\&#1050;&#1086;&#1087;&#1080;&#1103;%20&#1050;&#1085;&#1080;&#1075;&#1072;1.xlsx" TargetMode="External"/><Relationship Id="rId1" Type="http://schemas.openxmlformats.org/officeDocument/2006/relationships/themeOverride" Target="../theme/themeOverride3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18-server2\e\&#1042;&#1086;&#1089;&#1082;&#1088;&#1077;&#1089;&#1077;&#1085;&#1089;&#1082;&#1072;&#1103;%20&#1053;.&#1043;\&#1076;&#1080;&#1072;&#1075;&#1088;\&#1050;&#1086;&#1087;&#1080;&#1103;%20&#1050;&#1085;&#1080;&#1075;&#1072;1.xlsx" TargetMode="External"/><Relationship Id="rId1" Type="http://schemas.openxmlformats.org/officeDocument/2006/relationships/themeOverride" Target="../theme/themeOverride4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18-server2\e\&#1042;&#1086;&#1089;&#1082;&#1088;&#1077;&#1089;&#1077;&#1085;&#1089;&#1082;&#1072;&#1103;%20&#1053;.&#1043;\&#1076;&#1080;&#1072;&#1075;&#1088;\&#1050;&#1086;&#1087;&#1080;&#1103;%20&#1050;&#1085;&#1080;&#1075;&#1072;1.xlsx" TargetMode="External"/><Relationship Id="rId1" Type="http://schemas.openxmlformats.org/officeDocument/2006/relationships/themeOverride" Target="../theme/themeOverride5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18-server2\e\&#1042;&#1086;&#1089;&#1082;&#1088;&#1077;&#1089;&#1077;&#1085;&#1089;&#1082;&#1072;&#1103;%20&#1053;.&#1043;\&#1076;&#1080;&#1072;&#1075;&#1088;\&#1050;&#1086;&#1087;&#1080;&#1103;%20&#1050;&#1085;&#1080;&#1075;&#1072;1.xlsx" TargetMode="External"/><Relationship Id="rId1" Type="http://schemas.openxmlformats.org/officeDocument/2006/relationships/themeOverride" Target="../theme/themeOverride6.xm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18-server2\e\&#1042;&#1086;&#1089;&#1082;&#1088;&#1077;&#1089;&#1077;&#1085;&#1089;&#1082;&#1072;&#1103;%20&#1053;.&#1043;\&#1076;&#1080;&#1072;&#1075;&#1088;\&#1050;&#1086;&#1087;&#1080;&#1103;%20&#1050;&#1085;&#1080;&#1075;&#1072;1.xlsx" TargetMode="External"/><Relationship Id="rId1" Type="http://schemas.openxmlformats.org/officeDocument/2006/relationships/themeOverride" Target="../theme/themeOverride7.xml"/></Relationships>
</file>

<file path=ppt/charts/_rels/chart3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\\fin18-server2\E\&#1042;&#1086;&#1089;&#1082;&#1088;&#1077;&#1089;&#1077;&#1085;&#1089;&#1082;&#1072;&#1103;%20&#1053;.&#1043;\&#1076;&#1080;&#1072;&#1075;&#1088;\&#1059;&#1095;&#1072;&#1089;&#1090;&#1080;&#1077;%20&#1074;%20&#1087;&#1088;&#1086;&#1075;&#1088;&#1072;&#1084;&#1084;&#1072;&#1093;.xlsx" TargetMode="Externa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6.xml"/><Relationship Id="rId2" Type="http://schemas.openxmlformats.org/officeDocument/2006/relationships/oleObject" Target="file:///\\fin18-server2\e\&#1042;&#1086;&#1089;&#1082;&#1088;&#1077;&#1089;&#1077;&#1085;&#1089;&#1082;&#1072;&#1103;%20&#1053;.&#1043;\&#1076;&#1080;&#1072;&#1075;&#1088;\&#1086;&#1073;&#1088;&#1072;&#1079;&#1086;&#1074;.xlsx" TargetMode="External"/><Relationship Id="rId1" Type="http://schemas.openxmlformats.org/officeDocument/2006/relationships/themeOverride" Target="../theme/themeOverride8.xml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18-server2\e\&#1042;&#1086;&#1089;&#1082;&#1088;&#1077;&#1089;&#1077;&#1085;&#1089;&#1082;&#1072;&#1103;%20&#1053;.&#1043;\&#1076;&#1080;&#1072;&#1075;&#1088;\&#1086;&#1073;&#1088;&#1072;&#1079;&#1086;&#1074;.xlsx" TargetMode="External"/><Relationship Id="rId1" Type="http://schemas.openxmlformats.org/officeDocument/2006/relationships/themeOverride" Target="../theme/themeOverride9.xml"/></Relationships>
</file>

<file path=ppt/charts/_rels/chart35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25.xlsx"/></Relationships>
</file>

<file path=ppt/charts/_rels/chart36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Excel2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8.xlsx"/><Relationship Id="rId1" Type="http://schemas.openxmlformats.org/officeDocument/2006/relationships/themeOverride" Target="../theme/themeOverride10.xm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6095956658410504E-3"/>
          <c:y val="0.16425658091861847"/>
          <c:w val="0.94293934660854672"/>
          <c:h val="0.733253333804661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097594789937267E-2"/>
                  <c:y val="-6.298903296459123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191569,63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3680130312318237E-2"/>
                  <c:y val="-9.44844512225904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на 2022 год</c:v>
                </c:pt>
                <c:pt idx="1">
                  <c:v>Фактическое поступление за 2022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 formatCode="General">
                  <c:v>191569.63</c:v>
                </c:pt>
                <c:pt idx="1">
                  <c:v>192081.04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3749806427828204E-2"/>
                  <c:y val="2.519561318583649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2300848,11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6186742969736544E-2"/>
                  <c:y val="5.605775945529861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2295928,3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на 2022 год</c:v>
                </c:pt>
                <c:pt idx="1">
                  <c:v>Фактическое поступление за 2022 год</c:v>
                </c:pt>
              </c:strCache>
            </c:str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2300848.11</c:v>
                </c:pt>
                <c:pt idx="1">
                  <c:v>2295928.2999999998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36785536"/>
        <c:axId val="108471424"/>
        <c:axId val="0"/>
      </c:bar3DChart>
      <c:catAx>
        <c:axId val="3678553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8471424"/>
        <c:crosses val="autoZero"/>
        <c:auto val="1"/>
        <c:lblAlgn val="ctr"/>
        <c:lblOffset val="100"/>
        <c:noMultiLvlLbl val="0"/>
      </c:catAx>
      <c:valAx>
        <c:axId val="1084714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678553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8707482993197279E-2"/>
          <c:y val="3.0866359269839369E-2"/>
          <c:w val="0.98129251700680276"/>
          <c:h val="0.8042418817829487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собственные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5.9786200779951004E-2"/>
                  <c:y val="-2.844666004852403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200 033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5302353410826295E-2"/>
                  <c:y val="-2.844666004852507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209 825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8291545760452229E-2"/>
                  <c:y val="1.0430321525828207E-1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226636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081827066295835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225 689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6796890740953454E-2"/>
                  <c:y val="2.844713160526023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275 458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5302235721454679E-2"/>
                  <c:y val="5.689332009705014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299 674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200033</c:v>
                </c:pt>
                <c:pt idx="1">
                  <c:v>209825</c:v>
                </c:pt>
                <c:pt idx="2">
                  <c:v>226636</c:v>
                </c:pt>
                <c:pt idx="3">
                  <c:v>225689</c:v>
                </c:pt>
                <c:pt idx="4">
                  <c:v>275458</c:v>
                </c:pt>
                <c:pt idx="5">
                  <c:v>299674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8.9679301169926645E-3"/>
                  <c:y val="-0.187747956320265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1 129 645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946550194987751E-2"/>
                  <c:y val="-0.1905926223251180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1236 238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4839650584963253E-3"/>
                  <c:y val="-0.2218839483784956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1 670 429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957240155990201E-2"/>
                  <c:y val="-0.224728614383348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1 667 866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8.9679301169926506E-3"/>
                  <c:y val="-0.2816219344803981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2 252 822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0.3612725826162683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3 009 775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1129645</c:v>
                </c:pt>
                <c:pt idx="1">
                  <c:v>1236238</c:v>
                </c:pt>
                <c:pt idx="2">
                  <c:v>1670429</c:v>
                </c:pt>
                <c:pt idx="3">
                  <c:v>1667866</c:v>
                </c:pt>
                <c:pt idx="4">
                  <c:v>2252822</c:v>
                </c:pt>
                <c:pt idx="5">
                  <c:v>3009775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8542976"/>
        <c:axId val="108548864"/>
        <c:axId val="0"/>
      </c:bar3DChart>
      <c:catAx>
        <c:axId val="108542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8548864"/>
        <c:crosses val="autoZero"/>
        <c:auto val="1"/>
        <c:lblAlgn val="ctr"/>
        <c:lblOffset val="100"/>
        <c:noMultiLvlLbl val="0"/>
      </c:catAx>
      <c:valAx>
        <c:axId val="1085488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8542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8.3574635774932737E-2"/>
          <c:y val="1.2498611265414458E-4"/>
          <c:w val="0.7206255566707277"/>
          <c:h val="7.1141705502507521E-2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322881379657886"/>
          <c:y val="6.4998382238860924E-2"/>
          <c:w val="0.91021538490252596"/>
          <c:h val="0.74308186191217651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 w="9519" cap="flat" cmpd="sng" algn="ctr">
              <a:solidFill>
                <a:schemeClr val="accent2"/>
              </a:solidFill>
              <a:prstDash val="solid"/>
            </a:ln>
            <a:effectLst>
              <a:outerShdw blurRad="40005" dist="22984" dir="5400000" rotWithShape="0">
                <a:srgbClr val="000000">
                  <a:alpha val="45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r"/>
            </a:scene3d>
            <a:sp3d prstMaterial="matte">
              <a:bevelT w="19050" h="38100"/>
            </a:sp3d>
          </c:spPr>
          <c:invertIfNegative val="0"/>
          <c:dLbls>
            <c:dLbl>
              <c:idx val="0"/>
              <c:layout>
                <c:manualLayout>
                  <c:x val="-1.2442597598838375E-4"/>
                  <c:y val="-8.928991342145496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162959,74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6948612308019218E-3"/>
                  <c:y val="6.747069512238572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192081,04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162959.74</c:v>
                </c:pt>
                <c:pt idx="1">
                  <c:v>192081.04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28000">
                  <a:schemeClr val="accent4">
                    <a:tint val="18000"/>
                    <a:satMod val="120000"/>
                    <a:lumMod val="88000"/>
                  </a:schemeClr>
                </a:gs>
                <a:gs pos="100000">
                  <a:schemeClr val="accent4">
                    <a:tint val="40000"/>
                    <a:satMod val="100000"/>
                    <a:lumMod val="78000"/>
                  </a:schemeClr>
                </a:gs>
              </a:gsLst>
              <a:lin ang="5400000" scaled="0"/>
            </a:gradFill>
            <a:ln w="9519" cap="flat" cmpd="sng" algn="ctr">
              <a:solidFill>
                <a:schemeClr val="accent4"/>
              </a:solidFill>
              <a:prstDash val="solid"/>
            </a:ln>
            <a:effectLst>
              <a:outerShdw blurRad="63500" dist="50800" dir="5400000" sx="98000" sy="98000" rotWithShape="0">
                <a:srgbClr val="000000">
                  <a:alpha val="20000"/>
                </a:srgbClr>
              </a:outerShdw>
            </a:effectLst>
          </c:spPr>
          <c:invertIfNegative val="0"/>
          <c:dLbls>
            <c:txPr>
              <a:bodyPr/>
              <a:lstStyle/>
              <a:p>
                <a:pPr>
                  <a:defRPr sz="1799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1932376.62</c:v>
                </c:pt>
                <c:pt idx="1">
                  <c:v>2295928.2999999998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08580224"/>
        <c:axId val="129275008"/>
        <c:axId val="0"/>
      </c:bar3DChart>
      <c:catAx>
        <c:axId val="108580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99" b="1" i="0">
                <a:solidFill>
                  <a:schemeClr val="tx1"/>
                </a:solidFill>
              </a:defRPr>
            </a:pPr>
            <a:endParaRPr lang="ru-RU"/>
          </a:p>
        </c:txPr>
        <c:crossAx val="129275008"/>
        <c:crosses val="autoZero"/>
        <c:auto val="1"/>
        <c:lblAlgn val="ctr"/>
        <c:lblOffset val="100"/>
        <c:noMultiLvlLbl val="0"/>
      </c:catAx>
      <c:valAx>
        <c:axId val="129275008"/>
        <c:scaling>
          <c:orientation val="minMax"/>
        </c:scaling>
        <c:delete val="1"/>
        <c:axPos val="b"/>
        <c:numFmt formatCode="#,##0.00" sourceLinked="1"/>
        <c:majorTickMark val="out"/>
        <c:minorTickMark val="none"/>
        <c:tickLblPos val="nextTo"/>
        <c:crossAx val="108580224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299" b="1" i="1">
                <a:solidFill>
                  <a:schemeClr val="bg2">
                    <a:lumMod val="10000"/>
                  </a:schemeClr>
                </a:solidFill>
              </a:defRPr>
            </a:pPr>
            <a:endParaRPr lang="ru-RU"/>
          </a:p>
        </c:txPr>
      </c:dTable>
      <c:spPr>
        <a:noFill/>
        <a:ln w="25384">
          <a:noFill/>
        </a:ln>
      </c:spPr>
    </c:plotArea>
    <c:legend>
      <c:legendPos val="t"/>
      <c:layout/>
      <c:overlay val="0"/>
      <c:txPr>
        <a:bodyPr/>
        <a:lstStyle/>
        <a:p>
          <a:pPr>
            <a:defRPr sz="1799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811753406692686"/>
          <c:y val="8.8745774832505744E-2"/>
          <c:w val="0.84595173465005236"/>
          <c:h val="0.8274395025762653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explosion val="1"/>
          <c:dLbls>
            <c:dLbl>
              <c:idx val="0"/>
              <c:layout>
                <c:manualLayout>
                  <c:x val="-1.9404593182171741E-2"/>
                  <c:y val="0.18224452376409489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НДФЛ; 113351,73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026414065605658E-2"/>
                  <c:y val="-6.8472533114919909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Доходы от уплаты акцизов; 6465,83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201644246915235E-2"/>
                  <c:y val="1.8207582731067627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УСН; 22820,32</a:t>
                    </a:r>
                    <a:endParaRPr lang="ru-RU" sz="1200" b="1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1522021645870506"/>
                  <c:y val="4.5416187723862134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ЕНВД;; 64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291556556692765E-2"/>
                  <c:y val="-1.0028131587887361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ЕСХН;; 1385,08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11321003342318912"/>
                  <c:y val="-2.6252076711512778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Патент;;3462,42</a:t>
                    </a:r>
                  </a:p>
                  <a:p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5536933100820146E-3"/>
                  <c:y val="-2.2619673651863261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Государственная пошлина; 4594,3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11427164825472057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18459874611285915"/>
                  <c:y val="-1.340865339122530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НДФЛ</c:v>
                </c:pt>
                <c:pt idx="1">
                  <c:v>Доходы от уплаты акцизов</c:v>
                </c:pt>
                <c:pt idx="2">
                  <c:v>Налог, взимаемый в связи с применением упрощенной системы налогообложения</c:v>
                </c:pt>
                <c:pt idx="3">
                  <c:v>Единый налог на вмененный доход</c:v>
                </c:pt>
                <c:pt idx="4">
                  <c:v>Единый сельскохозяйственный налог</c:v>
                </c:pt>
                <c:pt idx="5">
                  <c:v>Налог, взимаемый в связи с применением патентной системы налогообложения</c:v>
                </c:pt>
                <c:pt idx="6">
                  <c:v>Государственная пошлина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113351.73</c:v>
                </c:pt>
                <c:pt idx="1">
                  <c:v>6465.83</c:v>
                </c:pt>
                <c:pt idx="2">
                  <c:v>22820.32</c:v>
                </c:pt>
                <c:pt idx="3">
                  <c:v>64</c:v>
                </c:pt>
                <c:pt idx="4">
                  <c:v>1385.08</c:v>
                </c:pt>
                <c:pt idx="5">
                  <c:v>3462.42</c:v>
                </c:pt>
                <c:pt idx="6">
                  <c:v>4594.3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592592592592587E-3"/>
          <c:y val="8.4180979826834635E-3"/>
          <c:w val="0.96604938271604934"/>
          <c:h val="0.862804004363270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209 825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226 636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225 689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275 458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 </c:v>
                </c:pt>
                <c:pt idx="4">
                  <c:v>2022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209825</c:v>
                </c:pt>
                <c:pt idx="1">
                  <c:v>226636</c:v>
                </c:pt>
                <c:pt idx="2">
                  <c:v>225689</c:v>
                </c:pt>
                <c:pt idx="3">
                  <c:v>275458</c:v>
                </c:pt>
                <c:pt idx="4">
                  <c:v>299674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 </c:v>
                </c:pt>
                <c:pt idx="4">
                  <c:v>2022 год</c:v>
                </c:pt>
              </c:strCache>
            </c:strRef>
          </c:cat>
          <c:val>
            <c:numRef>
              <c:f>Лист1!$C$2:$C$6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 </c:v>
                </c:pt>
                <c:pt idx="4">
                  <c:v>2022 год</c:v>
                </c:pt>
              </c:strCache>
            </c:strRef>
          </c:cat>
          <c:val>
            <c:numRef>
              <c:f>Лист1!$D$2:$D$6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571456"/>
        <c:axId val="129585536"/>
      </c:barChart>
      <c:catAx>
        <c:axId val="129571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9585536"/>
        <c:crosses val="autoZero"/>
        <c:auto val="1"/>
        <c:lblAlgn val="ctr"/>
        <c:lblOffset val="100"/>
        <c:noMultiLvlLbl val="0"/>
      </c:catAx>
      <c:valAx>
        <c:axId val="12958553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295714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Lbls>
            <c:dLbl>
              <c:idx val="0"/>
              <c:layout>
                <c:manualLayout>
                  <c:x val="-7.3041569078238375E-2"/>
                  <c:y val="5.1787800506868003E-3"/>
                </c:manualLayout>
              </c:layout>
              <c:tx>
                <c:rich>
                  <a:bodyPr/>
                  <a:lstStyle/>
                  <a:p>
                    <a:pPr>
                      <a:defRPr sz="1075" b="1">
                        <a:solidFill>
                          <a:srgbClr val="FF0000"/>
                        </a:solidFill>
                      </a:defRPr>
                    </a:pPr>
                    <a:r>
                      <a:rPr lang="ru-RU" dirty="0">
                        <a:solidFill>
                          <a:schemeClr val="tx1"/>
                        </a:solidFill>
                      </a:rPr>
                      <a:t>Доходы от использования имущества, находящегося в гос. и муницип. собственности; 3818,69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422926359652274"/>
                  <c:y val="-5.2803191325189999E-2"/>
                </c:manualLayout>
              </c:layout>
              <c:tx>
                <c:rich>
                  <a:bodyPr/>
                  <a:lstStyle/>
                  <a:p>
                    <a:pPr>
                      <a:defRPr sz="1075" b="1">
                        <a:solidFill>
                          <a:srgbClr val="FF0000"/>
                        </a:solidFill>
                      </a:defRPr>
                    </a:pPr>
                    <a:r>
                      <a:rPr lang="ru-RU" b="1" dirty="0">
                        <a:solidFill>
                          <a:schemeClr val="tx1"/>
                        </a:solidFill>
                      </a:rPr>
                      <a:t>Платежи при пользовании природными ресурсами; 4436,06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6555787053667651E-5"/>
                  <c:y val="-1.2946950126717E-2"/>
                </c:manualLayout>
              </c:layout>
              <c:tx>
                <c:rich>
                  <a:bodyPr/>
                  <a:lstStyle/>
                  <a:p>
                    <a:pPr>
                      <a:defRPr sz="1075" b="1">
                        <a:solidFill>
                          <a:srgbClr val="FF0000"/>
                        </a:solidFill>
                      </a:defRPr>
                    </a:pPr>
                    <a:r>
                      <a:rPr lang="ru-RU" dirty="0">
                        <a:solidFill>
                          <a:schemeClr val="tx1"/>
                        </a:solidFill>
                      </a:rPr>
                      <a:t>Прочие неналоговые доходы; 0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1824987427257706"/>
                  <c:y val="3.9606329207531633E-2"/>
                </c:manualLayout>
              </c:layout>
              <c:tx>
                <c:rich>
                  <a:bodyPr/>
                  <a:lstStyle/>
                  <a:p>
                    <a:pPr>
                      <a:defRPr sz="1075" b="1">
                        <a:solidFill>
                          <a:srgbClr val="FF0000"/>
                        </a:solidFill>
                      </a:defRPr>
                    </a:pPr>
                    <a:r>
                      <a:rPr lang="ru-RU" dirty="0">
                        <a:solidFill>
                          <a:schemeClr val="tx1"/>
                        </a:solidFill>
                      </a:rPr>
                      <a:t>Доходы от оказания платных услуг и компенсации затрат государства; 28893,92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3176784631370803E-2"/>
                  <c:y val="-1.8855086886106792E-2"/>
                </c:manualLayout>
              </c:layout>
              <c:tx>
                <c:rich>
                  <a:bodyPr/>
                  <a:lstStyle/>
                  <a:p>
                    <a:pPr>
                      <a:defRPr sz="1075" b="1">
                        <a:solidFill>
                          <a:srgbClr val="FF0000"/>
                        </a:solidFill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Доходы от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 продажи материальных и нематериальных активов,394,5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6.8073281126517712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sz="1075" b="1">
                        <a:solidFill>
                          <a:srgbClr val="FF0000"/>
                        </a:solidFill>
                      </a:defRPr>
                    </a:pPr>
                    <a:r>
                      <a:rPr lang="ru-RU" dirty="0">
                        <a:solidFill>
                          <a:schemeClr val="tx1"/>
                        </a:solidFill>
                      </a:rPr>
                      <a:t>Штрафы, санкции, возмещение ущерба; 2394,19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75"/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имущества, находящегося в гос. и муницип. собственности</c:v>
                </c:pt>
                <c:pt idx="1">
                  <c:v>Платежи при пользовании природными ресурсами</c:v>
                </c:pt>
                <c:pt idx="2">
                  <c:v>Прочие неналоговые доходы</c:v>
                </c:pt>
                <c:pt idx="3">
                  <c:v>Доходы от оказания платных услуг и компенсации затрат государства</c:v>
                </c:pt>
                <c:pt idx="4">
                  <c:v>Доходы от продажи материальных и нематериальных активов</c:v>
                </c:pt>
                <c:pt idx="5">
                  <c:v>Штрафы, санкции, возмещение ущерба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3818.69</c:v>
                </c:pt>
                <c:pt idx="1">
                  <c:v>4436.0600000000004</c:v>
                </c:pt>
                <c:pt idx="2">
                  <c:v>0</c:v>
                </c:pt>
                <c:pt idx="3">
                  <c:v>28893.919999999998</c:v>
                </c:pt>
                <c:pt idx="4">
                  <c:v>394.5</c:v>
                </c:pt>
                <c:pt idx="5">
                  <c:v>2394.19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 w="25385">
          <a:noFill/>
        </a:ln>
      </c:spPr>
    </c:plotArea>
    <c:plotVisOnly val="1"/>
    <c:dispBlanksAs val="zero"/>
    <c:showDLblsOverMax val="0"/>
  </c:chart>
  <c:spPr>
    <a:effectLst>
      <a:outerShdw blurRad="50800" dist="38100" dir="2700000" algn="tl" rotWithShape="0">
        <a:prstClr val="black">
          <a:alpha val="40000"/>
        </a:prstClr>
      </a:outerShdw>
    </a:effectLst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собственные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107826</c:v>
                </c:pt>
                <c:pt idx="1">
                  <c:v>117115</c:v>
                </c:pt>
                <c:pt idx="2">
                  <c:v>131070</c:v>
                </c:pt>
                <c:pt idx="3">
                  <c:v>130065</c:v>
                </c:pt>
                <c:pt idx="4">
                  <c:v>162960</c:v>
                </c:pt>
                <c:pt idx="5">
                  <c:v>192081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925730</c:v>
                </c:pt>
                <c:pt idx="1">
                  <c:v>1140422</c:v>
                </c:pt>
                <c:pt idx="2">
                  <c:v>1465315</c:v>
                </c:pt>
                <c:pt idx="3">
                  <c:v>1378183</c:v>
                </c:pt>
                <c:pt idx="4">
                  <c:v>1932377</c:v>
                </c:pt>
                <c:pt idx="5">
                  <c:v>2295928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0893312"/>
        <c:axId val="130894848"/>
        <c:axId val="0"/>
      </c:bar3DChart>
      <c:catAx>
        <c:axId val="130893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0894848"/>
        <c:crosses val="autoZero"/>
        <c:auto val="1"/>
        <c:lblAlgn val="ctr"/>
        <c:lblOffset val="100"/>
        <c:noMultiLvlLbl val="0"/>
      </c:catAx>
      <c:valAx>
        <c:axId val="1308948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308933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469007402498303"/>
          <c:y val="1.9047485731883432E-2"/>
          <c:w val="0.77790577545403483"/>
          <c:h val="8.1699715637535683E-2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950617283950615E-2"/>
          <c:y val="1.403016330447244E-2"/>
          <c:w val="0.96604938271604934"/>
          <c:h val="0.86232675786346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0"/>
                  <c:y val="-3.9284457252522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0864197530864196E-3"/>
                  <c:y val="-4.48965225743117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117117</c:v>
                </c:pt>
                <c:pt idx="1">
                  <c:v>131070</c:v>
                </c:pt>
                <c:pt idx="2">
                  <c:v>130065</c:v>
                </c:pt>
                <c:pt idx="3">
                  <c:v>162960</c:v>
                </c:pt>
                <c:pt idx="4">
                  <c:v>192081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939520"/>
        <c:axId val="130814336"/>
      </c:barChart>
      <c:catAx>
        <c:axId val="130939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0814336"/>
        <c:crosses val="autoZero"/>
        <c:auto val="1"/>
        <c:lblAlgn val="ctr"/>
        <c:lblOffset val="100"/>
        <c:noMultiLvlLbl val="0"/>
      </c:catAx>
      <c:valAx>
        <c:axId val="13081433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30939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2.8906753414240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7813506828480778E-3"/>
                  <c:y val="3.5555306699515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890675341424038E-3"/>
                  <c:y val="3.5555306699515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781350682848077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3360130121360575E-3"/>
                  <c:y val="-1.0666592009854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74643</c:v>
                </c:pt>
                <c:pt idx="1">
                  <c:v>83561</c:v>
                </c:pt>
                <c:pt idx="2">
                  <c:v>98272</c:v>
                </c:pt>
                <c:pt idx="3">
                  <c:v>96171</c:v>
                </c:pt>
                <c:pt idx="4">
                  <c:v>105189</c:v>
                </c:pt>
                <c:pt idx="5">
                  <c:v>113352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УСН</c:v>
                </c:pt>
              </c:strCache>
            </c:strRef>
          </c:tx>
          <c:spPr>
            <a:solidFill>
              <a:srgbClr val="112BAF"/>
            </a:solidFill>
          </c:spPr>
          <c:invertIfNegative val="0"/>
          <c:dLbls>
            <c:dLbl>
              <c:idx val="4"/>
              <c:layout>
                <c:manualLayout>
                  <c:x val="1.8869425404852608E-2"/>
                  <c:y val="-4.8528187562263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3063448357205652E-2"/>
                  <c:y val="-2.7730392892722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4700</c:v>
                </c:pt>
                <c:pt idx="1">
                  <c:v>5442</c:v>
                </c:pt>
                <c:pt idx="2">
                  <c:v>6763</c:v>
                </c:pt>
                <c:pt idx="3">
                  <c:v>7889</c:v>
                </c:pt>
                <c:pt idx="4">
                  <c:v>15247</c:v>
                </c:pt>
                <c:pt idx="5">
                  <c:v>22820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ЕНВД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2.8906753414240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2266883535600963E-3"/>
                  <c:y val="-1.0666592009854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029885238234781E-3"/>
                  <c:y val="-2.4442594538531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51494261911739E-2"/>
                  <c:y val="-5.9819315747096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4514942619117498E-2"/>
                  <c:y val="-2.0797794669541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12583</c:v>
                </c:pt>
                <c:pt idx="1">
                  <c:v>9839</c:v>
                </c:pt>
                <c:pt idx="2">
                  <c:v>10459</c:v>
                </c:pt>
                <c:pt idx="3">
                  <c:v>9290</c:v>
                </c:pt>
                <c:pt idx="4">
                  <c:v>2813</c:v>
                </c:pt>
                <c:pt idx="5">
                  <c:v>64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7.2266883535600963E-3"/>
                  <c:y val="-3.5555306699515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56270136569615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898714377832211E-2"/>
                  <c:y val="-7.11106133990313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611954095293914E-2"/>
                  <c:y val="-3.46629911159026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5929520924604132E-2"/>
                  <c:y val="-7.11109898058053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7578390976323149E-2"/>
                  <c:y val="-6.93259822318053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Лист1!$E$2:$E$7</c:f>
              <c:numCache>
                <c:formatCode>General</c:formatCode>
                <c:ptCount val="6"/>
                <c:pt idx="0">
                  <c:v>2386</c:v>
                </c:pt>
                <c:pt idx="1">
                  <c:v>4509</c:v>
                </c:pt>
                <c:pt idx="2">
                  <c:v>4975</c:v>
                </c:pt>
                <c:pt idx="3">
                  <c:v>4546</c:v>
                </c:pt>
                <c:pt idx="4">
                  <c:v>5215</c:v>
                </c:pt>
                <c:pt idx="5">
                  <c:v>6466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2707072"/>
        <c:axId val="132708608"/>
        <c:axId val="0"/>
      </c:bar3DChart>
      <c:catAx>
        <c:axId val="132707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2708608"/>
        <c:crosses val="autoZero"/>
        <c:auto val="1"/>
        <c:lblAlgn val="ctr"/>
        <c:lblOffset val="100"/>
        <c:noMultiLvlLbl val="0"/>
      </c:catAx>
      <c:valAx>
        <c:axId val="1327086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3270707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2.9532662583843763E-2"/>
          <c:y val="1.6836195965366927E-2"/>
          <c:w val="0.92087282492466216"/>
          <c:h val="7.2701212979425736E-2"/>
        </c:manualLayout>
      </c:layout>
      <c:overlay val="0"/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B050"/>
            </a:solidFill>
          </c:spPr>
          <c:explosion val="25"/>
          <c:dPt>
            <c:idx val="0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107 593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1570564740118486"/>
                  <c:y val="-0.1755638262415287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958 795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107593</c:v>
                </c:pt>
                <c:pt idx="1">
                  <c:v>958795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9738504909111"/>
          <c:y val="0.16659327528749132"/>
          <c:w val="0.3095433556916497"/>
          <c:h val="0.4619728442322662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092592592592591E-2"/>
          <c:y val="3.0866359269839373E-2"/>
          <c:w val="0.6008874064353068"/>
          <c:h val="0.9691336407301605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explosion val="25"/>
          <c:dPt>
            <c:idx val="0"/>
            <c:bubble3D val="0"/>
            <c:spPr>
              <a:solidFill>
                <a:srgbClr val="FFFF00"/>
              </a:solidFill>
              <a:ln>
                <a:solidFill>
                  <a:schemeClr val="accent1"/>
                </a:solidFill>
              </a:ln>
            </c:spPr>
          </c:dPt>
          <c:dPt>
            <c:idx val="1"/>
            <c:bubble3D val="0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solidFill>
                <a:srgbClr val="00B050"/>
              </a:solidFill>
              <a:ln>
                <a:solidFill>
                  <a:schemeClr val="accent1"/>
                </a:solidFill>
              </a:ln>
            </c:spPr>
          </c:dPt>
          <c:dPt>
            <c:idx val="3"/>
            <c:bubble3D val="0"/>
            <c:spPr>
              <a:solidFill>
                <a:srgbClr val="803B9B"/>
              </a:solidFill>
              <a:ln>
                <a:solidFill>
                  <a:schemeClr val="accent1"/>
                </a:solidFill>
              </a:ln>
            </c:spPr>
          </c:dPt>
          <c:dPt>
            <c:idx val="4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accent1"/>
                </a:solidFill>
              </a:ln>
            </c:spPr>
          </c:dPt>
          <c:dPt>
            <c:idx val="6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accent1"/>
                </a:solidFill>
              </a:ln>
            </c:spPr>
          </c:dPt>
          <c:dLbls>
            <c:dLbl>
              <c:idx val="0"/>
              <c:layout>
                <c:manualLayout>
                  <c:x val="-8.3211838028925747E-2"/>
                  <c:y val="0.1551017123453519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32 097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5765210969272993E-2"/>
                  <c:y val="-5.84447169687698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 1 385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557889742669758E-3"/>
                  <c:y val="-3.506724185117642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4 680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1808933797884026E-2"/>
                  <c:y val="-0.125163087292295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16 295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9.8184559639092922E-2"/>
                  <c:y val="-6.505442484710363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36 011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5.76924151842131E-2"/>
                  <c:y val="9.540511047041261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17 054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налог на доходы физических лиц</c:v>
                </c:pt>
                <c:pt idx="1">
                  <c:v>единый сельскохозяйственный налог</c:v>
                </c:pt>
                <c:pt idx="2">
                  <c:v>налог на имущество физических лиц</c:v>
                </c:pt>
                <c:pt idx="3">
                  <c:v>земельный налог</c:v>
                </c:pt>
                <c:pt idx="4">
                  <c:v>государственная пошлина</c:v>
                </c:pt>
                <c:pt idx="5">
                  <c:v>акцизы на нефтепродукты</c:v>
                </c:pt>
                <c:pt idx="6">
                  <c:v>НЕНАЛОГОВЫЕ ДОХОДЫ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32097</c:v>
                </c:pt>
                <c:pt idx="1">
                  <c:v>1385</c:v>
                </c:pt>
                <c:pt idx="2">
                  <c:v>4680</c:v>
                </c:pt>
                <c:pt idx="3">
                  <c:v>16295</c:v>
                </c:pt>
                <c:pt idx="4">
                  <c:v>70</c:v>
                </c:pt>
                <c:pt idx="5">
                  <c:v>36011</c:v>
                </c:pt>
                <c:pt idx="6">
                  <c:v>17054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4446898998736244"/>
          <c:y val="5.0018084549078308E-2"/>
          <c:w val="0.24627175075337804"/>
          <c:h val="0.9499819154509217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2.1333334527850793E-2"/>
                  <c:y val="-7.383355868395238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accent3">
                            <a:lumMod val="50000"/>
                          </a:schemeClr>
                        </a:solidFill>
                      </a:rPr>
                      <a:t> 223 242,4</a:t>
                    </a:r>
                    <a:endParaRPr lang="en-US" dirty="0">
                      <a:solidFill>
                        <a:schemeClr val="accent3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1696281179844276E-2"/>
                  <c:y val="-7.368933428775940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accent3">
                            <a:lumMod val="50000"/>
                          </a:schemeClr>
                        </a:solidFill>
                      </a:rPr>
                      <a:t>867 880,35</a:t>
                    </a:r>
                    <a:endParaRPr lang="en-US" dirty="0">
                      <a:solidFill>
                        <a:schemeClr val="accent3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244459520249703E-2"/>
                  <c:y val="-6.647450886820965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accent3">
                            <a:lumMod val="50000"/>
                          </a:schemeClr>
                        </a:solidFill>
                      </a:rPr>
                      <a:t> 1 143 626,21</a:t>
                    </a:r>
                    <a:endParaRPr lang="en-US" dirty="0">
                      <a:solidFill>
                        <a:schemeClr val="accent3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3148148148148147E-2"/>
                  <c:y val="-7.936507936507936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accent3">
                            <a:lumMod val="50000"/>
                          </a:schemeClr>
                        </a:solidFill>
                      </a:rPr>
                      <a:t>61 179,34</a:t>
                    </a:r>
                    <a:endParaRPr lang="en-US" dirty="0">
                      <a:solidFill>
                        <a:schemeClr val="accent3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42"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 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223242.4</c:v>
                </c:pt>
                <c:pt idx="1">
                  <c:v>867880.35</c:v>
                </c:pt>
                <c:pt idx="2">
                  <c:v>1143626.21</c:v>
                </c:pt>
                <c:pt idx="3">
                  <c:v>61179.34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142446592"/>
        <c:axId val="142454784"/>
        <c:axId val="0"/>
      </c:bar3DChart>
      <c:catAx>
        <c:axId val="14244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398" b="1">
                <a:solidFill>
                  <a:srgbClr val="34560A"/>
                </a:solidFill>
              </a:defRPr>
            </a:pPr>
            <a:endParaRPr lang="ru-RU"/>
          </a:p>
        </c:txPr>
        <c:crossAx val="142454784"/>
        <c:crosses val="autoZero"/>
        <c:auto val="1"/>
        <c:lblAlgn val="ctr"/>
        <c:lblOffset val="100"/>
        <c:noMultiLvlLbl val="0"/>
      </c:catAx>
      <c:valAx>
        <c:axId val="1424547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2446592"/>
        <c:crosses val="autoZero"/>
        <c:crossBetween val="between"/>
      </c:valAx>
      <c:spPr>
        <a:noFill/>
        <a:ln w="25385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2361483768013592E-2"/>
          <c:y val="2.4142492203374829E-2"/>
          <c:w val="0.88453308034307221"/>
          <c:h val="0.619213967459999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4"/>
              <c:layout>
                <c:manualLayout>
                  <c:x val="-1.1469453774037314E-2"/>
                  <c:y val="2.8532036240352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8.6020903305279867E-3"/>
                  <c:y val="8.77908807395448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7.1684086087733193E-3"/>
                  <c:y val="1.536340412942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 baseline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Бабагай</c:v>
                </c:pt>
                <c:pt idx="1">
                  <c:v>Бажир</c:v>
                </c:pt>
                <c:pt idx="2">
                  <c:v>Веренка</c:v>
                </c:pt>
                <c:pt idx="3">
                  <c:v>Владимир</c:v>
                </c:pt>
                <c:pt idx="4">
                  <c:v>Моисеевка</c:v>
                </c:pt>
                <c:pt idx="5">
                  <c:v>Мойган</c:v>
                </c:pt>
                <c:pt idx="6">
                  <c:v>Новочеремхово</c:v>
                </c:pt>
                <c:pt idx="7">
                  <c:v>Семеновск</c:v>
                </c:pt>
                <c:pt idx="8">
                  <c:v>Троицк</c:v>
                </c:pt>
                <c:pt idx="9">
                  <c:v>Ханжиново</c:v>
                </c:pt>
                <c:pt idx="10">
                  <c:v>Холмогой</c:v>
                </c:pt>
                <c:pt idx="11">
                  <c:v>Хор-Тагна</c:v>
                </c:pt>
                <c:pt idx="12">
                  <c:v>Черемшанка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1510</c:v>
                </c:pt>
                <c:pt idx="1">
                  <c:v>2408</c:v>
                </c:pt>
                <c:pt idx="2">
                  <c:v>2193</c:v>
                </c:pt>
                <c:pt idx="3">
                  <c:v>1696</c:v>
                </c:pt>
                <c:pt idx="4">
                  <c:v>2727</c:v>
                </c:pt>
                <c:pt idx="5">
                  <c:v>1620</c:v>
                </c:pt>
                <c:pt idx="6">
                  <c:v>767</c:v>
                </c:pt>
                <c:pt idx="7">
                  <c:v>840</c:v>
                </c:pt>
                <c:pt idx="8">
                  <c:v>2349</c:v>
                </c:pt>
                <c:pt idx="9">
                  <c:v>1484</c:v>
                </c:pt>
                <c:pt idx="10">
                  <c:v>1797</c:v>
                </c:pt>
                <c:pt idx="11">
                  <c:v>1420</c:v>
                </c:pt>
                <c:pt idx="12">
                  <c:v>301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2"/>
              <c:layout>
                <c:manualLayout>
                  <c:x val="-7.1684086087733193E-3"/>
                  <c:y val="3.292158027732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2.8532036240352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3010451652639933E-3"/>
                  <c:y val="-1.2403013964947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7.1684086087733193E-3"/>
                  <c:y val="-2.19477201848862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8673634435093295E-3"/>
                  <c:y val="2.0671689941578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 baseline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Бабагай</c:v>
                </c:pt>
                <c:pt idx="1">
                  <c:v>Бажир</c:v>
                </c:pt>
                <c:pt idx="2">
                  <c:v>Веренка</c:v>
                </c:pt>
                <c:pt idx="3">
                  <c:v>Владимир</c:v>
                </c:pt>
                <c:pt idx="4">
                  <c:v>Моисеевка</c:v>
                </c:pt>
                <c:pt idx="5">
                  <c:v>Мойган</c:v>
                </c:pt>
                <c:pt idx="6">
                  <c:v>Новочеремхово</c:v>
                </c:pt>
                <c:pt idx="7">
                  <c:v>Семеновск</c:v>
                </c:pt>
                <c:pt idx="8">
                  <c:v>Троицк</c:v>
                </c:pt>
                <c:pt idx="9">
                  <c:v>Ханжиново</c:v>
                </c:pt>
                <c:pt idx="10">
                  <c:v>Холмогой</c:v>
                </c:pt>
                <c:pt idx="11">
                  <c:v>Хор-Тагна</c:v>
                </c:pt>
                <c:pt idx="12">
                  <c:v>Черемшанка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1343</c:v>
                </c:pt>
                <c:pt idx="1">
                  <c:v>2293</c:v>
                </c:pt>
                <c:pt idx="2">
                  <c:v>2352</c:v>
                </c:pt>
                <c:pt idx="3">
                  <c:v>1837</c:v>
                </c:pt>
                <c:pt idx="4">
                  <c:v>2467</c:v>
                </c:pt>
                <c:pt idx="5">
                  <c:v>1550</c:v>
                </c:pt>
                <c:pt idx="6">
                  <c:v>745</c:v>
                </c:pt>
                <c:pt idx="7">
                  <c:v>718</c:v>
                </c:pt>
                <c:pt idx="8">
                  <c:v>2981</c:v>
                </c:pt>
                <c:pt idx="9">
                  <c:v>1413</c:v>
                </c:pt>
                <c:pt idx="10">
                  <c:v>1975</c:v>
                </c:pt>
                <c:pt idx="11">
                  <c:v>1402</c:v>
                </c:pt>
                <c:pt idx="12">
                  <c:v>274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2"/>
              <c:layout>
                <c:manualLayout>
                  <c:x val="-1.1288832457389523E-7"/>
                  <c:y val="1.7838830459564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1684086087733193E-3"/>
                  <c:y val="1.8604520947421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1469453774037323E-2"/>
                  <c:y val="6.20150698247367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7.1684086087733193E-3"/>
                  <c:y val="1.536340412942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"/>
                  <c:y val="1.9752948166397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1.2903135495791977E-2"/>
                  <c:y val="2.8532036240352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1.5770498939301304E-2"/>
                  <c:y val="1.7558176147908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 baseline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Бабагай</c:v>
                </c:pt>
                <c:pt idx="1">
                  <c:v>Бажир</c:v>
                </c:pt>
                <c:pt idx="2">
                  <c:v>Веренка</c:v>
                </c:pt>
                <c:pt idx="3">
                  <c:v>Владимир</c:v>
                </c:pt>
                <c:pt idx="4">
                  <c:v>Моисеевка</c:v>
                </c:pt>
                <c:pt idx="5">
                  <c:v>Мойган</c:v>
                </c:pt>
                <c:pt idx="6">
                  <c:v>Новочеремхово</c:v>
                </c:pt>
                <c:pt idx="7">
                  <c:v>Семеновск</c:v>
                </c:pt>
                <c:pt idx="8">
                  <c:v>Троицк</c:v>
                </c:pt>
                <c:pt idx="9">
                  <c:v>Ханжиново</c:v>
                </c:pt>
                <c:pt idx="10">
                  <c:v>Холмогой</c:v>
                </c:pt>
                <c:pt idx="11">
                  <c:v>Хор-Тагна</c:v>
                </c:pt>
                <c:pt idx="12">
                  <c:v>Черемшанка</c:v>
                </c:pt>
              </c:strCache>
            </c:strRef>
          </c:cat>
          <c:val>
            <c:numRef>
              <c:f>Лист1!$D$2:$D$14</c:f>
              <c:numCache>
                <c:formatCode>General</c:formatCode>
                <c:ptCount val="13"/>
                <c:pt idx="0">
                  <c:v>1487</c:v>
                </c:pt>
                <c:pt idx="1">
                  <c:v>2560</c:v>
                </c:pt>
                <c:pt idx="2">
                  <c:v>2169</c:v>
                </c:pt>
                <c:pt idx="3">
                  <c:v>1849</c:v>
                </c:pt>
                <c:pt idx="4">
                  <c:v>3302</c:v>
                </c:pt>
                <c:pt idx="5">
                  <c:v>2068</c:v>
                </c:pt>
                <c:pt idx="6">
                  <c:v>727</c:v>
                </c:pt>
                <c:pt idx="7">
                  <c:v>1013</c:v>
                </c:pt>
                <c:pt idx="8">
                  <c:v>3935</c:v>
                </c:pt>
                <c:pt idx="9">
                  <c:v>1597</c:v>
                </c:pt>
                <c:pt idx="10">
                  <c:v>2061</c:v>
                </c:pt>
                <c:pt idx="11">
                  <c:v>1387</c:v>
                </c:pt>
                <c:pt idx="12">
                  <c:v>336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8"/>
              <c:layout>
                <c:manualLayout>
                  <c:x val="0"/>
                  <c:y val="1.3064392022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1.863786238281073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1.051354450617091E-16"/>
                  <c:y val="4.35479734076186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 baseline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Бабагай</c:v>
                </c:pt>
                <c:pt idx="1">
                  <c:v>Бажир</c:v>
                </c:pt>
                <c:pt idx="2">
                  <c:v>Веренка</c:v>
                </c:pt>
                <c:pt idx="3">
                  <c:v>Владимир</c:v>
                </c:pt>
                <c:pt idx="4">
                  <c:v>Моисеевка</c:v>
                </c:pt>
                <c:pt idx="5">
                  <c:v>Мойган</c:v>
                </c:pt>
                <c:pt idx="6">
                  <c:v>Новочеремхово</c:v>
                </c:pt>
                <c:pt idx="7">
                  <c:v>Семеновск</c:v>
                </c:pt>
                <c:pt idx="8">
                  <c:v>Троицк</c:v>
                </c:pt>
                <c:pt idx="9">
                  <c:v>Ханжиново</c:v>
                </c:pt>
                <c:pt idx="10">
                  <c:v>Холмогой</c:v>
                </c:pt>
                <c:pt idx="11">
                  <c:v>Хор-Тагна</c:v>
                </c:pt>
                <c:pt idx="12">
                  <c:v>Черемшанка</c:v>
                </c:pt>
              </c:strCache>
            </c:strRef>
          </c:cat>
          <c:val>
            <c:numRef>
              <c:f>Лист1!$E$2:$E$14</c:f>
              <c:numCache>
                <c:formatCode>General</c:formatCode>
                <c:ptCount val="13"/>
                <c:pt idx="0">
                  <c:v>848</c:v>
                </c:pt>
                <c:pt idx="1">
                  <c:v>2084</c:v>
                </c:pt>
                <c:pt idx="2">
                  <c:v>1689</c:v>
                </c:pt>
                <c:pt idx="3">
                  <c:v>1721</c:v>
                </c:pt>
                <c:pt idx="4">
                  <c:v>3049</c:v>
                </c:pt>
                <c:pt idx="5">
                  <c:v>1505</c:v>
                </c:pt>
                <c:pt idx="6">
                  <c:v>555</c:v>
                </c:pt>
                <c:pt idx="7">
                  <c:v>711</c:v>
                </c:pt>
                <c:pt idx="8">
                  <c:v>3233</c:v>
                </c:pt>
                <c:pt idx="9">
                  <c:v>1019</c:v>
                </c:pt>
                <c:pt idx="10">
                  <c:v>2122</c:v>
                </c:pt>
                <c:pt idx="11">
                  <c:v>1117</c:v>
                </c:pt>
                <c:pt idx="12">
                  <c:v>272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2609408"/>
        <c:axId val="142627584"/>
      </c:barChart>
      <c:catAx>
        <c:axId val="142609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2627584"/>
        <c:crosses val="autoZero"/>
        <c:auto val="1"/>
        <c:lblAlgn val="ctr"/>
        <c:lblOffset val="100"/>
        <c:noMultiLvlLbl val="0"/>
      </c:catAx>
      <c:valAx>
        <c:axId val="1426275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426094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0546088238933109"/>
          <c:y val="0.21993965932299411"/>
          <c:w val="8.5937027280140951E-2"/>
          <c:h val="0.22414656259043919"/>
        </c:manualLayout>
      </c:layout>
      <c:overlay val="0"/>
      <c:txPr>
        <a:bodyPr/>
        <a:lstStyle/>
        <a:p>
          <a:pPr>
            <a:defRPr sz="18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1411964129483815E-2"/>
          <c:y val="8.3330026822416553E-2"/>
          <c:w val="0.8351020341207348"/>
          <c:h val="0.700720918575184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г. к 2020 г.</c:v>
                </c:pt>
              </c:strCache>
            </c:strRef>
          </c:tx>
          <c:invertIfNegative val="0"/>
          <c:dLbls>
            <c:dLbl>
              <c:idx val="10"/>
              <c:layout>
                <c:manualLayout>
                  <c:x val="2.7777777777777779E-3"/>
                  <c:y val="-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Бабагай</c:v>
                </c:pt>
                <c:pt idx="1">
                  <c:v>Бажир</c:v>
                </c:pt>
                <c:pt idx="2">
                  <c:v>Веренка</c:v>
                </c:pt>
                <c:pt idx="3">
                  <c:v>Владимир</c:v>
                </c:pt>
                <c:pt idx="4">
                  <c:v>Моисеевка</c:v>
                </c:pt>
                <c:pt idx="5">
                  <c:v>Мойган</c:v>
                </c:pt>
                <c:pt idx="6">
                  <c:v>Новочеремхово</c:v>
                </c:pt>
                <c:pt idx="7">
                  <c:v>Семеновск</c:v>
                </c:pt>
                <c:pt idx="8">
                  <c:v>Троицк</c:v>
                </c:pt>
                <c:pt idx="9">
                  <c:v>Ханжиново</c:v>
                </c:pt>
                <c:pt idx="10">
                  <c:v>Холмогой</c:v>
                </c:pt>
                <c:pt idx="11">
                  <c:v>Хор-Тагна</c:v>
                </c:pt>
                <c:pt idx="12">
                  <c:v>Черемшанка</c:v>
                </c:pt>
              </c:strCache>
            </c:strRef>
          </c:cat>
          <c:val>
            <c:numRef>
              <c:f>Лист1!$B$2:$B$14</c:f>
              <c:numCache>
                <c:formatCode>0</c:formatCode>
                <c:ptCount val="13"/>
                <c:pt idx="0">
                  <c:v>110.7222635889799</c:v>
                </c:pt>
                <c:pt idx="1">
                  <c:v>111.64413432184909</c:v>
                </c:pt>
                <c:pt idx="2">
                  <c:v>92.219387755102048</c:v>
                </c:pt>
                <c:pt idx="3">
                  <c:v>100.65323897659226</c:v>
                </c:pt>
                <c:pt idx="4">
                  <c:v>133.84677746250506</c:v>
                </c:pt>
                <c:pt idx="5">
                  <c:v>133.41935483870969</c:v>
                </c:pt>
                <c:pt idx="6">
                  <c:v>97.583892617449663</c:v>
                </c:pt>
                <c:pt idx="7">
                  <c:v>141.08635097493035</c:v>
                </c:pt>
                <c:pt idx="8">
                  <c:v>132.00268366320026</c:v>
                </c:pt>
                <c:pt idx="9">
                  <c:v>113.02193913658883</c:v>
                </c:pt>
                <c:pt idx="10">
                  <c:v>104.35443037974683</c:v>
                </c:pt>
                <c:pt idx="11">
                  <c:v>98.930099857346647</c:v>
                </c:pt>
                <c:pt idx="12">
                  <c:v>122.62773722627738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г. к 2022 г.</c:v>
                </c:pt>
              </c:strCache>
            </c:strRef>
          </c:tx>
          <c:invertIfNegative val="0"/>
          <c:dLbls>
            <c:dLbl>
              <c:idx val="6"/>
              <c:layout>
                <c:manualLayout>
                  <c:x val="8.7101004244859448E-3"/>
                  <c:y val="-4.90912798231940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8.7101004244859448E-3"/>
                  <c:y val="-2.51956131858364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1.742020084897189E-2"/>
                  <c:y val="-1.227281995579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Бабагай</c:v>
                </c:pt>
                <c:pt idx="1">
                  <c:v>Бажир</c:v>
                </c:pt>
                <c:pt idx="2">
                  <c:v>Веренка</c:v>
                </c:pt>
                <c:pt idx="3">
                  <c:v>Владимир</c:v>
                </c:pt>
                <c:pt idx="4">
                  <c:v>Моисеевка</c:v>
                </c:pt>
                <c:pt idx="5">
                  <c:v>Мойган</c:v>
                </c:pt>
                <c:pt idx="6">
                  <c:v>Новочеремхово</c:v>
                </c:pt>
                <c:pt idx="7">
                  <c:v>Семеновск</c:v>
                </c:pt>
                <c:pt idx="8">
                  <c:v>Троицк</c:v>
                </c:pt>
                <c:pt idx="9">
                  <c:v>Ханжиново</c:v>
                </c:pt>
                <c:pt idx="10">
                  <c:v>Холмогой</c:v>
                </c:pt>
                <c:pt idx="11">
                  <c:v>Хор-Тагна</c:v>
                </c:pt>
                <c:pt idx="12">
                  <c:v>Черемшанка</c:v>
                </c:pt>
              </c:strCache>
            </c:strRef>
          </c:cat>
          <c:val>
            <c:numRef>
              <c:f>Лист1!$C$2:$C$14</c:f>
              <c:numCache>
                <c:formatCode>0</c:formatCode>
                <c:ptCount val="13"/>
                <c:pt idx="0">
                  <c:v>57.027572293207797</c:v>
                </c:pt>
                <c:pt idx="1">
                  <c:v>81.40625</c:v>
                </c:pt>
                <c:pt idx="2">
                  <c:v>77.869986168741363</c:v>
                </c:pt>
                <c:pt idx="3">
                  <c:v>93.077339102217422</c:v>
                </c:pt>
                <c:pt idx="4">
                  <c:v>92.337976983646271</c:v>
                </c:pt>
                <c:pt idx="5">
                  <c:v>72.775628626692452</c:v>
                </c:pt>
                <c:pt idx="6">
                  <c:v>76.341127922971125</c:v>
                </c:pt>
                <c:pt idx="7">
                  <c:v>70.187561697926952</c:v>
                </c:pt>
                <c:pt idx="8">
                  <c:v>82.160101651842439</c:v>
                </c:pt>
                <c:pt idx="9">
                  <c:v>63.807138384470882</c:v>
                </c:pt>
                <c:pt idx="10">
                  <c:v>102.9597282872392</c:v>
                </c:pt>
                <c:pt idx="11">
                  <c:v>80.533525594808935</c:v>
                </c:pt>
                <c:pt idx="12">
                  <c:v>80.952380952380949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2946688"/>
        <c:axId val="142948224"/>
      </c:barChart>
      <c:catAx>
        <c:axId val="142946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2948224"/>
        <c:crosses val="autoZero"/>
        <c:auto val="1"/>
        <c:lblAlgn val="ctr"/>
        <c:lblOffset val="100"/>
        <c:noMultiLvlLbl val="0"/>
      </c:catAx>
      <c:valAx>
        <c:axId val="142948224"/>
        <c:scaling>
          <c:orientation val="minMax"/>
        </c:scaling>
        <c:delete val="1"/>
        <c:axPos val="l"/>
        <c:majorGridlines/>
        <c:numFmt formatCode="0" sourceLinked="1"/>
        <c:majorTickMark val="out"/>
        <c:minorTickMark val="none"/>
        <c:tickLblPos val="nextTo"/>
        <c:crossAx val="142946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581791338582681"/>
          <c:y val="0.36880723570396939"/>
          <c:w val="0.12584875328083989"/>
          <c:h val="0.17630051687378651"/>
        </c:manualLayout>
      </c:layout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Бабагай</c:v>
                </c:pt>
                <c:pt idx="1">
                  <c:v>Бажир</c:v>
                </c:pt>
                <c:pt idx="2">
                  <c:v>Веренка</c:v>
                </c:pt>
                <c:pt idx="3">
                  <c:v>Владимир</c:v>
                </c:pt>
                <c:pt idx="4">
                  <c:v>Моисеевка</c:v>
                </c:pt>
                <c:pt idx="5">
                  <c:v>Мойган</c:v>
                </c:pt>
                <c:pt idx="6">
                  <c:v>Новочеремхово</c:v>
                </c:pt>
                <c:pt idx="7">
                  <c:v>Семеновск</c:v>
                </c:pt>
                <c:pt idx="8">
                  <c:v>Троицк</c:v>
                </c:pt>
                <c:pt idx="9">
                  <c:v>Ханжиново</c:v>
                </c:pt>
                <c:pt idx="10">
                  <c:v>Холмогой</c:v>
                </c:pt>
                <c:pt idx="11">
                  <c:v>Хор-Тагна</c:v>
                </c:pt>
                <c:pt idx="12">
                  <c:v>Черемшанка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347</c:v>
                </c:pt>
                <c:pt idx="1">
                  <c:v>898</c:v>
                </c:pt>
                <c:pt idx="2">
                  <c:v>513</c:v>
                </c:pt>
                <c:pt idx="3">
                  <c:v>1527</c:v>
                </c:pt>
                <c:pt idx="4">
                  <c:v>624</c:v>
                </c:pt>
                <c:pt idx="5">
                  <c:v>598</c:v>
                </c:pt>
                <c:pt idx="6">
                  <c:v>136</c:v>
                </c:pt>
                <c:pt idx="7">
                  <c:v>280</c:v>
                </c:pt>
                <c:pt idx="8">
                  <c:v>668</c:v>
                </c:pt>
                <c:pt idx="9">
                  <c:v>460</c:v>
                </c:pt>
                <c:pt idx="10">
                  <c:v>602</c:v>
                </c:pt>
                <c:pt idx="11">
                  <c:v>573</c:v>
                </c:pt>
                <c:pt idx="12">
                  <c:v>164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155200"/>
        <c:axId val="143156736"/>
      </c:barChart>
      <c:catAx>
        <c:axId val="143155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3156736"/>
        <c:crosses val="autoZero"/>
        <c:auto val="1"/>
        <c:lblAlgn val="ctr"/>
        <c:lblOffset val="100"/>
        <c:noMultiLvlLbl val="0"/>
      </c:catAx>
      <c:valAx>
        <c:axId val="143156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3155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2.4772139913596981E-2"/>
                  <c:y val="-2.6016078072816348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37 702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571847007998221E-2"/>
                  <c:y val="-1.5176045542476198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9 092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Залари</c:v>
                </c:pt>
                <c:pt idx="1">
                  <c:v>Тыреть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37702</c:v>
                </c:pt>
                <c:pt idx="1">
                  <c:v>9092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1.2135498687664042E-2"/>
                  <c:y val="-2.3110857587170784E-3"/>
                </c:manualLayout>
              </c:layout>
              <c:tx>
                <c:rich>
                  <a:bodyPr/>
                  <a:lstStyle/>
                  <a:p>
                    <a:r>
                      <a:rPr lang="en-US" sz="1600" smtClean="0"/>
                      <a:t>35 544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486216409597868E-2"/>
                  <c:y val="-2.8184255288058069E-2"/>
                </c:manualLayout>
              </c:layout>
              <c:tx>
                <c:rich>
                  <a:bodyPr/>
                  <a:lstStyle/>
                  <a:p>
                    <a:r>
                      <a:rPr lang="en-US" sz="1600" smtClean="0"/>
                      <a:t>10 450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Залари</c:v>
                </c:pt>
                <c:pt idx="1">
                  <c:v>Тыреть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35544</c:v>
                </c:pt>
                <c:pt idx="1">
                  <c:v>10450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1.1657477606398582E-2"/>
                  <c:y val="-2.6016078072816348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36 361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1857770511997342E-2"/>
                  <c:y val="-2.1680065060680202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11 437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Залари</c:v>
                </c:pt>
                <c:pt idx="1">
                  <c:v>Тыреть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36361</c:v>
                </c:pt>
                <c:pt idx="1">
                  <c:v>11437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Залари</c:v>
                </c:pt>
                <c:pt idx="1">
                  <c:v>Тыреть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44402</c:v>
                </c:pt>
                <c:pt idx="1">
                  <c:v>13300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Залари</c:v>
                </c:pt>
                <c:pt idx="1">
                  <c:v>Тыреть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45902</c:v>
                </c:pt>
                <c:pt idx="1">
                  <c:v>17343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3242752"/>
        <c:axId val="143244288"/>
        <c:axId val="0"/>
      </c:bar3DChart>
      <c:catAx>
        <c:axId val="143242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3244288"/>
        <c:crosses val="autoZero"/>
        <c:auto val="1"/>
        <c:lblAlgn val="ctr"/>
        <c:lblOffset val="100"/>
        <c:noMultiLvlLbl val="0"/>
      </c:catAx>
      <c:valAx>
        <c:axId val="1432442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3242752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Залари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2"/>
              <c:layout>
                <c:manualLayout>
                  <c:x val="-6.9444444444444675E-3"/>
                  <c:y val="2.96294222495963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НДФЛ</c:v>
                </c:pt>
                <c:pt idx="1">
                  <c:v>акцизы</c:v>
                </c:pt>
                <c:pt idx="2">
                  <c:v>земельный налог</c:v>
                </c:pt>
                <c:pt idx="3">
                  <c:v>налог на имущество физ лиц</c:v>
                </c:pt>
                <c:pt idx="4">
                  <c:v>неналоговые доходы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17302</c:v>
                </c:pt>
                <c:pt idx="1">
                  <c:v>7903</c:v>
                </c:pt>
                <c:pt idx="2">
                  <c:v>6319</c:v>
                </c:pt>
                <c:pt idx="3">
                  <c:v>3011</c:v>
                </c:pt>
                <c:pt idx="4">
                  <c:v>12280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Тыреть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9.7222222222222224E-3"/>
                  <c:y val="-8.88882667487896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777777777777804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НДФЛ</c:v>
                </c:pt>
                <c:pt idx="1">
                  <c:v>акцизы</c:v>
                </c:pt>
                <c:pt idx="2">
                  <c:v>земельный налог</c:v>
                </c:pt>
                <c:pt idx="3">
                  <c:v>налог на имущество физ лиц</c:v>
                </c:pt>
                <c:pt idx="4">
                  <c:v>неналоговые доходы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7406</c:v>
                </c:pt>
                <c:pt idx="1">
                  <c:v>3682</c:v>
                </c:pt>
                <c:pt idx="2">
                  <c:v>2162</c:v>
                </c:pt>
                <c:pt idx="3">
                  <c:v>904</c:v>
                </c:pt>
                <c:pt idx="4">
                  <c:v>2223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3364864"/>
        <c:axId val="143366400"/>
        <c:axId val="0"/>
      </c:bar3DChart>
      <c:catAx>
        <c:axId val="143364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143366400"/>
        <c:crosses val="autoZero"/>
        <c:auto val="1"/>
        <c:lblAlgn val="ctr"/>
        <c:lblOffset val="100"/>
        <c:noMultiLvlLbl val="0"/>
      </c:catAx>
      <c:valAx>
        <c:axId val="1433664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33648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0326345144356991"/>
          <c:y val="1.7777653349757845E-2"/>
          <c:w val="0.45304079177602796"/>
          <c:h val="7.7545511206709813E-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300524934383198E-2"/>
          <c:y val="2.4366607735639225E-2"/>
          <c:w val="0.93069947506561679"/>
          <c:h val="0.648391420163341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Черемшанка</c:v>
                </c:pt>
                <c:pt idx="1">
                  <c:v>Владимир</c:v>
                </c:pt>
                <c:pt idx="2">
                  <c:v>Новочеремхово</c:v>
                </c:pt>
                <c:pt idx="3">
                  <c:v>Веренка</c:v>
                </c:pt>
                <c:pt idx="4">
                  <c:v>Семеновск</c:v>
                </c:pt>
                <c:pt idx="5">
                  <c:v>Залари</c:v>
                </c:pt>
                <c:pt idx="6">
                  <c:v>Бабагай</c:v>
                </c:pt>
                <c:pt idx="7">
                  <c:v>Бажир</c:v>
                </c:pt>
                <c:pt idx="8">
                  <c:v>Хор-Тагна</c:v>
                </c:pt>
                <c:pt idx="9">
                  <c:v>Холмогой</c:v>
                </c:pt>
                <c:pt idx="10">
                  <c:v>Ханжиново</c:v>
                </c:pt>
                <c:pt idx="11">
                  <c:v>Троицк</c:v>
                </c:pt>
                <c:pt idx="12">
                  <c:v>Тыреть</c:v>
                </c:pt>
                <c:pt idx="13">
                  <c:v>Мойган</c:v>
                </c:pt>
                <c:pt idx="14">
                  <c:v>Моисеевка</c:v>
                </c:pt>
              </c:strCache>
            </c:strRef>
          </c:cat>
          <c:val>
            <c:numRef>
              <c:f>Лист1!$B$2:$B$16</c:f>
              <c:numCache>
                <c:formatCode>#,##0.0</c:formatCode>
                <c:ptCount val="15"/>
                <c:pt idx="0">
                  <c:v>8185</c:v>
                </c:pt>
                <c:pt idx="1">
                  <c:v>9656.2999999999993</c:v>
                </c:pt>
                <c:pt idx="2">
                  <c:v>9043.1</c:v>
                </c:pt>
                <c:pt idx="3">
                  <c:v>10827.5</c:v>
                </c:pt>
                <c:pt idx="4">
                  <c:v>11963.4</c:v>
                </c:pt>
                <c:pt idx="5">
                  <c:v>13246.6</c:v>
                </c:pt>
                <c:pt idx="6">
                  <c:v>12386.6</c:v>
                </c:pt>
                <c:pt idx="7">
                  <c:v>13638.7</c:v>
                </c:pt>
                <c:pt idx="8">
                  <c:v>14498.3</c:v>
                </c:pt>
                <c:pt idx="9">
                  <c:v>14024.3</c:v>
                </c:pt>
                <c:pt idx="10">
                  <c:v>14100.3</c:v>
                </c:pt>
                <c:pt idx="11">
                  <c:v>16013.3</c:v>
                </c:pt>
                <c:pt idx="12">
                  <c:v>16756.2</c:v>
                </c:pt>
                <c:pt idx="13">
                  <c:v>17173.5</c:v>
                </c:pt>
                <c:pt idx="14">
                  <c:v>16399.900000000001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6653-40CB-977B-12C69C856C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dLbl>
              <c:idx val="12"/>
              <c:layout>
                <c:manualLayout>
                  <c:x val="0"/>
                  <c:y val="3.54423385245661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Черемшанка</c:v>
                </c:pt>
                <c:pt idx="1">
                  <c:v>Владимир</c:v>
                </c:pt>
                <c:pt idx="2">
                  <c:v>Новочеремхово</c:v>
                </c:pt>
                <c:pt idx="3">
                  <c:v>Веренка</c:v>
                </c:pt>
                <c:pt idx="4">
                  <c:v>Семеновск</c:v>
                </c:pt>
                <c:pt idx="5">
                  <c:v>Залари</c:v>
                </c:pt>
                <c:pt idx="6">
                  <c:v>Бабагай</c:v>
                </c:pt>
                <c:pt idx="7">
                  <c:v>Бажир</c:v>
                </c:pt>
                <c:pt idx="8">
                  <c:v>Хор-Тагна</c:v>
                </c:pt>
                <c:pt idx="9">
                  <c:v>Холмогой</c:v>
                </c:pt>
                <c:pt idx="10">
                  <c:v>Ханжиново</c:v>
                </c:pt>
                <c:pt idx="11">
                  <c:v>Троицк</c:v>
                </c:pt>
                <c:pt idx="12">
                  <c:v>Тыреть</c:v>
                </c:pt>
                <c:pt idx="13">
                  <c:v>Мойган</c:v>
                </c:pt>
                <c:pt idx="14">
                  <c:v>Моисеевка</c:v>
                </c:pt>
              </c:strCache>
            </c:strRef>
          </c:cat>
          <c:val>
            <c:numRef>
              <c:f>Лист1!$C$2:$C$16</c:f>
              <c:numCache>
                <c:formatCode>#,##0.0</c:formatCode>
                <c:ptCount val="15"/>
                <c:pt idx="0">
                  <c:v>9031</c:v>
                </c:pt>
                <c:pt idx="1">
                  <c:v>11586</c:v>
                </c:pt>
                <c:pt idx="2">
                  <c:v>10439</c:v>
                </c:pt>
                <c:pt idx="3">
                  <c:v>12720</c:v>
                </c:pt>
                <c:pt idx="4">
                  <c:v>14149</c:v>
                </c:pt>
                <c:pt idx="5">
                  <c:v>7009</c:v>
                </c:pt>
                <c:pt idx="6">
                  <c:v>14305</c:v>
                </c:pt>
                <c:pt idx="7">
                  <c:v>15779</c:v>
                </c:pt>
                <c:pt idx="8">
                  <c:v>15941</c:v>
                </c:pt>
                <c:pt idx="9">
                  <c:v>17037</c:v>
                </c:pt>
                <c:pt idx="10">
                  <c:v>16239</c:v>
                </c:pt>
                <c:pt idx="11">
                  <c:v>19771</c:v>
                </c:pt>
                <c:pt idx="12">
                  <c:v>17410</c:v>
                </c:pt>
                <c:pt idx="13">
                  <c:v>19396</c:v>
                </c:pt>
                <c:pt idx="14">
                  <c:v>20090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6653-40CB-977B-12C69C856C2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4"/>
              <c:layout>
                <c:manualLayout>
                  <c:x val="-1.8055555555555561E-2"/>
                  <c:y val="-9.7000352144039529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Черемшанка</c:v>
                </c:pt>
                <c:pt idx="1">
                  <c:v>Владимир</c:v>
                </c:pt>
                <c:pt idx="2">
                  <c:v>Новочеремхово</c:v>
                </c:pt>
                <c:pt idx="3">
                  <c:v>Веренка</c:v>
                </c:pt>
                <c:pt idx="4">
                  <c:v>Семеновск</c:v>
                </c:pt>
                <c:pt idx="5">
                  <c:v>Залари</c:v>
                </c:pt>
                <c:pt idx="6">
                  <c:v>Бабагай</c:v>
                </c:pt>
                <c:pt idx="7">
                  <c:v>Бажир</c:v>
                </c:pt>
                <c:pt idx="8">
                  <c:v>Хор-Тагна</c:v>
                </c:pt>
                <c:pt idx="9">
                  <c:v>Холмогой</c:v>
                </c:pt>
                <c:pt idx="10">
                  <c:v>Ханжиново</c:v>
                </c:pt>
                <c:pt idx="11">
                  <c:v>Троицк</c:v>
                </c:pt>
                <c:pt idx="12">
                  <c:v>Тыреть</c:v>
                </c:pt>
                <c:pt idx="13">
                  <c:v>Мойган</c:v>
                </c:pt>
                <c:pt idx="14">
                  <c:v>Моисеевка</c:v>
                </c:pt>
              </c:strCache>
            </c:strRef>
          </c:cat>
          <c:val>
            <c:numRef>
              <c:f>Лист1!$D$2:$D$16</c:f>
              <c:numCache>
                <c:formatCode>#,##0.0</c:formatCode>
                <c:ptCount val="15"/>
                <c:pt idx="0">
                  <c:v>9798</c:v>
                </c:pt>
                <c:pt idx="1">
                  <c:v>12262</c:v>
                </c:pt>
                <c:pt idx="2">
                  <c:v>11276</c:v>
                </c:pt>
                <c:pt idx="3">
                  <c:v>15065</c:v>
                </c:pt>
                <c:pt idx="4">
                  <c:v>15169</c:v>
                </c:pt>
                <c:pt idx="5">
                  <c:v>10744</c:v>
                </c:pt>
                <c:pt idx="6">
                  <c:v>15679</c:v>
                </c:pt>
                <c:pt idx="7">
                  <c:v>15211</c:v>
                </c:pt>
                <c:pt idx="8">
                  <c:v>16359</c:v>
                </c:pt>
                <c:pt idx="9">
                  <c:v>18404</c:v>
                </c:pt>
                <c:pt idx="10">
                  <c:v>17693</c:v>
                </c:pt>
                <c:pt idx="11">
                  <c:v>20618</c:v>
                </c:pt>
                <c:pt idx="12">
                  <c:v>24896</c:v>
                </c:pt>
                <c:pt idx="13">
                  <c:v>21037</c:v>
                </c:pt>
                <c:pt idx="14">
                  <c:v>20565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43420032"/>
        <c:axId val="143430016"/>
      </c:barChart>
      <c:catAx>
        <c:axId val="1434200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3430016"/>
        <c:crosses val="autoZero"/>
        <c:auto val="1"/>
        <c:lblAlgn val="ctr"/>
        <c:lblOffset val="100"/>
        <c:noMultiLvlLbl val="0"/>
      </c:catAx>
      <c:valAx>
        <c:axId val="14343001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4342003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Лист1!$A$2:$A$12</c:f>
              <c:strCache>
                <c:ptCount val="9"/>
                <c:pt idx="0">
                  <c:v>ЭЛЕКТРО, ТЕПЛО-, И ВОДОСНАБЖЕНИЕ</c:v>
                </c:pt>
                <c:pt idx="1">
                  <c:v>ДОРОЖНАЯ ДЕЯТЕЛЬНОСТЬ</c:v>
                </c:pt>
                <c:pt idx="2">
                  <c:v>ОБЕСПЕЧЕНИЕ ПЕРВИЧНЫХ МЕР ПОЖАРНОЙ БЕЗОПАСНОСТИ</c:v>
                </c:pt>
                <c:pt idx="3">
                  <c:v>ОХРАНА ОКРУЖАЮЩЕЙ СРЕДЫ</c:v>
                </c:pt>
                <c:pt idx="4">
                  <c:v>КУЛЬТУРА</c:v>
                </c:pt>
                <c:pt idx="5">
                  <c:v>ФИЗИЧЕСКАЯ КУЛЬТУРА</c:v>
                </c:pt>
                <c:pt idx="6">
                  <c:v>ТВЕРДЫЕ КОММУНАЛЬНЫЕ ОТХОДЫ</c:v>
                </c:pt>
                <c:pt idx="7">
                  <c:v>БЛАГОУСТРОЙСТВО ТЕРРИТОРИИ</c:v>
                </c:pt>
                <c:pt idx="8">
                  <c:v>ВЕТХОЕ И АВАРИЙНОЕ ЖИЛЬЕ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290111</c:v>
                </c:pt>
                <c:pt idx="1">
                  <c:v>215140</c:v>
                </c:pt>
                <c:pt idx="2">
                  <c:v>253</c:v>
                </c:pt>
                <c:pt idx="3">
                  <c:v>247</c:v>
                </c:pt>
                <c:pt idx="4">
                  <c:v>131717</c:v>
                </c:pt>
                <c:pt idx="5">
                  <c:v>4982</c:v>
                </c:pt>
                <c:pt idx="6">
                  <c:v>51613</c:v>
                </c:pt>
                <c:pt idx="7">
                  <c:v>39256</c:v>
                </c:pt>
                <c:pt idx="8">
                  <c:v>149829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5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66589156760360024"/>
          <c:y val="2.8256373340557289E-2"/>
          <c:w val="0.32564270636595943"/>
          <c:h val="0.931407164805127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explosion val="25"/>
          <c:cat>
            <c:strRef>
              <c:f>'[Диаграмма в Microsoft PowerPoint]Лист1'!$A$1:$A$3</c:f>
              <c:strCache>
                <c:ptCount val="3"/>
                <c:pt idx="0">
                  <c:v>Субсидии из областного и федерального бюджета 322 560,4 тыс.руб.</c:v>
                </c:pt>
                <c:pt idx="1">
                  <c:v>Расходы за счет средств местного бюджета 273 056,5 тыс.руб.</c:v>
                </c:pt>
                <c:pt idx="2">
                  <c:v>Субвенции из областного и федерального бюджета 548 174,6 тыс.руб.</c:v>
                </c:pt>
              </c:strCache>
            </c:strRef>
          </c:cat>
          <c:val>
            <c:numRef>
              <c:f>'[Диаграмма в Microsoft PowerPoint]Лист1'!$B$1:$B$3</c:f>
              <c:numCache>
                <c:formatCode>0%</c:formatCode>
                <c:ptCount val="3"/>
                <c:pt idx="0">
                  <c:v>0.3</c:v>
                </c:pt>
                <c:pt idx="1">
                  <c:v>0.23</c:v>
                </c:pt>
                <c:pt idx="2">
                  <c:v>0.47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28,2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47,93%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673884514435696E-2"/>
                  <c:y val="1.853032078561981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23,87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Лист1!$A$1:$A$3</c:f>
              <c:strCache>
                <c:ptCount val="3"/>
                <c:pt idx="0">
                  <c:v>Субсидии из областного и федерального бюджета 322 560,4 тыс.руб.</c:v>
                </c:pt>
                <c:pt idx="1">
                  <c:v>Расходы за счет средств местного бюджета 273 056,5 тыс.руб.</c:v>
                </c:pt>
                <c:pt idx="2">
                  <c:v>Субвенции из областного и федерального бюджета 548 174,6 тыс.руб.</c:v>
                </c:pt>
              </c:strCache>
            </c:strRef>
          </c:cat>
          <c:val>
            <c:numRef>
              <c:f>Лист1!$B$1:$B$3</c:f>
              <c:numCache>
                <c:formatCode>0%</c:formatCode>
                <c:ptCount val="3"/>
                <c:pt idx="0">
                  <c:v>0.15</c:v>
                </c:pt>
                <c:pt idx="1">
                  <c:v>0.75</c:v>
                </c:pt>
                <c:pt idx="2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Бюджетные кредиты</c:v>
                </c:pt>
              </c:strCache>
            </c:strRef>
          </c:tx>
          <c:invertIfNegative val="0"/>
          <c:cat>
            <c:strRef>
              <c:f>Лист1!$B$1:$D$1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 на 01.01.2023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16406.400000000001</c:v>
                </c:pt>
                <c:pt idx="1">
                  <c:v>12390.8</c:v>
                </c:pt>
                <c:pt idx="2">
                  <c:v>12390.8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Коммерческие кредиты</c:v>
                </c:pt>
              </c:strCache>
            </c:strRef>
          </c:tx>
          <c:invertIfNegative val="0"/>
          <c:cat>
            <c:strRef>
              <c:f>Лист1!$B$1:$D$1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 на 01.01.2023</c:v>
                </c:pt>
              </c:strCache>
            </c:strRef>
          </c:cat>
          <c:val>
            <c:numRef>
              <c:f>Лист1!$B$3:$D$3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50664704"/>
        <c:axId val="150666240"/>
        <c:axId val="0"/>
      </c:bar3DChart>
      <c:catAx>
        <c:axId val="150664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0666240"/>
        <c:crosses val="autoZero"/>
        <c:auto val="1"/>
        <c:lblAlgn val="ctr"/>
        <c:lblOffset val="100"/>
        <c:noMultiLvlLbl val="0"/>
      </c:catAx>
      <c:valAx>
        <c:axId val="150666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6647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264106687914591E-2"/>
          <c:y val="4.0678257145862678E-2"/>
          <c:w val="0.86775956284153022"/>
          <c:h val="0.78643216080401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33CC"/>
            </a:solidFill>
          </c:spPr>
          <c:invertIfNegative val="0"/>
          <c:dLbls>
            <c:dLbl>
              <c:idx val="3"/>
              <c:layout>
                <c:manualLayout>
                  <c:x val="-5.892463013968504E-3"/>
                  <c:y val="3.8299067287327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8924630139685396E-3"/>
                  <c:y val="3.3793294665289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8566173519580527E-3"/>
                  <c:y val="3.8299067287327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9641543379895132E-3"/>
                  <c:y val="1.126443155509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"/>
                  <c:y val="3.26428123038292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2.9433406916850634E-3"/>
                  <c:y val="3.26428123038292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"/>
                  <c:y val="4.2804839909366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9.8207716899475668E-3"/>
                  <c:y val="4.05519535983472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3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Тыреть</c:v>
                </c:pt>
                <c:pt idx="1">
                  <c:v>Залари</c:v>
                </c:pt>
                <c:pt idx="2">
                  <c:v>Троицк</c:v>
                </c:pt>
                <c:pt idx="3">
                  <c:v>Моисеевка</c:v>
                </c:pt>
                <c:pt idx="4">
                  <c:v>Бажир</c:v>
                </c:pt>
                <c:pt idx="5">
                  <c:v>Ханжиново</c:v>
                </c:pt>
                <c:pt idx="6">
                  <c:v>Мойган</c:v>
                </c:pt>
                <c:pt idx="7">
                  <c:v>Холмогой</c:v>
                </c:pt>
                <c:pt idx="8">
                  <c:v>Хор-Тагна</c:v>
                </c:pt>
                <c:pt idx="9">
                  <c:v>Новочеремхово</c:v>
                </c:pt>
                <c:pt idx="10">
                  <c:v>Владимир</c:v>
                </c:pt>
                <c:pt idx="11">
                  <c:v>Веренка</c:v>
                </c:pt>
                <c:pt idx="12">
                  <c:v>Бабагай</c:v>
                </c:pt>
                <c:pt idx="13">
                  <c:v>Черемшанка</c:v>
                </c:pt>
                <c:pt idx="14">
                  <c:v>Семеновск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12502</c:v>
                </c:pt>
                <c:pt idx="1">
                  <c:v>17298</c:v>
                </c:pt>
                <c:pt idx="2">
                  <c:v>10199</c:v>
                </c:pt>
                <c:pt idx="3">
                  <c:v>9963</c:v>
                </c:pt>
                <c:pt idx="4">
                  <c:v>7999</c:v>
                </c:pt>
                <c:pt idx="5">
                  <c:v>8729</c:v>
                </c:pt>
                <c:pt idx="6">
                  <c:v>8945</c:v>
                </c:pt>
                <c:pt idx="7">
                  <c:v>8751</c:v>
                </c:pt>
                <c:pt idx="8">
                  <c:v>9467</c:v>
                </c:pt>
                <c:pt idx="9">
                  <c:v>5913</c:v>
                </c:pt>
                <c:pt idx="10">
                  <c:v>7086</c:v>
                </c:pt>
                <c:pt idx="11">
                  <c:v>7708</c:v>
                </c:pt>
                <c:pt idx="12">
                  <c:v>7630</c:v>
                </c:pt>
                <c:pt idx="13">
                  <c:v>6813</c:v>
                </c:pt>
                <c:pt idx="14">
                  <c:v>7603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2"/>
              <c:layout>
                <c:manualLayout>
                  <c:x val="-7.8566173519580527E-3"/>
                  <c:y val="2.478174942121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9.7341633096897614E-4"/>
                  <c:y val="2.83950597573659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8164097207390109E-2"/>
                  <c:y val="4.19123776234816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9641543379895134E-2"/>
                  <c:y val="9.01154524407717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3583098498318225E-3"/>
                  <c:y val="3.116415860106758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"/>
                  <c:y val="2.00878844946641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5.8866813833701303E-3"/>
                  <c:y val="2.25988700564971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1.4716703458425313E-3"/>
                  <c:y val="2.51098556183301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3.9225863365691359E-3"/>
                  <c:y val="2.32295639707068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1.030169242089761E-2"/>
                  <c:y val="3.01318267419962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7.3583517292126581E-3"/>
                  <c:y val="5.52416823603264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3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Тыреть</c:v>
                </c:pt>
                <c:pt idx="1">
                  <c:v>Залари</c:v>
                </c:pt>
                <c:pt idx="2">
                  <c:v>Троицк</c:v>
                </c:pt>
                <c:pt idx="3">
                  <c:v>Моисеевка</c:v>
                </c:pt>
                <c:pt idx="4">
                  <c:v>Бажир</c:v>
                </c:pt>
                <c:pt idx="5">
                  <c:v>Ханжиново</c:v>
                </c:pt>
                <c:pt idx="6">
                  <c:v>Мойган</c:v>
                </c:pt>
                <c:pt idx="7">
                  <c:v>Холмогой</c:v>
                </c:pt>
                <c:pt idx="8">
                  <c:v>Хор-Тагна</c:v>
                </c:pt>
                <c:pt idx="9">
                  <c:v>Новочеремхово</c:v>
                </c:pt>
                <c:pt idx="10">
                  <c:v>Владимир</c:v>
                </c:pt>
                <c:pt idx="11">
                  <c:v>Веренка</c:v>
                </c:pt>
                <c:pt idx="12">
                  <c:v>Бабагай</c:v>
                </c:pt>
                <c:pt idx="13">
                  <c:v>Черемшанка</c:v>
                </c:pt>
                <c:pt idx="14">
                  <c:v>Семеновск</c:v>
                </c:pt>
              </c:strCache>
            </c:strRef>
          </c:cat>
          <c:val>
            <c:numRef>
              <c:f>Лист1!$C$2:$C$16</c:f>
              <c:numCache>
                <c:formatCode>General</c:formatCode>
                <c:ptCount val="15"/>
                <c:pt idx="0">
                  <c:v>10901</c:v>
                </c:pt>
                <c:pt idx="1">
                  <c:v>19910</c:v>
                </c:pt>
                <c:pt idx="2">
                  <c:v>12459</c:v>
                </c:pt>
                <c:pt idx="3">
                  <c:v>10583</c:v>
                </c:pt>
                <c:pt idx="4">
                  <c:v>8596</c:v>
                </c:pt>
                <c:pt idx="5">
                  <c:v>8987</c:v>
                </c:pt>
                <c:pt idx="6">
                  <c:v>9394</c:v>
                </c:pt>
                <c:pt idx="7">
                  <c:v>9262</c:v>
                </c:pt>
                <c:pt idx="8">
                  <c:v>10632</c:v>
                </c:pt>
                <c:pt idx="9">
                  <c:v>6311</c:v>
                </c:pt>
                <c:pt idx="10">
                  <c:v>7487</c:v>
                </c:pt>
                <c:pt idx="11">
                  <c:v>8069</c:v>
                </c:pt>
                <c:pt idx="12">
                  <c:v>7903</c:v>
                </c:pt>
                <c:pt idx="13">
                  <c:v>6380</c:v>
                </c:pt>
                <c:pt idx="14">
                  <c:v>7310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800" dirty="0"/>
                      <a:t>14202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426469407832211E-2"/>
                  <c:y val="1.5770204177135049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18452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800" dirty="0"/>
                      <a:t>12904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9283086759790264E-3"/>
                  <c:y val="4.7310612531405144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12412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9641543379895132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9531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1784926027937079E-2"/>
                  <c:y val="1.8023090488154342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10303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5.8924630139685396E-3"/>
                  <c:y val="-2.2528863110192927E-3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10106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8566173519581256E-3"/>
                  <c:y val="4.5057726220385855E-3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10381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5465782188893804E-7"/>
                  <c:y val="2.4781572028589306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11526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3.9283086759789544E-3"/>
                  <c:y val="9.0115452440771709E-3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6995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9641543379895061E-2"/>
                  <c:y val="2.2528863110192927E-3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9015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1.767738904190562E-2"/>
                  <c:y val="4.956349884242444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9829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5.8924630139685396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9333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z="800" dirty="0"/>
                      <a:t>7374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z="800" dirty="0"/>
                      <a:t>9431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Тыреть</c:v>
                </c:pt>
                <c:pt idx="1">
                  <c:v>Залари</c:v>
                </c:pt>
                <c:pt idx="2">
                  <c:v>Троицк</c:v>
                </c:pt>
                <c:pt idx="3">
                  <c:v>Моисеевка</c:v>
                </c:pt>
                <c:pt idx="4">
                  <c:v>Бажир</c:v>
                </c:pt>
                <c:pt idx="5">
                  <c:v>Ханжиново</c:v>
                </c:pt>
                <c:pt idx="6">
                  <c:v>Мойган</c:v>
                </c:pt>
                <c:pt idx="7">
                  <c:v>Холмогой</c:v>
                </c:pt>
                <c:pt idx="8">
                  <c:v>Хор-Тагна</c:v>
                </c:pt>
                <c:pt idx="9">
                  <c:v>Новочеремхово</c:v>
                </c:pt>
                <c:pt idx="10">
                  <c:v>Владимир</c:v>
                </c:pt>
                <c:pt idx="11">
                  <c:v>Веренка</c:v>
                </c:pt>
                <c:pt idx="12">
                  <c:v>Бабагай</c:v>
                </c:pt>
                <c:pt idx="13">
                  <c:v>Черемшанка</c:v>
                </c:pt>
                <c:pt idx="14">
                  <c:v>Семеновск</c:v>
                </c:pt>
              </c:strCache>
            </c:strRef>
          </c:cat>
          <c:val>
            <c:numRef>
              <c:f>Лист1!$D$2:$D$16</c:f>
              <c:numCache>
                <c:formatCode>General</c:formatCode>
                <c:ptCount val="15"/>
                <c:pt idx="0">
                  <c:v>14202</c:v>
                </c:pt>
                <c:pt idx="1">
                  <c:v>18452</c:v>
                </c:pt>
                <c:pt idx="2">
                  <c:v>12904</c:v>
                </c:pt>
                <c:pt idx="3">
                  <c:v>12412</c:v>
                </c:pt>
                <c:pt idx="4">
                  <c:v>9531</c:v>
                </c:pt>
                <c:pt idx="5">
                  <c:v>10303</c:v>
                </c:pt>
                <c:pt idx="6">
                  <c:v>10106</c:v>
                </c:pt>
                <c:pt idx="7">
                  <c:v>10381</c:v>
                </c:pt>
                <c:pt idx="8">
                  <c:v>11526</c:v>
                </c:pt>
                <c:pt idx="9">
                  <c:v>6995</c:v>
                </c:pt>
                <c:pt idx="10">
                  <c:v>9015</c:v>
                </c:pt>
                <c:pt idx="11">
                  <c:v>9829</c:v>
                </c:pt>
                <c:pt idx="12">
                  <c:v>9333</c:v>
                </c:pt>
                <c:pt idx="13">
                  <c:v>7374</c:v>
                </c:pt>
                <c:pt idx="14">
                  <c:v>9431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024192"/>
        <c:axId val="150025728"/>
      </c:barChart>
      <c:catAx>
        <c:axId val="150024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13" baseline="0"/>
            </a:pPr>
            <a:endParaRPr lang="ru-RU"/>
          </a:p>
        </c:txPr>
        <c:crossAx val="150025728"/>
        <c:crosses val="autoZero"/>
        <c:auto val="1"/>
        <c:lblAlgn val="ctr"/>
        <c:lblOffset val="100"/>
        <c:noMultiLvlLbl val="0"/>
      </c:catAx>
      <c:valAx>
        <c:axId val="150025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13"/>
            </a:pPr>
            <a:endParaRPr lang="ru-RU"/>
          </a:p>
        </c:txPr>
        <c:crossAx val="150024192"/>
        <c:crosses val="autoZero"/>
        <c:crossBetween val="between"/>
        <c:majorUnit val="1000"/>
        <c:minorUnit val="100"/>
      </c:valAx>
    </c:plotArea>
    <c:legend>
      <c:legendPos val="r"/>
      <c:layout>
        <c:manualLayout>
          <c:xMode val="edge"/>
          <c:yMode val="edge"/>
          <c:x val="0.53769407421401694"/>
          <c:y val="0"/>
          <c:w val="0.11610719457361379"/>
          <c:h val="0.1634674794087078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44"/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051799163147271E-2"/>
          <c:y val="1.3805664688573636E-2"/>
          <c:w val="0.92701664532650452"/>
          <c:h val="0.78206196259774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dLbls>
            <c:dLbl>
              <c:idx val="0"/>
              <c:layout>
                <c:manualLayout>
                  <c:x val="-8.5496377334950534E-3"/>
                  <c:y val="3.188154455640852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7777777777777781E-2"/>
                  <c:y val="1.77103099304237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1851851851851853E-2"/>
                  <c:y val="1.2650221378874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9535606935349015E-3"/>
                  <c:y val="4.59290187891439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9938016784119796E-2"/>
                  <c:y val="2.90334193612019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5663392939446817E-2"/>
                  <c:y val="3.69416270774086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4.953560693534840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3209495182759736E-2"/>
                  <c:y val="4.80167014613778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3209495182759736E-2"/>
                  <c:y val="2.9227557411273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4444444444444453E-3"/>
                  <c:y val="3.28905755850727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5.9259259259259265E-3"/>
                  <c:y val="2.78304870335230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1.3163599987882628E-2"/>
                  <c:y val="2.84669505038384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7.4074074074074086E-3"/>
                  <c:y val="2.78304870335230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4.4444444444445537E-3"/>
                  <c:y val="3.03605313092978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1.1851851851851853E-2"/>
                  <c:y val="3.03605313092979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Залари</c:v>
                </c:pt>
                <c:pt idx="1">
                  <c:v>Тыреть</c:v>
                </c:pt>
                <c:pt idx="2">
                  <c:v>Троицк</c:v>
                </c:pt>
                <c:pt idx="3">
                  <c:v>Моисеевка</c:v>
                </c:pt>
                <c:pt idx="4">
                  <c:v>Бажир</c:v>
                </c:pt>
                <c:pt idx="5">
                  <c:v>Ханжиново</c:v>
                </c:pt>
                <c:pt idx="6">
                  <c:v>Мойган</c:v>
                </c:pt>
                <c:pt idx="7">
                  <c:v>Холмогой</c:v>
                </c:pt>
                <c:pt idx="8">
                  <c:v>Хор-Тагна</c:v>
                </c:pt>
                <c:pt idx="9">
                  <c:v>Новочеремхово</c:v>
                </c:pt>
                <c:pt idx="10">
                  <c:v>Владимир</c:v>
                </c:pt>
                <c:pt idx="11">
                  <c:v>Веренка</c:v>
                </c:pt>
                <c:pt idx="12">
                  <c:v>Бабагай</c:v>
                </c:pt>
                <c:pt idx="13">
                  <c:v>Черемшанка</c:v>
                </c:pt>
                <c:pt idx="14">
                  <c:v>Семеновск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6642</c:v>
                </c:pt>
                <c:pt idx="1">
                  <c:v>13928</c:v>
                </c:pt>
                <c:pt idx="2">
                  <c:v>8398</c:v>
                </c:pt>
                <c:pt idx="3">
                  <c:v>9352</c:v>
                </c:pt>
                <c:pt idx="4">
                  <c:v>6099</c:v>
                </c:pt>
                <c:pt idx="5">
                  <c:v>6821</c:v>
                </c:pt>
                <c:pt idx="6">
                  <c:v>8483</c:v>
                </c:pt>
                <c:pt idx="7">
                  <c:v>7276</c:v>
                </c:pt>
                <c:pt idx="8">
                  <c:v>4665</c:v>
                </c:pt>
                <c:pt idx="9">
                  <c:v>3698</c:v>
                </c:pt>
                <c:pt idx="10">
                  <c:v>2678</c:v>
                </c:pt>
                <c:pt idx="11">
                  <c:v>4304</c:v>
                </c:pt>
                <c:pt idx="12">
                  <c:v>5377</c:v>
                </c:pt>
                <c:pt idx="13">
                  <c:v>2264</c:v>
                </c:pt>
                <c:pt idx="14">
                  <c:v>4998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933FF"/>
            </a:solidFill>
          </c:spPr>
          <c:invertIfNegative val="0"/>
          <c:dLbls>
            <c:dLbl>
              <c:idx val="0"/>
              <c:layout>
                <c:manualLayout>
                  <c:x val="-1.1558308284914769E-2"/>
                  <c:y val="1.4613778705636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8163055876294638E-2"/>
                  <c:y val="1.6701461377870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4860682080604704E-2"/>
                  <c:y val="2.7139874739039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4891577477654695E-2"/>
                  <c:y val="1.10048822185327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037036382148095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8.2559344892248355E-3"/>
                  <c:y val="5.636726776585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8163055876294638E-2"/>
                  <c:y val="1.0438413361169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9814242774139606E-2"/>
                  <c:y val="4.17536534446764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3209495182759736E-2"/>
                  <c:y val="8.3507306889352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8163055876294638E-2"/>
                  <c:y val="4.17536534446764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4767803467674505E-2"/>
                  <c:y val="1.8789144050104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1465429671984573E-2"/>
                  <c:y val="1.2526096033402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9.9072514017860477E-3"/>
                  <c:y val="6.26304801670146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3116616569829419E-2"/>
                  <c:y val="1.4613778705636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Залари</c:v>
                </c:pt>
                <c:pt idx="1">
                  <c:v>Тыреть</c:v>
                </c:pt>
                <c:pt idx="2">
                  <c:v>Троицк</c:v>
                </c:pt>
                <c:pt idx="3">
                  <c:v>Моисеевка</c:v>
                </c:pt>
                <c:pt idx="4">
                  <c:v>Бажир</c:v>
                </c:pt>
                <c:pt idx="5">
                  <c:v>Ханжиново</c:v>
                </c:pt>
                <c:pt idx="6">
                  <c:v>Мойган</c:v>
                </c:pt>
                <c:pt idx="7">
                  <c:v>Холмогой</c:v>
                </c:pt>
                <c:pt idx="8">
                  <c:v>Хор-Тагна</c:v>
                </c:pt>
                <c:pt idx="9">
                  <c:v>Новочеремхово</c:v>
                </c:pt>
                <c:pt idx="10">
                  <c:v>Владимир</c:v>
                </c:pt>
                <c:pt idx="11">
                  <c:v>Веренка</c:v>
                </c:pt>
                <c:pt idx="12">
                  <c:v>Бабагай</c:v>
                </c:pt>
                <c:pt idx="13">
                  <c:v>Черемшанка</c:v>
                </c:pt>
                <c:pt idx="14">
                  <c:v>Семеновск</c:v>
                </c:pt>
              </c:strCache>
            </c:strRef>
          </c:cat>
          <c:val>
            <c:numRef>
              <c:f>Лист1!$C$2:$C$16</c:f>
              <c:numCache>
                <c:formatCode>General</c:formatCode>
                <c:ptCount val="15"/>
                <c:pt idx="0">
                  <c:v>7326</c:v>
                </c:pt>
                <c:pt idx="1">
                  <c:v>16333</c:v>
                </c:pt>
                <c:pt idx="2">
                  <c:v>10034</c:v>
                </c:pt>
                <c:pt idx="3">
                  <c:v>10891</c:v>
                </c:pt>
                <c:pt idx="4">
                  <c:v>6678</c:v>
                </c:pt>
                <c:pt idx="5">
                  <c:v>7689</c:v>
                </c:pt>
                <c:pt idx="6">
                  <c:v>8384</c:v>
                </c:pt>
                <c:pt idx="7">
                  <c:v>7623</c:v>
                </c:pt>
                <c:pt idx="8">
                  <c:v>5154</c:v>
                </c:pt>
                <c:pt idx="9">
                  <c:v>4298</c:v>
                </c:pt>
                <c:pt idx="10">
                  <c:v>3242</c:v>
                </c:pt>
                <c:pt idx="11">
                  <c:v>4797</c:v>
                </c:pt>
                <c:pt idx="12">
                  <c:v>5897</c:v>
                </c:pt>
                <c:pt idx="13">
                  <c:v>2591</c:v>
                </c:pt>
                <c:pt idx="14">
                  <c:v>6449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2559344892248355E-3"/>
                  <c:y val="4.17536534446764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981424277413962E-2"/>
                  <c:y val="3.5490605427974949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28888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4767803467674536E-2"/>
                  <c:y val="4.1753653444676405E-3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10982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9721364161209376E-2"/>
                  <c:y val="2.0876826722338204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12053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302373795689934E-3"/>
                  <c:y val="-1.6701461377870562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6704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9.9071213870698029E-3"/>
                  <c:y val="2.0876826722338203E-3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7300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31166165698296E-2"/>
                  <c:y val="2.0876826722338204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11167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9814242774139606E-2"/>
                  <c:y val="2.0876826722338204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9874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800" dirty="0"/>
                      <a:t>6207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9.9071213870698029E-3"/>
                  <c:y val="-4.1755297289300213E-3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4776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4860682080604704E-2"/>
                  <c:y val="-1.4613943090099123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3511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3116616569829537E-2"/>
                  <c:y val="8.35073068893535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1.3001471636574543E-7"/>
                  <c:y val="4.175200960005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1.651186897844967E-3"/>
                  <c:y val="7.654748036554818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Залари</c:v>
                </c:pt>
                <c:pt idx="1">
                  <c:v>Тыреть</c:v>
                </c:pt>
                <c:pt idx="2">
                  <c:v>Троицк</c:v>
                </c:pt>
                <c:pt idx="3">
                  <c:v>Моисеевка</c:v>
                </c:pt>
                <c:pt idx="4">
                  <c:v>Бажир</c:v>
                </c:pt>
                <c:pt idx="5">
                  <c:v>Ханжиново</c:v>
                </c:pt>
                <c:pt idx="6">
                  <c:v>Мойган</c:v>
                </c:pt>
                <c:pt idx="7">
                  <c:v>Холмогой</c:v>
                </c:pt>
                <c:pt idx="8">
                  <c:v>Хор-Тагна</c:v>
                </c:pt>
                <c:pt idx="9">
                  <c:v>Новочеремхово</c:v>
                </c:pt>
                <c:pt idx="10">
                  <c:v>Владимир</c:v>
                </c:pt>
                <c:pt idx="11">
                  <c:v>Веренка</c:v>
                </c:pt>
                <c:pt idx="12">
                  <c:v>Бабагай</c:v>
                </c:pt>
                <c:pt idx="13">
                  <c:v>Черемшанка</c:v>
                </c:pt>
                <c:pt idx="14">
                  <c:v>Семеновск</c:v>
                </c:pt>
              </c:strCache>
            </c:strRef>
          </c:cat>
          <c:val>
            <c:numRef>
              <c:f>Лист1!$D$2:$D$16</c:f>
              <c:numCache>
                <c:formatCode>General</c:formatCode>
                <c:ptCount val="15"/>
                <c:pt idx="0">
                  <c:v>8349</c:v>
                </c:pt>
                <c:pt idx="1">
                  <c:v>28888</c:v>
                </c:pt>
                <c:pt idx="2">
                  <c:v>10982</c:v>
                </c:pt>
                <c:pt idx="3">
                  <c:v>12053</c:v>
                </c:pt>
                <c:pt idx="4">
                  <c:v>6704</c:v>
                </c:pt>
                <c:pt idx="5">
                  <c:v>7300</c:v>
                </c:pt>
                <c:pt idx="6">
                  <c:v>11167</c:v>
                </c:pt>
                <c:pt idx="7">
                  <c:v>9874</c:v>
                </c:pt>
                <c:pt idx="8">
                  <c:v>6207</c:v>
                </c:pt>
                <c:pt idx="9">
                  <c:v>4776</c:v>
                </c:pt>
                <c:pt idx="10">
                  <c:v>3511</c:v>
                </c:pt>
                <c:pt idx="11">
                  <c:v>5877</c:v>
                </c:pt>
                <c:pt idx="12">
                  <c:v>6596</c:v>
                </c:pt>
                <c:pt idx="13">
                  <c:v>2990</c:v>
                </c:pt>
                <c:pt idx="14">
                  <c:v>6443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199680"/>
        <c:axId val="151405696"/>
      </c:barChart>
      <c:catAx>
        <c:axId val="150199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17"/>
            </a:pPr>
            <a:endParaRPr lang="ru-RU"/>
          </a:p>
        </c:txPr>
        <c:crossAx val="151405696"/>
        <c:crosses val="autoZero"/>
        <c:auto val="1"/>
        <c:lblAlgn val="ctr"/>
        <c:lblOffset val="100"/>
        <c:noMultiLvlLbl val="0"/>
      </c:catAx>
      <c:valAx>
        <c:axId val="151405696"/>
        <c:scaling>
          <c:orientation val="minMax"/>
          <c:max val="29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17"/>
            </a:pPr>
            <a:endParaRPr lang="ru-RU"/>
          </a:p>
        </c:txPr>
        <c:crossAx val="150199680"/>
        <c:crosses val="autoZero"/>
        <c:crossBetween val="between"/>
        <c:majorUnit val="1000"/>
        <c:minorUnit val="100"/>
      </c:valAx>
      <c:spPr>
        <a:noFill/>
        <a:ln w="28360">
          <a:noFill/>
        </a:ln>
      </c:spPr>
    </c:plotArea>
    <c:legend>
      <c:legendPos val="r"/>
      <c:layout>
        <c:manualLayout>
          <c:xMode val="edge"/>
          <c:yMode val="edge"/>
          <c:x val="0.6000000000000002"/>
          <c:y val="4.136947218259629E-2"/>
          <c:w val="0.11711790657584532"/>
          <c:h val="0.17680880443180511"/>
        </c:manualLayout>
      </c:layout>
      <c:overlay val="0"/>
      <c:txPr>
        <a:bodyPr/>
        <a:lstStyle/>
        <a:p>
          <a:pPr>
            <a:defRPr sz="2010"/>
          </a:pPr>
          <a:endParaRPr lang="ru-RU"/>
        </a:p>
      </c:txPr>
    </c:legend>
    <c:plotVisOnly val="1"/>
    <c:dispBlanksAs val="gap"/>
    <c:showDLblsOverMax val="0"/>
  </c:chart>
  <c:spPr>
    <a:solidFill>
      <a:sysClr val="window" lastClr="FFFFFF"/>
    </a:solidFill>
  </c:spPr>
  <c:txPr>
    <a:bodyPr/>
    <a:lstStyle/>
    <a:p>
      <a:pPr>
        <a:defRPr sz="2010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38735783027119"/>
          <c:y val="2.904243804025795E-2"/>
          <c:w val="0.74761288519490621"/>
          <c:h val="0.521053972381126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Бабагайско МО</c:v>
                </c:pt>
                <c:pt idx="1">
                  <c:v>Бажиркое МО</c:v>
                </c:pt>
                <c:pt idx="2">
                  <c:v>Веренское МО</c:v>
                </c:pt>
                <c:pt idx="3">
                  <c:v>Владимирское МО</c:v>
                </c:pt>
                <c:pt idx="4">
                  <c:v>Моисеевское МО</c:v>
                </c:pt>
                <c:pt idx="5">
                  <c:v>Мойганское МО</c:v>
                </c:pt>
                <c:pt idx="6">
                  <c:v>Новочеремховское МО</c:v>
                </c:pt>
                <c:pt idx="7">
                  <c:v>Семеновское МО</c:v>
                </c:pt>
                <c:pt idx="8">
                  <c:v>Троицкое МО</c:v>
                </c:pt>
                <c:pt idx="9">
                  <c:v>Ханжиновское МО</c:v>
                </c:pt>
                <c:pt idx="10">
                  <c:v>Холмогойское МО</c:v>
                </c:pt>
                <c:pt idx="11">
                  <c:v>Хор-Тагнинское МО</c:v>
                </c:pt>
                <c:pt idx="12">
                  <c:v>Черемшанское МО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82.8</c:v>
                </c:pt>
                <c:pt idx="1">
                  <c:v>56.3</c:v>
                </c:pt>
                <c:pt idx="2">
                  <c:v>110.7</c:v>
                </c:pt>
                <c:pt idx="3">
                  <c:v>298.8</c:v>
                </c:pt>
                <c:pt idx="4">
                  <c:v>539.20000000000005</c:v>
                </c:pt>
                <c:pt idx="5">
                  <c:v>1554.1</c:v>
                </c:pt>
                <c:pt idx="6">
                  <c:v>92</c:v>
                </c:pt>
                <c:pt idx="7">
                  <c:v>176.9</c:v>
                </c:pt>
                <c:pt idx="8">
                  <c:v>3133</c:v>
                </c:pt>
                <c:pt idx="9">
                  <c:v>139.69999999999999</c:v>
                </c:pt>
                <c:pt idx="10">
                  <c:v>1765.9</c:v>
                </c:pt>
                <c:pt idx="11">
                  <c:v>142.5</c:v>
                </c:pt>
                <c:pt idx="12">
                  <c:v>240.3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Бабагайско МО</c:v>
                </c:pt>
                <c:pt idx="1">
                  <c:v>Бажиркое МО</c:v>
                </c:pt>
                <c:pt idx="2">
                  <c:v>Веренское МО</c:v>
                </c:pt>
                <c:pt idx="3">
                  <c:v>Владимирское МО</c:v>
                </c:pt>
                <c:pt idx="4">
                  <c:v>Моисеевское МО</c:v>
                </c:pt>
                <c:pt idx="5">
                  <c:v>Мойганское МО</c:v>
                </c:pt>
                <c:pt idx="6">
                  <c:v>Новочеремховское МО</c:v>
                </c:pt>
                <c:pt idx="7">
                  <c:v>Семеновское МО</c:v>
                </c:pt>
                <c:pt idx="8">
                  <c:v>Троицкое МО</c:v>
                </c:pt>
                <c:pt idx="9">
                  <c:v>Ханжиновское МО</c:v>
                </c:pt>
                <c:pt idx="10">
                  <c:v>Холмогойское МО</c:v>
                </c:pt>
                <c:pt idx="11">
                  <c:v>Хор-Тагнинское МО</c:v>
                </c:pt>
                <c:pt idx="12">
                  <c:v>Черемшанское МО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258.7</c:v>
                </c:pt>
                <c:pt idx="1">
                  <c:v>1022.5</c:v>
                </c:pt>
                <c:pt idx="2">
                  <c:v>96.9</c:v>
                </c:pt>
                <c:pt idx="3">
                  <c:v>137.1</c:v>
                </c:pt>
                <c:pt idx="4">
                  <c:v>1467.3</c:v>
                </c:pt>
                <c:pt idx="5">
                  <c:v>430.2</c:v>
                </c:pt>
                <c:pt idx="6">
                  <c:v>85.1</c:v>
                </c:pt>
                <c:pt idx="7">
                  <c:v>330.4</c:v>
                </c:pt>
                <c:pt idx="8">
                  <c:v>3821.6</c:v>
                </c:pt>
                <c:pt idx="9">
                  <c:v>83.9</c:v>
                </c:pt>
                <c:pt idx="10">
                  <c:v>895.7</c:v>
                </c:pt>
                <c:pt idx="11">
                  <c:v>40.299999999999997</c:v>
                </c:pt>
                <c:pt idx="12">
                  <c:v>133.9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Бабагайско МО</c:v>
                </c:pt>
                <c:pt idx="1">
                  <c:v>Бажиркое МО</c:v>
                </c:pt>
                <c:pt idx="2">
                  <c:v>Веренское МО</c:v>
                </c:pt>
                <c:pt idx="3">
                  <c:v>Владимирское МО</c:v>
                </c:pt>
                <c:pt idx="4">
                  <c:v>Моисеевское МО</c:v>
                </c:pt>
                <c:pt idx="5">
                  <c:v>Мойганское МО</c:v>
                </c:pt>
                <c:pt idx="6">
                  <c:v>Новочеремховское МО</c:v>
                </c:pt>
                <c:pt idx="7">
                  <c:v>Семеновское МО</c:v>
                </c:pt>
                <c:pt idx="8">
                  <c:v>Троицкое МО</c:v>
                </c:pt>
                <c:pt idx="9">
                  <c:v>Ханжиновское МО</c:v>
                </c:pt>
                <c:pt idx="10">
                  <c:v>Холмогойское МО</c:v>
                </c:pt>
                <c:pt idx="11">
                  <c:v>Хор-Тагнинское МО</c:v>
                </c:pt>
                <c:pt idx="12">
                  <c:v>Черемшанское МО</c:v>
                </c:pt>
              </c:strCache>
            </c:strRef>
          </c:cat>
          <c:val>
            <c:numRef>
              <c:f>Лист1!$D$2:$D$14</c:f>
              <c:numCache>
                <c:formatCode>General</c:formatCode>
                <c:ptCount val="13"/>
                <c:pt idx="0">
                  <c:v>1173</c:v>
                </c:pt>
                <c:pt idx="1">
                  <c:v>1164</c:v>
                </c:pt>
                <c:pt idx="2">
                  <c:v>448</c:v>
                </c:pt>
                <c:pt idx="3">
                  <c:v>1228</c:v>
                </c:pt>
                <c:pt idx="4">
                  <c:v>1034</c:v>
                </c:pt>
                <c:pt idx="5">
                  <c:v>2160</c:v>
                </c:pt>
                <c:pt idx="6">
                  <c:v>446</c:v>
                </c:pt>
                <c:pt idx="7">
                  <c:v>541</c:v>
                </c:pt>
                <c:pt idx="8">
                  <c:v>2347</c:v>
                </c:pt>
                <c:pt idx="9">
                  <c:v>112</c:v>
                </c:pt>
                <c:pt idx="10">
                  <c:v>1102</c:v>
                </c:pt>
                <c:pt idx="11">
                  <c:v>1424</c:v>
                </c:pt>
                <c:pt idx="12">
                  <c:v>800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137280"/>
        <c:axId val="151139072"/>
      </c:barChart>
      <c:catAx>
        <c:axId val="151137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1139072"/>
        <c:crosses val="autoZero"/>
        <c:auto val="1"/>
        <c:lblAlgn val="ctr"/>
        <c:lblOffset val="100"/>
        <c:noMultiLvlLbl val="0"/>
      </c:catAx>
      <c:valAx>
        <c:axId val="151139072"/>
        <c:scaling>
          <c:orientation val="minMax"/>
          <c:max val="4000"/>
        </c:scaling>
        <c:delete val="0"/>
        <c:axPos val="l"/>
        <c:majorGridlines/>
        <c:minorGridlines>
          <c:spPr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c:spPr>
        </c:minorGridlines>
        <c:numFmt formatCode="General" sourceLinked="1"/>
        <c:majorTickMark val="out"/>
        <c:minorTickMark val="none"/>
        <c:tickLblPos val="nextTo"/>
        <c:crossAx val="151137280"/>
        <c:crosses val="autoZero"/>
        <c:crossBetween val="between"/>
        <c:majorUnit val="500"/>
        <c:minorUnit val="100"/>
      </c:valAx>
      <c:spPr>
        <a:noFill/>
        <a:ln w="25402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4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130101323942551E-2"/>
          <c:y val="8.5595978753683605E-2"/>
          <c:w val="0.55363514698180161"/>
          <c:h val="0.8099113326032561"/>
        </c:manualLayout>
      </c:layout>
      <c:pie3DChart>
        <c:varyColors val="1"/>
        <c:ser>
          <c:idx val="0"/>
          <c:order val="0"/>
          <c:explosion val="26"/>
          <c:dPt>
            <c:idx val="0"/>
            <c:bubble3D val="0"/>
            <c:spPr>
              <a:solidFill>
                <a:srgbClr val="9933FF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rgbClr val="0070C0"/>
              </a:solidFill>
            </c:spPr>
          </c:dPt>
          <c:dPt>
            <c:idx val="4"/>
            <c:bubble3D val="0"/>
            <c:spPr>
              <a:solidFill>
                <a:srgbClr val="ED4D64"/>
              </a:solidFill>
            </c:spPr>
          </c:dPt>
          <c:dPt>
            <c:idx val="6"/>
            <c:bubble3D val="0"/>
            <c:spPr>
              <a:solidFill>
                <a:srgbClr val="00B0F0"/>
              </a:solidFill>
            </c:spPr>
          </c:dPt>
          <c:dPt>
            <c:idx val="7"/>
            <c:bubble3D val="0"/>
            <c:spPr>
              <a:solidFill>
                <a:srgbClr val="FF0000"/>
              </a:solidFill>
            </c:spPr>
          </c:dPt>
          <c:dPt>
            <c:idx val="8"/>
            <c:bubble3D val="0"/>
            <c:spPr>
              <a:solidFill>
                <a:srgbClr val="00B0F0"/>
              </a:solidFill>
            </c:spPr>
          </c:dPt>
          <c:dPt>
            <c:idx val="9"/>
            <c:bubble3D val="0"/>
            <c:spPr>
              <a:solidFill>
                <a:srgbClr val="FF6600"/>
              </a:solidFill>
            </c:spPr>
          </c:dPt>
          <c:dPt>
            <c:idx val="11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-4.7427036585103992E-2"/>
                  <c:y val="-7.34872051253564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1856759146276005E-2"/>
                  <c:y val="-0.109632575301300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1123992758974508E-2"/>
                  <c:y val="-5.407001071430839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141213067829065"/>
                  <c:y val="-0.103420336898429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5265577400830341"/>
                  <c:y val="-5.98842664502672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2613430440502003E-2"/>
                  <c:y val="1.455354935238662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8.398537728612166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5570277438828055E-2"/>
                  <c:y val="1.049817216076522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9641897865690048E-2"/>
                  <c:y val="-4.619195750736689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5.0391226371672988E-2"/>
                  <c:y val="-0.1070813560398051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4.7427036585103992E-2"/>
                  <c:y val="-0.1550260566907369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2.8159802972405473E-2"/>
                  <c:y val="-0.1056067848833155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3.8534467225396989E-2"/>
                      <c:h val="5.6361065851787517E-2"/>
                    </c:manualLayout>
                  </c15:layout>
                </c:ext>
              </c:extLst>
            </c:dLbl>
            <c:dLbl>
              <c:idx val="12"/>
              <c:layout>
                <c:manualLayout>
                  <c:x val="1.7785138719414031E-2"/>
                  <c:y val="-3.421921855287102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Лист4!$B$4:$B$16</c:f>
              <c:strCache>
                <c:ptCount val="13"/>
                <c:pt idx="0">
                  <c:v>01-ОБЩЕГОСУДАРСТВЕННЫЕ РАСХОДЫ </c:v>
                </c:pt>
                <c:pt idx="1">
                  <c:v>02-НАЦИОНАЛЬНАЯ ОБОРОНА</c:v>
                </c:pt>
                <c:pt idx="2">
                  <c:v>03 НАЦИОНАЛЬНАЯ БЕЗОПАСНОСТЬ И ПРАВООХРАНИТЕЛЬНАЯ ДЕЯТЕЛЬНОСТЬ</c:v>
                </c:pt>
                <c:pt idx="3">
                  <c:v>04 -НАЦИОНАЛЬНАЯ ЭКОНОМИКА</c:v>
                </c:pt>
                <c:pt idx="4">
                  <c:v>05- ЖИЛИЩНО-КОММУНАЛЬНОЕ ХОЗЯЙСТВО</c:v>
                </c:pt>
                <c:pt idx="5">
                  <c:v>06 -ОХРАНА ОКРУЖАЮЩЕЙ СРЕДЫ</c:v>
                </c:pt>
                <c:pt idx="6">
                  <c:v>07- ОБРАЗОВАНИЕ</c:v>
                </c:pt>
                <c:pt idx="7">
                  <c:v>08 - КУЛЬТУРА, КИНЕМАТОГРАФИЯ</c:v>
                </c:pt>
                <c:pt idx="8">
                  <c:v>09- ЗДРАВООХРАНЕНИЕ</c:v>
                </c:pt>
                <c:pt idx="9">
                  <c:v>10 - СОЦИАЛЬНАЯ ПОЛИТИКА</c:v>
                </c:pt>
                <c:pt idx="10">
                  <c:v>11- ФИЗИЧЕСКАЯ КУЛЬТУРА И СПОРТ</c:v>
                </c:pt>
                <c:pt idx="11">
                  <c:v>13 - ОБСЛУЖИВАНИЕ МУНИЦИПАЛЬНОГО ДОЛГА</c:v>
                </c:pt>
                <c:pt idx="12">
                  <c:v>14 - МЕЖБЮДЖЕТНЫЕ ТРАНСФЕРТЫ ОБЩЕГО ХАРАКТЕРА БЮДЖЕТАМ МУНИЦИПАЛЬНЫХ ОБРАЗОВАНИЙ</c:v>
                </c:pt>
              </c:strCache>
            </c:strRef>
          </c:cat>
          <c:val>
            <c:numRef>
              <c:f>Лист4!$C$4:$C$16</c:f>
              <c:numCache>
                <c:formatCode>#\ ##0.0</c:formatCode>
                <c:ptCount val="13"/>
                <c:pt idx="0">
                  <c:v>90916.4</c:v>
                </c:pt>
                <c:pt idx="1">
                  <c:v>286.89999999999986</c:v>
                </c:pt>
                <c:pt idx="2">
                  <c:v>9587.6</c:v>
                </c:pt>
                <c:pt idx="3">
                  <c:v>8648.5</c:v>
                </c:pt>
                <c:pt idx="4">
                  <c:v>40186.9</c:v>
                </c:pt>
                <c:pt idx="5">
                  <c:v>4429</c:v>
                </c:pt>
                <c:pt idx="6">
                  <c:v>1740480.8</c:v>
                </c:pt>
                <c:pt idx="7">
                  <c:v>95230.399999999994</c:v>
                </c:pt>
                <c:pt idx="8">
                  <c:v>711.9</c:v>
                </c:pt>
                <c:pt idx="9">
                  <c:v>53868.1</c:v>
                </c:pt>
                <c:pt idx="10">
                  <c:v>197159.9</c:v>
                </c:pt>
                <c:pt idx="11">
                  <c:v>14.5</c:v>
                </c:pt>
                <c:pt idx="12">
                  <c:v>244775.7</c:v>
                </c:pt>
              </c:numCache>
            </c:numRef>
          </c:val>
        </c:ser>
        <c:ser>
          <c:idx val="1"/>
          <c:order val="1"/>
          <c:explosion val="25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Лист4!$B$4:$B$16</c:f>
              <c:strCache>
                <c:ptCount val="13"/>
                <c:pt idx="0">
                  <c:v>01-ОБЩЕГОСУДАРСТВЕННЫЕ РАСХОДЫ </c:v>
                </c:pt>
                <c:pt idx="1">
                  <c:v>02-НАЦИОНАЛЬНАЯ ОБОРОНА</c:v>
                </c:pt>
                <c:pt idx="2">
                  <c:v>03 НАЦИОНАЛЬНАЯ БЕЗОПАСНОСТЬ И ПРАВООХРАНИТЕЛЬНАЯ ДЕЯТЕЛЬНОСТЬ</c:v>
                </c:pt>
                <c:pt idx="3">
                  <c:v>04 -НАЦИОНАЛЬНАЯ ЭКОНОМИКА</c:v>
                </c:pt>
                <c:pt idx="4">
                  <c:v>05- ЖИЛИЩНО-КОММУНАЛЬНОЕ ХОЗЯЙСТВО</c:v>
                </c:pt>
                <c:pt idx="5">
                  <c:v>06 -ОХРАНА ОКРУЖАЮЩЕЙ СРЕДЫ</c:v>
                </c:pt>
                <c:pt idx="6">
                  <c:v>07- ОБРАЗОВАНИЕ</c:v>
                </c:pt>
                <c:pt idx="7">
                  <c:v>08 - КУЛЬТУРА, КИНЕМАТОГРАФИЯ</c:v>
                </c:pt>
                <c:pt idx="8">
                  <c:v>09- ЗДРАВООХРАНЕНИЕ</c:v>
                </c:pt>
                <c:pt idx="9">
                  <c:v>10 - СОЦИАЛЬНАЯ ПОЛИТИКА</c:v>
                </c:pt>
                <c:pt idx="10">
                  <c:v>11- ФИЗИЧЕСКАЯ КУЛЬТУРА И СПОРТ</c:v>
                </c:pt>
                <c:pt idx="11">
                  <c:v>13 - ОБСЛУЖИВАНИЕ МУНИЦИПАЛЬНОГО ДОЛГА</c:v>
                </c:pt>
                <c:pt idx="12">
                  <c:v>14 - МЕЖБЮДЖЕТНЫЕ ТРАНСФЕРТЫ ОБЩЕГО ХАРАКТЕРА БЮДЖЕТАМ МУНИЦИПАЛЬНЫХ ОБРАЗОВАНИЙ</c:v>
                </c:pt>
              </c:strCache>
            </c:strRef>
          </c:cat>
          <c:val>
            <c:numRef>
              <c:f>Лист4!$D$4:$D$16</c:f>
              <c:numCache>
                <c:formatCode>General</c:formatCode>
                <c:ptCount val="13"/>
                <c:pt idx="0" formatCode="#\ ##0.0">
                  <c:v>8.8797426999510733</c:v>
                </c:pt>
                <c:pt idx="2" formatCode="#\ ##0.0">
                  <c:v>0.93641434449726146</c:v>
                </c:pt>
                <c:pt idx="3" formatCode="#\ ##0.0">
                  <c:v>0.84469308882145366</c:v>
                </c:pt>
                <c:pt idx="4" formatCode="#\ ##0.0">
                  <c:v>3.9250270788181632</c:v>
                </c:pt>
                <c:pt idx="5" formatCode="#\ ##0.0">
                  <c:v>0.43257740537552397</c:v>
                </c:pt>
                <c:pt idx="6" formatCode="#\ ##0.0">
                  <c:v>169.99157113793544</c:v>
                </c:pt>
                <c:pt idx="7" formatCode="#\ ##0.0">
                  <c:v>9.3010881338616596</c:v>
                </c:pt>
                <c:pt idx="8" formatCode="#\ ##0.0">
                  <c:v>6.9530786833785427E-2</c:v>
                </c:pt>
                <c:pt idx="9" formatCode="#\ ##0.0">
                  <c:v>5.2612605397401815</c:v>
                </c:pt>
                <c:pt idx="10" formatCode="#\ ##0.0">
                  <c:v>19.256472789816605</c:v>
                </c:pt>
                <c:pt idx="11" formatCode="#\ ##0.0">
                  <c:v>1.416205097752336E-3</c:v>
                </c:pt>
                <c:pt idx="12" formatCode="#\ ##0.0">
                  <c:v>23.90707545833769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9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  <c:userShapes r:id="rId3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Лист8!$B$6:$B$10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Лист8!$C$6:$C$10</c:f>
              <c:numCache>
                <c:formatCode>#\ ##0.0</c:formatCode>
                <c:ptCount val="5"/>
                <c:pt idx="0">
                  <c:v>750901.2</c:v>
                </c:pt>
                <c:pt idx="1">
                  <c:v>880200</c:v>
                </c:pt>
                <c:pt idx="2">
                  <c:v>891701.2</c:v>
                </c:pt>
                <c:pt idx="3">
                  <c:v>1561796.9</c:v>
                </c:pt>
                <c:pt idx="4">
                  <c:v>1740480.8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81727488"/>
        <c:axId val="81730176"/>
        <c:axId val="0"/>
      </c:bar3DChart>
      <c:catAx>
        <c:axId val="81727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730176"/>
        <c:crosses val="autoZero"/>
        <c:auto val="1"/>
        <c:lblAlgn val="ctr"/>
        <c:lblOffset val="100"/>
        <c:noMultiLvlLbl val="0"/>
      </c:catAx>
      <c:valAx>
        <c:axId val="81730176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one"/>
        <c:crossAx val="8172748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Лист8!$B$33:$B$37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Лист8!$C$33:$C$37</c:f>
              <c:numCache>
                <c:formatCode>#\ ##0.0</c:formatCode>
                <c:ptCount val="5"/>
                <c:pt idx="0">
                  <c:v>54325.599999999999</c:v>
                </c:pt>
                <c:pt idx="1">
                  <c:v>85727.5</c:v>
                </c:pt>
                <c:pt idx="2">
                  <c:v>103232.1</c:v>
                </c:pt>
                <c:pt idx="3">
                  <c:v>116113</c:v>
                </c:pt>
                <c:pt idx="4">
                  <c:v>95230.399999999994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81769984"/>
        <c:axId val="81777024"/>
        <c:axId val="0"/>
      </c:bar3DChart>
      <c:catAx>
        <c:axId val="81769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777024"/>
        <c:crosses val="autoZero"/>
        <c:auto val="1"/>
        <c:lblAlgn val="ctr"/>
        <c:lblOffset val="100"/>
        <c:noMultiLvlLbl val="0"/>
      </c:catAx>
      <c:valAx>
        <c:axId val="81777024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one"/>
        <c:crossAx val="817699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Лист8!$B$56:$B$60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Лист8!$C$56:$C$60</c:f>
              <c:numCache>
                <c:formatCode>#\ ##0.0</c:formatCode>
                <c:ptCount val="5"/>
                <c:pt idx="0">
                  <c:v>62763.8</c:v>
                </c:pt>
                <c:pt idx="1">
                  <c:v>74218.2</c:v>
                </c:pt>
                <c:pt idx="2">
                  <c:v>84281.3</c:v>
                </c:pt>
                <c:pt idx="3">
                  <c:v>88621.8</c:v>
                </c:pt>
                <c:pt idx="4">
                  <c:v>90916.4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84216832"/>
        <c:axId val="84244352"/>
        <c:axId val="0"/>
      </c:bar3DChart>
      <c:catAx>
        <c:axId val="84216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4244352"/>
        <c:crosses val="autoZero"/>
        <c:auto val="1"/>
        <c:lblAlgn val="ctr"/>
        <c:lblOffset val="100"/>
        <c:noMultiLvlLbl val="0"/>
      </c:catAx>
      <c:valAx>
        <c:axId val="84244352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one"/>
        <c:crossAx val="8421683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260BC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Лист8!$B$77:$B$81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Лист8!$C$77:$C$81</c:f>
              <c:numCache>
                <c:formatCode>#\ ##0.0</c:formatCode>
                <c:ptCount val="5"/>
                <c:pt idx="0">
                  <c:v>26750.2</c:v>
                </c:pt>
                <c:pt idx="1">
                  <c:v>32417.8</c:v>
                </c:pt>
                <c:pt idx="2">
                  <c:v>30465.7</c:v>
                </c:pt>
                <c:pt idx="3">
                  <c:v>40297.800000000003</c:v>
                </c:pt>
                <c:pt idx="4">
                  <c:v>40186.9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84263680"/>
        <c:axId val="84266368"/>
        <c:axId val="0"/>
      </c:bar3DChart>
      <c:catAx>
        <c:axId val="84263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4266368"/>
        <c:crosses val="autoZero"/>
        <c:auto val="1"/>
        <c:lblAlgn val="ctr"/>
        <c:lblOffset val="100"/>
        <c:noMultiLvlLbl val="0"/>
      </c:catAx>
      <c:valAx>
        <c:axId val="84266368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one"/>
        <c:crossAx val="8426368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0000"/>
            </a:solidFill>
          </c:spPr>
          <c:invertIfNegative val="0"/>
          <c:dLbls>
            <c:dLbl>
              <c:idx val="4"/>
              <c:layout>
                <c:manualLayout>
                  <c:x val="-0.45236503979716536"/>
                  <c:y val="4.199268864306071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9601408375259895E-2"/>
                      <c:h val="6.1785242556823494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Лист9!$C$3:$C$7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Лист9!$D$3:$D$7</c:f>
              <c:numCache>
                <c:formatCode>#\ ##0.0</c:formatCode>
                <c:ptCount val="5"/>
                <c:pt idx="0">
                  <c:v>174229</c:v>
                </c:pt>
                <c:pt idx="1">
                  <c:v>329202.2</c:v>
                </c:pt>
                <c:pt idx="2">
                  <c:v>206580.2</c:v>
                </c:pt>
                <c:pt idx="3">
                  <c:v>572536.6</c:v>
                </c:pt>
                <c:pt idx="4">
                  <c:v>839017.7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4317312"/>
        <c:axId val="84328448"/>
      </c:barChart>
      <c:catAx>
        <c:axId val="843173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4328448"/>
        <c:crosses val="autoZero"/>
        <c:auto val="1"/>
        <c:lblAlgn val="ctr"/>
        <c:lblOffset val="100"/>
        <c:noMultiLvlLbl val="0"/>
      </c:catAx>
      <c:valAx>
        <c:axId val="84328448"/>
        <c:scaling>
          <c:orientation val="minMax"/>
        </c:scaling>
        <c:delete val="1"/>
        <c:axPos val="b"/>
        <c:numFmt formatCode="#\ ##0.0" sourceLinked="1"/>
        <c:majorTickMark val="out"/>
        <c:minorTickMark val="none"/>
        <c:tickLblPos val="none"/>
        <c:crossAx val="8431731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741746643535345E-2"/>
          <c:y val="6.6631169718895863E-2"/>
          <c:w val="0.98054818744473882"/>
          <c:h val="0.45251060907106255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Лист5!$H$1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  <a:sp3d contourW="9525">
              <a:contourClr>
                <a:schemeClr val="lt1">
                  <a:alpha val="50000"/>
                </a:schemeClr>
              </a:contourClr>
            </a:sp3d>
          </c:spPr>
          <c:invertIfNegative val="0"/>
          <c:dLbls>
            <c:dLbl>
              <c:idx val="3"/>
              <c:layout>
                <c:manualLayout>
                  <c:x val="1.3566868638527105E-3"/>
                  <c:y val="1.0791761823947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1.7006802721088441E-3"/>
                  <c:y val="-1.3863337176310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Лист5!$G$2:$G$25</c:f>
              <c:strCache>
                <c:ptCount val="24"/>
                <c:pt idx="0">
                  <c:v>Cоздание в общеобразовательных организациях, расположенных в сельской местности, условий для занятий физической культурой и спортом</c:v>
                </c:pt>
                <c:pt idx="1">
                  <c:v>Актуализация документов территориального планирования</c:v>
                </c:pt>
                <c:pt idx="2">
                  <c:v>Государственная поддержка отрасли культуры( Мероприятия по модернизации библиотек в части комплектования книжных фондов библиотек муниипальных образований)</c:v>
                </c:pt>
                <c:pt idx="3">
                  <c:v>Комплексное развитие сельских территорий (Развитие сети образовательных организаций) на 2022-2024 годы</c:v>
                </c:pt>
                <c:pt idx="4">
                  <c:v>Обеспечение бесплатным двухразовым питанием обучающихся с ограниченными возможностями здоровья в муниципальных общеобразовательных организациях в Иркутской области</c:v>
                </c:pt>
                <c:pt idx="5">
                  <c:v>Обеспечение бесплатным питанием обучающихся, пребывающих на полном государственном обеспечении в организациях социального обслуживания, находящихся в ведении Иркутской области, посещающих муниципальные общеобразовательные организации</c:v>
                </c:pt>
                <c:pt idx="6">
                  <c:v>Обеспечение бесплатным питьевым молоком обучающихся 1 - 4 классов муниципальных общеобразовательных организаций в Иркутской области на 2022 -2024год</c:v>
                </c:pt>
                <c:pt idx="7">
                  <c:v>Обеспечение комплексного развития сельских территорий (развитие сети физкультурно- спортивных организаций)</c:v>
                </c:pt>
                <c:pt idx="8">
                  <c:v>Обеспечение комплексного развития сельских территорий федерального проекта «Современный облик сельских территорий» в связи с увеличением цен на строительные ресурсы за счет средств резервного фонда Правительства Российской Федерации</c:v>
                </c:pt>
                <c:pt idx="9">
                  <c:v>Организация бесплатного горячего питания обучающихся, получающих начальное общее образование в муниципальных образовательных организациях в Иркутской области</c:v>
                </c:pt>
                <c:pt idx="10">
                  <c:v>Организация отдыха детей в каникулярное время на укрепление материально-технической базы муниципальных учреждений, оказывающих услуги по организации отдыха и оздоровления детей в Иркутской области</c:v>
                </c:pt>
                <c:pt idx="11">
                  <c:v>Осуществление областных государственных полномочий по обеспечению бесплатным двухразовым питанием детей-инвалидов</c:v>
                </c:pt>
                <c:pt idx="12">
                  <c:v>Осуществление отдельных областных государственных полномочий по предоставлению мер социальной поддержки многодетным и малоимущим семьям</c:v>
                </c:pt>
                <c:pt idx="13">
                  <c:v>Приобретение спортивного оборудования и инвентаря для оснащения муниципальных организаций, осуществляющих деятельность в сфере физической культуры и спорта</c:v>
                </c:pt>
                <c:pt idx="14">
                  <c:v>Приобретение средств обучения и воспитания (мебели для занятий в учебных классах), необходимых для оснащения муниципальных общеобразовательных организаций в Иркутской области</c:v>
                </c:pt>
                <c:pt idx="15">
                  <c:v>Приобретение средств обучения и воспитания, необходимых для оснащения муниципальных общеобразовательных организаций в Иркутской области, в целях создания в них условий для развития агробизнес-образования</c:v>
                </c:pt>
                <c:pt idx="16">
                  <c:v>Приобретение средств обучения и воспитания, необходимых для оснащения учебных кабинетов муниципальных общеобразовательных организаций в Иркутской области</c:v>
                </c:pt>
                <c:pt idx="17">
                  <c:v>Развитие деятельности модельных муниципальных библиотек</c:v>
                </c:pt>
                <c:pt idx="18">
                  <c:v>Развитие домов культуры на 2021-2022 годы</c:v>
                </c:pt>
                <c:pt idx="19">
                  <c:v>Реализация мероприятий по обеспечению жильем молодых семей</c:v>
                </c:pt>
                <c:pt idx="20">
                  <c:v>Реализация первоочередных мероприятий по модернизации объектов теплоснабжения и подготовке к отопительному сезону объектов коммунальной инфраструктуры, находящихся в муниципальной собственности</c:v>
                </c:pt>
                <c:pt idx="21">
                  <c:v>Укрепление материально-технической базы детских художественных школ и детских школ искусств, осуществляющих образовательную деятельность по дополнительным предпрофессиональным программам в области изобразительного искусства</c:v>
                </c:pt>
                <c:pt idx="22">
                  <c:v>Реализация мероприятий по приобретению учебников и учебных пособий, а также учебно-методических материалов, необходимых для реализации образовательных программ начального общего, основного общего, среднего общего образования муниципальными общеобразовател</c:v>
                </c:pt>
                <c:pt idx="23">
                  <c:v>Cофинансирование расходных обязательств органов местного самоуправления муниципальных образований Иркутской области по вопросам местного значения по организации отдыха детей в каникулярное время на оплату стоимости набора продуктов питания в лагерях с дне</c:v>
                </c:pt>
              </c:strCache>
            </c:strRef>
          </c:cat>
          <c:val>
            <c:numRef>
              <c:f>Лист5!$H$2:$H$25</c:f>
              <c:numCache>
                <c:formatCode>#\ ##0.0_ ;\-#\ ##0.0\ </c:formatCode>
                <c:ptCount val="24"/>
                <c:pt idx="0">
                  <c:v>829</c:v>
                </c:pt>
                <c:pt idx="1">
                  <c:v>175.7</c:v>
                </c:pt>
                <c:pt idx="2">
                  <c:v>19.3</c:v>
                </c:pt>
                <c:pt idx="3">
                  <c:v>1087.4000000000001</c:v>
                </c:pt>
                <c:pt idx="4">
                  <c:v>833</c:v>
                </c:pt>
                <c:pt idx="6">
                  <c:v>152.6</c:v>
                </c:pt>
                <c:pt idx="7">
                  <c:v>2603.5</c:v>
                </c:pt>
                <c:pt idx="8">
                  <c:v>275.7</c:v>
                </c:pt>
                <c:pt idx="9">
                  <c:v>227.7</c:v>
                </c:pt>
                <c:pt idx="10">
                  <c:v>234.4</c:v>
                </c:pt>
                <c:pt idx="13">
                  <c:v>28.9</c:v>
                </c:pt>
                <c:pt idx="14">
                  <c:v>212.1</c:v>
                </c:pt>
                <c:pt idx="15">
                  <c:v>22.6</c:v>
                </c:pt>
                <c:pt idx="16">
                  <c:v>118.2</c:v>
                </c:pt>
                <c:pt idx="17">
                  <c:v>43.8</c:v>
                </c:pt>
                <c:pt idx="18">
                  <c:v>41.5</c:v>
                </c:pt>
                <c:pt idx="19">
                  <c:v>363.7</c:v>
                </c:pt>
                <c:pt idx="20">
                  <c:v>956.1</c:v>
                </c:pt>
                <c:pt idx="21">
                  <c:v>43.1</c:v>
                </c:pt>
                <c:pt idx="22">
                  <c:v>191</c:v>
                </c:pt>
                <c:pt idx="23">
                  <c:v>162.69999999999999</c:v>
                </c:pt>
              </c:numCache>
            </c:numRef>
          </c:val>
        </c:ser>
        <c:ser>
          <c:idx val="1"/>
          <c:order val="1"/>
          <c:tx>
            <c:strRef>
              <c:f>Лист5!$I$1</c:f>
              <c:strCache>
                <c:ptCount val="1"/>
                <c:pt idx="0">
                  <c:v>областной бюджет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  <a:sp3d contourW="9525">
              <a:contourClr>
                <a:schemeClr val="lt1">
                  <a:alpha val="50000"/>
                </a:schemeClr>
              </a:contourClr>
            </a:sp3d>
          </c:spPr>
          <c:invertIfNegative val="0"/>
          <c:dLbls>
            <c:dLbl>
              <c:idx val="3"/>
              <c:layout>
                <c:manualLayout>
                  <c:x val="-1.3566868638527352E-3"/>
                  <c:y val="-3.0216933107051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3566868638527848E-3"/>
                  <c:y val="-1.7266818918315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Лист5!$G$2:$G$25</c:f>
              <c:strCache>
                <c:ptCount val="24"/>
                <c:pt idx="0">
                  <c:v>Cоздание в общеобразовательных организациях, расположенных в сельской местности, условий для занятий физической культурой и спортом</c:v>
                </c:pt>
                <c:pt idx="1">
                  <c:v>Актуализация документов территориального планирования</c:v>
                </c:pt>
                <c:pt idx="2">
                  <c:v>Государственная поддержка отрасли культуры( Мероприятия по модернизации библиотек в части комплектования книжных фондов библиотек муниипальных образований)</c:v>
                </c:pt>
                <c:pt idx="3">
                  <c:v>Комплексное развитие сельских территорий (Развитие сети образовательных организаций) на 2022-2024 годы</c:v>
                </c:pt>
                <c:pt idx="4">
                  <c:v>Обеспечение бесплатным двухразовым питанием обучающихся с ограниченными возможностями здоровья в муниципальных общеобразовательных организациях в Иркутской области</c:v>
                </c:pt>
                <c:pt idx="5">
                  <c:v>Обеспечение бесплатным питанием обучающихся, пребывающих на полном государственном обеспечении в организациях социального обслуживания, находящихся в ведении Иркутской области, посещающих муниципальные общеобразовательные организации</c:v>
                </c:pt>
                <c:pt idx="6">
                  <c:v>Обеспечение бесплатным питьевым молоком обучающихся 1 - 4 классов муниципальных общеобразовательных организаций в Иркутской области на 2022 -2024год</c:v>
                </c:pt>
                <c:pt idx="7">
                  <c:v>Обеспечение комплексного развития сельских территорий (развитие сети физкультурно- спортивных организаций)</c:v>
                </c:pt>
                <c:pt idx="8">
                  <c:v>Обеспечение комплексного развития сельских территорий федерального проекта «Современный облик сельских территорий» в связи с увеличением цен на строительные ресурсы за счет средств резервного фонда Правительства Российской Федерации</c:v>
                </c:pt>
                <c:pt idx="9">
                  <c:v>Организация бесплатного горячего питания обучающихся, получающих начальное общее образование в муниципальных образовательных организациях в Иркутской области</c:v>
                </c:pt>
                <c:pt idx="10">
                  <c:v>Организация отдыха детей в каникулярное время на укрепление материально-технической базы муниципальных учреждений, оказывающих услуги по организации отдыха и оздоровления детей в Иркутской области</c:v>
                </c:pt>
                <c:pt idx="11">
                  <c:v>Осуществление областных государственных полномочий по обеспечению бесплатным двухразовым питанием детей-инвалидов</c:v>
                </c:pt>
                <c:pt idx="12">
                  <c:v>Осуществление отдельных областных государственных полномочий по предоставлению мер социальной поддержки многодетным и малоимущим семьям</c:v>
                </c:pt>
                <c:pt idx="13">
                  <c:v>Приобретение спортивного оборудования и инвентаря для оснащения муниципальных организаций, осуществляющих деятельность в сфере физической культуры и спорта</c:v>
                </c:pt>
                <c:pt idx="14">
                  <c:v>Приобретение средств обучения и воспитания (мебели для занятий в учебных классах), необходимых для оснащения муниципальных общеобразовательных организаций в Иркутской области</c:v>
                </c:pt>
                <c:pt idx="15">
                  <c:v>Приобретение средств обучения и воспитания, необходимых для оснащения муниципальных общеобразовательных организаций в Иркутской области, в целях создания в них условий для развития агробизнес-образования</c:v>
                </c:pt>
                <c:pt idx="16">
                  <c:v>Приобретение средств обучения и воспитания, необходимых для оснащения учебных кабинетов муниципальных общеобразовательных организаций в Иркутской области</c:v>
                </c:pt>
                <c:pt idx="17">
                  <c:v>Развитие деятельности модельных муниципальных библиотек</c:v>
                </c:pt>
                <c:pt idx="18">
                  <c:v>Развитие домов культуры на 2021-2022 годы</c:v>
                </c:pt>
                <c:pt idx="19">
                  <c:v>Реализация мероприятий по обеспечению жильем молодых семей</c:v>
                </c:pt>
                <c:pt idx="20">
                  <c:v>Реализация первоочередных мероприятий по модернизации объектов теплоснабжения и подготовке к отопительному сезону объектов коммунальной инфраструктуры, находящихся в муниципальной собственности</c:v>
                </c:pt>
                <c:pt idx="21">
                  <c:v>Укрепление материально-технической базы детских художественных школ и детских школ искусств, осуществляющих образовательную деятельность по дополнительным предпрофессиональным программам в области изобразительного искусства</c:v>
                </c:pt>
                <c:pt idx="22">
                  <c:v>Реализация мероприятий по приобретению учебников и учебных пособий, а также учебно-методических материалов, необходимых для реализации образовательных программ начального общего, основного общего, среднего общего образования муниципальными общеобразовател</c:v>
                </c:pt>
                <c:pt idx="23">
                  <c:v>Cофинансирование расходных обязательств органов местного самоуправления муниципальных образований Иркутской области по вопросам местного значения по организации отдыха детей в каникулярное время на оплату стоимости набора продуктов питания в лагерях с дне</c:v>
                </c:pt>
              </c:strCache>
            </c:strRef>
          </c:cat>
          <c:val>
            <c:numRef>
              <c:f>Лист5!$I$2:$I$25</c:f>
              <c:numCache>
                <c:formatCode>#\ ##0.0_ ;\-#\ ##0.0\ </c:formatCode>
                <c:ptCount val="24"/>
                <c:pt idx="0">
                  <c:v>11820.9</c:v>
                </c:pt>
                <c:pt idx="1">
                  <c:v>2750.9</c:v>
                </c:pt>
                <c:pt idx="2">
                  <c:v>75.599999999999994</c:v>
                </c:pt>
                <c:pt idx="3">
                  <c:v>17034.2</c:v>
                </c:pt>
                <c:pt idx="4">
                  <c:v>11709.5</c:v>
                </c:pt>
                <c:pt idx="5">
                  <c:v>240.4</c:v>
                </c:pt>
                <c:pt idx="6">
                  <c:v>2389.1999999999998</c:v>
                </c:pt>
                <c:pt idx="7">
                  <c:v>40788.699999999997</c:v>
                </c:pt>
                <c:pt idx="8">
                  <c:v>4318.8</c:v>
                </c:pt>
                <c:pt idx="9">
                  <c:v>5633.8</c:v>
                </c:pt>
                <c:pt idx="10">
                  <c:v>3672.3</c:v>
                </c:pt>
                <c:pt idx="11">
                  <c:v>725.5</c:v>
                </c:pt>
                <c:pt idx="12">
                  <c:v>13763.9</c:v>
                </c:pt>
                <c:pt idx="13">
                  <c:v>453.3</c:v>
                </c:pt>
                <c:pt idx="14">
                  <c:v>3322.8</c:v>
                </c:pt>
                <c:pt idx="15">
                  <c:v>353.9</c:v>
                </c:pt>
                <c:pt idx="16">
                  <c:v>1851.8</c:v>
                </c:pt>
                <c:pt idx="17">
                  <c:v>686.1</c:v>
                </c:pt>
                <c:pt idx="18">
                  <c:v>650.6</c:v>
                </c:pt>
                <c:pt idx="19">
                  <c:v>759.8</c:v>
                </c:pt>
                <c:pt idx="20">
                  <c:v>14978.1</c:v>
                </c:pt>
                <c:pt idx="21">
                  <c:v>675</c:v>
                </c:pt>
                <c:pt idx="22">
                  <c:v>2991.5</c:v>
                </c:pt>
                <c:pt idx="23">
                  <c:v>2546.8000000000002</c:v>
                </c:pt>
              </c:numCache>
            </c:numRef>
          </c:val>
        </c:ser>
        <c:ser>
          <c:idx val="2"/>
          <c:order val="2"/>
          <c:tx>
            <c:strRef>
              <c:f>Лист5!$J$1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  <a:sp3d contourW="9525">
              <a:contourClr>
                <a:schemeClr val="lt1">
                  <a:alpha val="50000"/>
                </a:schemeClr>
              </a:contourClr>
            </a:sp3d>
          </c:spPr>
          <c:invertIfNegative val="0"/>
          <c:dLbls>
            <c:dLbl>
              <c:idx val="11"/>
              <c:layout>
                <c:manualLayout>
                  <c:x val="0"/>
                  <c:y val="-3.2727124062763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Лист5!$G$2:$G$25</c:f>
              <c:strCache>
                <c:ptCount val="24"/>
                <c:pt idx="0">
                  <c:v>Cоздание в общеобразовательных организациях, расположенных в сельской местности, условий для занятий физической культурой и спортом</c:v>
                </c:pt>
                <c:pt idx="1">
                  <c:v>Актуализация документов территориального планирования</c:v>
                </c:pt>
                <c:pt idx="2">
                  <c:v>Государственная поддержка отрасли культуры( Мероприятия по модернизации библиотек в части комплектования книжных фондов библиотек муниипальных образований)</c:v>
                </c:pt>
                <c:pt idx="3">
                  <c:v>Комплексное развитие сельских территорий (Развитие сети образовательных организаций) на 2022-2024 годы</c:v>
                </c:pt>
                <c:pt idx="4">
                  <c:v>Обеспечение бесплатным двухразовым питанием обучающихся с ограниченными возможностями здоровья в муниципальных общеобразовательных организациях в Иркутской области</c:v>
                </c:pt>
                <c:pt idx="5">
                  <c:v>Обеспечение бесплатным питанием обучающихся, пребывающих на полном государственном обеспечении в организациях социального обслуживания, находящихся в ведении Иркутской области, посещающих муниципальные общеобразовательные организации</c:v>
                </c:pt>
                <c:pt idx="6">
                  <c:v>Обеспечение бесплатным питьевым молоком обучающихся 1 - 4 классов муниципальных общеобразовательных организаций в Иркутской области на 2022 -2024год</c:v>
                </c:pt>
                <c:pt idx="7">
                  <c:v>Обеспечение комплексного развития сельских территорий (развитие сети физкультурно- спортивных организаций)</c:v>
                </c:pt>
                <c:pt idx="8">
                  <c:v>Обеспечение комплексного развития сельских территорий федерального проекта «Современный облик сельских территорий» в связи с увеличением цен на строительные ресурсы за счет средств резервного фонда Правительства Российской Федерации</c:v>
                </c:pt>
                <c:pt idx="9">
                  <c:v>Организация бесплатного горячего питания обучающихся, получающих начальное общее образование в муниципальных образовательных организациях в Иркутской области</c:v>
                </c:pt>
                <c:pt idx="10">
                  <c:v>Организация отдыха детей в каникулярное время на укрепление материально-технической базы муниципальных учреждений, оказывающих услуги по организации отдыха и оздоровления детей в Иркутской области</c:v>
                </c:pt>
                <c:pt idx="11">
                  <c:v>Осуществление областных государственных полномочий по обеспечению бесплатным двухразовым питанием детей-инвалидов</c:v>
                </c:pt>
                <c:pt idx="12">
                  <c:v>Осуществление отдельных областных государственных полномочий по предоставлению мер социальной поддержки многодетным и малоимущим семьям</c:v>
                </c:pt>
                <c:pt idx="13">
                  <c:v>Приобретение спортивного оборудования и инвентаря для оснащения муниципальных организаций, осуществляющих деятельность в сфере физической культуры и спорта</c:v>
                </c:pt>
                <c:pt idx="14">
                  <c:v>Приобретение средств обучения и воспитания (мебели для занятий в учебных классах), необходимых для оснащения муниципальных общеобразовательных организаций в Иркутской области</c:v>
                </c:pt>
                <c:pt idx="15">
                  <c:v>Приобретение средств обучения и воспитания, необходимых для оснащения муниципальных общеобразовательных организаций в Иркутской области, в целях создания в них условий для развития агробизнес-образования</c:v>
                </c:pt>
                <c:pt idx="16">
                  <c:v>Приобретение средств обучения и воспитания, необходимых для оснащения учебных кабинетов муниципальных общеобразовательных организаций в Иркутской области</c:v>
                </c:pt>
                <c:pt idx="17">
                  <c:v>Развитие деятельности модельных муниципальных библиотек</c:v>
                </c:pt>
                <c:pt idx="18">
                  <c:v>Развитие домов культуры на 2021-2022 годы</c:v>
                </c:pt>
                <c:pt idx="19">
                  <c:v>Реализация мероприятий по обеспечению жильем молодых семей</c:v>
                </c:pt>
                <c:pt idx="20">
                  <c:v>Реализация первоочередных мероприятий по модернизации объектов теплоснабжения и подготовке к отопительному сезону объектов коммунальной инфраструктуры, находящихся в муниципальной собственности</c:v>
                </c:pt>
                <c:pt idx="21">
                  <c:v>Укрепление материально-технической базы детских художественных школ и детских школ искусств, осуществляющих образовательную деятельность по дополнительным предпрофессиональным программам в области изобразительного искусства</c:v>
                </c:pt>
                <c:pt idx="22">
                  <c:v>Реализация мероприятий по приобретению учебников и учебных пособий, а также учебно-методических материалов, необходимых для реализации образовательных программ начального общего, основного общего, среднего общего образования муниципальными общеобразовател</c:v>
                </c:pt>
                <c:pt idx="23">
                  <c:v>Cофинансирование расходных обязательств органов местного самоуправления муниципальных образований Иркутской области по вопросам местного значения по организации отдыха детей в каникулярное время на оплату стоимости набора продуктов питания в лагерях с дне</c:v>
                </c:pt>
              </c:strCache>
            </c:strRef>
          </c:cat>
          <c:val>
            <c:numRef>
              <c:f>Лист5!$J$2:$J$25</c:f>
              <c:numCache>
                <c:formatCode>General</c:formatCode>
                <c:ptCount val="24"/>
                <c:pt idx="0" formatCode="#\ ##0.0_ ;\-#\ ##0.0\ ">
                  <c:v>1167</c:v>
                </c:pt>
                <c:pt idx="2" formatCode="#\ ##0.0_ ;\-#\ ##0.0\ ">
                  <c:v>226.6</c:v>
                </c:pt>
                <c:pt idx="3" formatCode="#\ ##0.0_ ;\-#\ ##0.0\ ">
                  <c:v>408817</c:v>
                </c:pt>
                <c:pt idx="7" formatCode="#\ ##0.0_ ;\-#\ ##0.0\ ">
                  <c:v>134961.79999999999</c:v>
                </c:pt>
                <c:pt idx="8" formatCode="#\ ##0.0_ ;\-#\ ##0.0\ ">
                  <c:v>103649.7</c:v>
                </c:pt>
                <c:pt idx="9" formatCode="#\ ##0.0_ ;\-#\ ##0.0\ ">
                  <c:v>16901.5</c:v>
                </c:pt>
                <c:pt idx="19" formatCode="#\ ##0.0_ ;\-#\ ##0.0\ ">
                  <c:v>275.3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93395968"/>
        <c:axId val="93397760"/>
        <c:axId val="0"/>
      </c:bar3DChart>
      <c:dateAx>
        <c:axId val="933959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5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3397760"/>
        <c:crosses val="autoZero"/>
        <c:auto val="0"/>
        <c:lblOffset val="100"/>
        <c:baseTimeUnit val="days"/>
      </c:dateAx>
      <c:valAx>
        <c:axId val="9339776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9339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729359131036728"/>
          <c:y val="5.4638605140136672E-4"/>
          <c:w val="0.52510703938878622"/>
          <c:h val="3.6828459252516675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местного бюджета на образование за 2020-2022 гг.</a:t>
            </a:r>
            <a:r>
              <a:rPr lang="ru-RU" sz="16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aseline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4958317455568645"/>
          <c:y val="4.815592134805079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"/>
          <c:y val="6.4805837628208421E-2"/>
          <c:w val="0.96949285418698061"/>
          <c:h val="0.782730300437537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7.8778926637124713E-3"/>
                  <c:y val="1.85231743702752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9389463318562643E-3"/>
                  <c:y val="3.77464030829594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3201306762781414E-3"/>
                  <c:y val="3.71917718418524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7725258493353029E-2"/>
                  <c:y val="8.97149180645262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1.04646521390956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9084194977844957E-3"/>
                  <c:y val="8.65058043516008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Лист1!$B$3:$B$8</c:f>
              <c:strCache>
                <c:ptCount val="6"/>
                <c:pt idx="0">
                  <c:v>Подвоз детей</c:v>
                </c:pt>
                <c:pt idx="1">
                  <c:v>Заработная плата с начислениями на нее</c:v>
                </c:pt>
                <c:pt idx="2">
                  <c:v>Коммунальные услуги</c:v>
                </c:pt>
                <c:pt idx="3">
                  <c:v>Мед.осмотры</c:v>
                </c:pt>
                <c:pt idx="4">
                  <c:v>Софинансирование областым, федеральным программам, национальным проектам</c:v>
                </c:pt>
                <c:pt idx="5">
                  <c:v>Прочие расходы(льготн.питание, ремонты, хоз.расходы)</c:v>
                </c:pt>
              </c:strCache>
            </c:strRef>
          </c:cat>
          <c:val>
            <c:numRef>
              <c:f>Лист1!$C$3:$C$8</c:f>
              <c:numCache>
                <c:formatCode>#,##0</c:formatCode>
                <c:ptCount val="6"/>
                <c:pt idx="0">
                  <c:v>4253</c:v>
                </c:pt>
                <c:pt idx="1">
                  <c:v>52426</c:v>
                </c:pt>
                <c:pt idx="2">
                  <c:v>28225</c:v>
                </c:pt>
                <c:pt idx="3">
                  <c:v>3647</c:v>
                </c:pt>
                <c:pt idx="4">
                  <c:v>2953</c:v>
                </c:pt>
                <c:pt idx="5">
                  <c:v>57650</c:v>
                </c:pt>
              </c:numCache>
            </c:numRef>
          </c:val>
        </c:ser>
        <c:ser>
          <c:idx val="1"/>
          <c:order val="1"/>
          <c:tx>
            <c:strRef>
              <c:f>Лист1!$D$2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1"/>
              <c:layout>
                <c:manualLayout>
                  <c:x val="-2.5522710571916209E-3"/>
                  <c:y val="1.48320821106585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9389463318562287E-3"/>
                  <c:y val="7.28341298381906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3.92086591326877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4.10392512861426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Лист1!$B$3:$B$8</c:f>
              <c:strCache>
                <c:ptCount val="6"/>
                <c:pt idx="0">
                  <c:v>Подвоз детей</c:v>
                </c:pt>
                <c:pt idx="1">
                  <c:v>Заработная плата с начислениями на нее</c:v>
                </c:pt>
                <c:pt idx="2">
                  <c:v>Коммунальные услуги</c:v>
                </c:pt>
                <c:pt idx="3">
                  <c:v>Мед.осмотры</c:v>
                </c:pt>
                <c:pt idx="4">
                  <c:v>Софинансирование областым, федеральным программам, национальным проектам</c:v>
                </c:pt>
                <c:pt idx="5">
                  <c:v>Прочие расходы(льготн.питание, ремонты, хоз.расходы)</c:v>
                </c:pt>
              </c:strCache>
            </c:strRef>
          </c:cat>
          <c:val>
            <c:numRef>
              <c:f>Лист1!$D$3:$D$8</c:f>
              <c:numCache>
                <c:formatCode>#,##0</c:formatCode>
                <c:ptCount val="6"/>
                <c:pt idx="0">
                  <c:v>6164</c:v>
                </c:pt>
                <c:pt idx="1">
                  <c:v>63798</c:v>
                </c:pt>
                <c:pt idx="2">
                  <c:v>40594</c:v>
                </c:pt>
                <c:pt idx="3">
                  <c:v>3109</c:v>
                </c:pt>
                <c:pt idx="4">
                  <c:v>7138</c:v>
                </c:pt>
                <c:pt idx="5">
                  <c:v>74370</c:v>
                </c:pt>
              </c:numCache>
            </c:numRef>
          </c:val>
        </c:ser>
        <c:ser>
          <c:idx val="2"/>
          <c:order val="2"/>
          <c:tx>
            <c:strRef>
              <c:f>Лист1!$E$2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0"/>
                  <c:y val="2.14011755557346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1.86702636310640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7733768920926603E-3"/>
                  <c:y val="-1.83760922115511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7733768920927149E-3"/>
                  <c:y val="1.83441684156365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1.13496363394086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Лист1!$B$3:$B$8</c:f>
              <c:strCache>
                <c:ptCount val="6"/>
                <c:pt idx="0">
                  <c:v>Подвоз детей</c:v>
                </c:pt>
                <c:pt idx="1">
                  <c:v>Заработная плата с начислениями на нее</c:v>
                </c:pt>
                <c:pt idx="2">
                  <c:v>Коммунальные услуги</c:v>
                </c:pt>
                <c:pt idx="3">
                  <c:v>Мед.осмотры</c:v>
                </c:pt>
                <c:pt idx="4">
                  <c:v>Софинансирование областым, федеральным программам, национальным проектам</c:v>
                </c:pt>
                <c:pt idx="5">
                  <c:v>Прочие расходы(льготн.питание, ремонты, хоз.расходы)</c:v>
                </c:pt>
              </c:strCache>
            </c:strRef>
          </c:cat>
          <c:val>
            <c:numRef>
              <c:f>Лист1!$E$3:$E$8</c:f>
              <c:numCache>
                <c:formatCode>#,##0</c:formatCode>
                <c:ptCount val="6"/>
                <c:pt idx="0">
                  <c:v>8622</c:v>
                </c:pt>
                <c:pt idx="1">
                  <c:v>64079</c:v>
                </c:pt>
                <c:pt idx="2">
                  <c:v>40094</c:v>
                </c:pt>
                <c:pt idx="3">
                  <c:v>6227</c:v>
                </c:pt>
                <c:pt idx="4">
                  <c:v>5678</c:v>
                </c:pt>
                <c:pt idx="5">
                  <c:v>70161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93727744"/>
        <c:axId val="93758208"/>
      </c:barChart>
      <c:catAx>
        <c:axId val="9372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600" b="1" i="0" u="none" strike="noStrike" kern="1200" cap="all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3758208"/>
        <c:crosses val="autoZero"/>
        <c:auto val="1"/>
        <c:lblAlgn val="ctr"/>
        <c:lblOffset val="100"/>
        <c:noMultiLvlLbl val="0"/>
      </c:catAx>
      <c:valAx>
        <c:axId val="9375820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one"/>
        <c:crossAx val="9372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99017198212373"/>
          <c:y val="0.90925862525232259"/>
          <c:w val="0.17742318346543295"/>
          <c:h val="3.4224655885867677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  <c:userShapes r:id="rId3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 i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по годам МО "</a:t>
            </a:r>
            <a:r>
              <a:rPr lang="ru-RU" sz="1600" b="1" i="0" baseline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Заларинский</a:t>
            </a:r>
            <a:r>
              <a:rPr lang="ru-RU" sz="1600" b="1" i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район" в области культуры, местный бюджет (</a:t>
            </a:r>
            <a:r>
              <a:rPr lang="ru-RU" sz="1600" b="1" i="0" baseline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i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247222222222233"/>
          <c:y val="2.0722799989972361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Лист4!$B$3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etal">
              <a:bevelT prst="relaxedInset"/>
            </a:sp3d>
          </c:spPr>
          <c:invertIfNegative val="0"/>
          <c:dLbls>
            <c:dLbl>
              <c:idx val="0"/>
              <c:layout>
                <c:manualLayout>
                  <c:x val="-5.8801911062109522E-3"/>
                  <c:y val="4.52744765138648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Лист4!$A$4:$A$8</c:f>
              <c:strCache>
                <c:ptCount val="5"/>
                <c:pt idx="0">
                  <c:v>Заработная плата с начислениями на нее</c:v>
                </c:pt>
                <c:pt idx="1">
                  <c:v>Коммунальные услуги</c:v>
                </c:pt>
                <c:pt idx="2">
                  <c:v>мед.осмотры</c:v>
                </c:pt>
                <c:pt idx="3">
                  <c:v>Софинансирование областым, федеральным программам, национальным проектам</c:v>
                </c:pt>
                <c:pt idx="4">
                  <c:v>Прочие расходы(гсм,мероприятия, ремонты, хоз.расходы)</c:v>
                </c:pt>
              </c:strCache>
            </c:strRef>
          </c:cat>
          <c:val>
            <c:numRef>
              <c:f>Лист4!$B$4:$B$8</c:f>
              <c:numCache>
                <c:formatCode>#,##0</c:formatCode>
                <c:ptCount val="5"/>
                <c:pt idx="0">
                  <c:v>52090</c:v>
                </c:pt>
                <c:pt idx="1">
                  <c:v>2587</c:v>
                </c:pt>
                <c:pt idx="2">
                  <c:v>49</c:v>
                </c:pt>
                <c:pt idx="3">
                  <c:v>590</c:v>
                </c:pt>
                <c:pt idx="4">
                  <c:v>6399</c:v>
                </c:pt>
              </c:numCache>
            </c:numRef>
          </c:val>
        </c:ser>
        <c:ser>
          <c:idx val="1"/>
          <c:order val="1"/>
          <c:tx>
            <c:strRef>
              <c:f>Лист4!$C$3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etal">
              <a:bevelT prst="relaxedIns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Лист4!$A$4:$A$8</c:f>
              <c:strCache>
                <c:ptCount val="5"/>
                <c:pt idx="0">
                  <c:v>Заработная плата с начислениями на нее</c:v>
                </c:pt>
                <c:pt idx="1">
                  <c:v>Коммунальные услуги</c:v>
                </c:pt>
                <c:pt idx="2">
                  <c:v>мед.осмотры</c:v>
                </c:pt>
                <c:pt idx="3">
                  <c:v>Софинансирование областым, федеральным программам, национальным проектам</c:v>
                </c:pt>
                <c:pt idx="4">
                  <c:v>Прочие расходы(гсм,мероприятия, ремонты, хоз.расходы)</c:v>
                </c:pt>
              </c:strCache>
            </c:strRef>
          </c:cat>
          <c:val>
            <c:numRef>
              <c:f>Лист4!$C$4:$C$8</c:f>
              <c:numCache>
                <c:formatCode>#,##0</c:formatCode>
                <c:ptCount val="5"/>
                <c:pt idx="0">
                  <c:v>57933</c:v>
                </c:pt>
                <c:pt idx="1">
                  <c:v>2672</c:v>
                </c:pt>
                <c:pt idx="2">
                  <c:v>85</c:v>
                </c:pt>
                <c:pt idx="3">
                  <c:v>3427.8</c:v>
                </c:pt>
                <c:pt idx="4">
                  <c:v>13140</c:v>
                </c:pt>
              </c:numCache>
            </c:numRef>
          </c:val>
        </c:ser>
        <c:ser>
          <c:idx val="2"/>
          <c:order val="2"/>
          <c:tx>
            <c:strRef>
              <c:f>Лист4!$D$3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etal">
              <a:bevelT prst="relaxedIns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Лист4!$A$4:$A$8</c:f>
              <c:strCache>
                <c:ptCount val="5"/>
                <c:pt idx="0">
                  <c:v>Заработная плата с начислениями на нее</c:v>
                </c:pt>
                <c:pt idx="1">
                  <c:v>Коммунальные услуги</c:v>
                </c:pt>
                <c:pt idx="2">
                  <c:v>мед.осмотры</c:v>
                </c:pt>
                <c:pt idx="3">
                  <c:v>Софинансирование областым, федеральным программам, национальным проектам</c:v>
                </c:pt>
                <c:pt idx="4">
                  <c:v>Прочие расходы(гсм,мероприятия, ремонты, хоз.расходы)</c:v>
                </c:pt>
              </c:strCache>
            </c:strRef>
          </c:cat>
          <c:val>
            <c:numRef>
              <c:f>Лист4!$D$4:$D$8</c:f>
              <c:numCache>
                <c:formatCode>#,##0</c:formatCode>
                <c:ptCount val="5"/>
                <c:pt idx="0">
                  <c:v>58867</c:v>
                </c:pt>
                <c:pt idx="1">
                  <c:v>2357</c:v>
                </c:pt>
                <c:pt idx="2">
                  <c:v>81</c:v>
                </c:pt>
                <c:pt idx="3">
                  <c:v>403</c:v>
                </c:pt>
                <c:pt idx="4">
                  <c:v>19721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3843456"/>
        <c:axId val="93844992"/>
        <c:axId val="0"/>
      </c:bar3DChart>
      <c:catAx>
        <c:axId val="9384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vert="horz" wrap="square" anchor="ctr" anchorCtr="0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3844992"/>
        <c:crosses val="autoZero"/>
        <c:auto val="1"/>
        <c:lblAlgn val="ctr"/>
        <c:lblOffset val="100"/>
        <c:noMultiLvlLbl val="0"/>
      </c:catAx>
      <c:valAx>
        <c:axId val="9384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384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6026936026935E-2"/>
          <c:y val="0.2173552938562382"/>
          <c:w val="0.97222222222222221"/>
          <c:h val="0.6909212039102847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прибыло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7037037037037035E-2"/>
                  <c:y val="5.99655593822908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626262626262627E-3"/>
                  <c:y val="5.051302288871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835016835016834E-3"/>
                  <c:y val="0.113731529830018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826</c:v>
                </c:pt>
                <c:pt idx="1">
                  <c:v>1174</c:v>
                </c:pt>
                <c:pt idx="2">
                  <c:v>808</c:v>
                </c:pt>
                <c:pt idx="3">
                  <c:v>971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убыло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7137980858453297E-2"/>
                  <c:y val="-6.702033107432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050505050505044E-2"/>
                      <c:h val="7.5486057104766136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1.1363636363636459E-2"/>
                  <c:y val="-7.2612470402525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3670033670033669E-2"/>
                  <c:y val="-6.3141273378843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8350168350156E-3"/>
                  <c:y val="-0.138910801433456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850</c:v>
                </c:pt>
                <c:pt idx="1">
                  <c:v>1192</c:v>
                </c:pt>
                <c:pt idx="2">
                  <c:v>845</c:v>
                </c:pt>
                <c:pt idx="3">
                  <c:v>1044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рождаемость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4.6717171717171727E-2"/>
                  <c:y val="-5.0513022888713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6296296296296294E-2"/>
                  <c:y val="0.125931007665814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8350168350156E-3"/>
                  <c:y val="8.4188364505124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567</c:v>
                </c:pt>
                <c:pt idx="1">
                  <c:v>496</c:v>
                </c:pt>
                <c:pt idx="2">
                  <c:v>387</c:v>
                </c:pt>
                <c:pt idx="3">
                  <c:v>358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смертность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3670033670033676E-2"/>
                  <c:y val="0.130491964982943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4831649831649892E-2"/>
                  <c:y val="0.153643765221852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7239057239057242E-2"/>
                  <c:y val="-3.85762693034107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473</c:v>
                </c:pt>
                <c:pt idx="1">
                  <c:v>455</c:v>
                </c:pt>
                <c:pt idx="2">
                  <c:v>494</c:v>
                </c:pt>
                <c:pt idx="3">
                  <c:v>539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807680"/>
        <c:axId val="152821760"/>
      </c:lineChart>
      <c:catAx>
        <c:axId val="15280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821760"/>
        <c:crosses val="autoZero"/>
        <c:auto val="1"/>
        <c:lblAlgn val="ctr"/>
        <c:lblOffset val="100"/>
        <c:noMultiLvlLbl val="0"/>
      </c:catAx>
      <c:valAx>
        <c:axId val="1528217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280768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3.3838251279196166E-2"/>
          <c:y val="0.86159815576047105"/>
          <c:w val="0.85656578912484427"/>
          <c:h val="6.78541273191867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4997507345959544E-2"/>
          <c:y val="0.28876355533604914"/>
          <c:w val="0.92559522389246796"/>
          <c:h val="0.6868011111870684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525252525252521E-2"/>
                  <c:y val="-8.8397790055248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313131313131313E-3"/>
                  <c:y val="-9.15548539857932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888888888888892E-2"/>
                  <c:y val="-9.471191791633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9967436308267344E-2"/>
                  <c:y val="-9.8691538430985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27469</c:v>
                </c:pt>
                <c:pt idx="1">
                  <c:v>27495</c:v>
                </c:pt>
                <c:pt idx="2">
                  <c:v>27348</c:v>
                </c:pt>
                <c:pt idx="3">
                  <c:v>27094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2875392"/>
        <c:axId val="152876928"/>
        <c:axId val="0"/>
      </c:bar3DChart>
      <c:catAx>
        <c:axId val="152875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2876928"/>
        <c:crosses val="autoZero"/>
        <c:auto val="1"/>
        <c:lblAlgn val="ctr"/>
        <c:lblOffset val="100"/>
        <c:noMultiLvlLbl val="0"/>
      </c:catAx>
      <c:valAx>
        <c:axId val="15287692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875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Среднемесячная зарплата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dLbl>
              <c:idx val="0"/>
              <c:layout>
                <c:manualLayout>
                  <c:x val="-4.4455334640156823E-2"/>
                  <c:y val="-0.1062747013522829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030228627435292"/>
                      <c:h val="4.3756415533152501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1.5876905228627443E-3"/>
                  <c:y val="-0.112834868102423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1753810457255476E-3"/>
                  <c:y val="-3.93610005008454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7.6097934301634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9052286274352924E-2"/>
                  <c:y val="-0.10496266800225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2701524182901949E-2"/>
                  <c:y val="4.7233200601014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34789</c:v>
                </c:pt>
                <c:pt idx="1">
                  <c:v>37877</c:v>
                </c:pt>
                <c:pt idx="2">
                  <c:v>39663</c:v>
                </c:pt>
                <c:pt idx="3">
                  <c:v>45276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Среднедушевой доход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7.9384526143137235E-3"/>
                  <c:y val="6.0353534101296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5876905228627443E-3"/>
                  <c:y val="5.7729467401240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1753810457255476E-3"/>
                  <c:y val="4.9857267301070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5261431371764654E-3"/>
                  <c:y val="4.9857267301071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6.3507620914509781E-3"/>
                  <c:y val="5.5105400701183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2701524182901949E-2"/>
                  <c:y val="4.460913390095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8474</c:v>
                </c:pt>
                <c:pt idx="1">
                  <c:v>8570</c:v>
                </c:pt>
                <c:pt idx="2">
                  <c:v>8767</c:v>
                </c:pt>
                <c:pt idx="3">
                  <c:v>9753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Прожиточный минимум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0"/>
                  <c:y val="-7.6097934301634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5876905228627443E-3"/>
                  <c:y val="-6.5601667501409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1753810457255476E-3"/>
                  <c:y val="-6.5601667501409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6.0353534101296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5876905228627443E-3"/>
                  <c:y val="-9.446640120202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763071568588231E-3"/>
                  <c:y val="-8.13460677017473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6.3507620914510943E-3"/>
                  <c:y val="-6.8225734201465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11365</c:v>
                </c:pt>
                <c:pt idx="1">
                  <c:v>11180</c:v>
                </c:pt>
                <c:pt idx="2">
                  <c:v>11487</c:v>
                </c:pt>
                <c:pt idx="3">
                  <c:v>15238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913408"/>
        <c:axId val="152914944"/>
      </c:lineChart>
      <c:catAx>
        <c:axId val="15291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914944"/>
        <c:crosses val="autoZero"/>
        <c:auto val="1"/>
        <c:lblAlgn val="ctr"/>
        <c:lblOffset val="100"/>
        <c:noMultiLvlLbl val="0"/>
      </c:catAx>
      <c:valAx>
        <c:axId val="1529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91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Лист2!$B$1</c:f>
              <c:strCache>
                <c:ptCount val="1"/>
                <c:pt idx="0">
                  <c:v>ООО "Каратаевский карьер"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Лист2!$A$2:$A$5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Лист2!$B$2:$B$5</c:f>
              <c:numCache>
                <c:formatCode>General</c:formatCode>
                <c:ptCount val="4"/>
                <c:pt idx="0">
                  <c:v>3266.3</c:v>
                </c:pt>
                <c:pt idx="1">
                  <c:v>2774.43</c:v>
                </c:pt>
                <c:pt idx="2">
                  <c:v>1568.17</c:v>
                </c:pt>
                <c:pt idx="3">
                  <c:v>1102.7</c:v>
                </c:pt>
              </c:numCache>
            </c:numRef>
          </c:val>
        </c:ser>
        <c:ser>
          <c:idx val="1"/>
          <c:order val="1"/>
          <c:tx>
            <c:strRef>
              <c:f>Лист2!$C$1</c:f>
              <c:strCache>
                <c:ptCount val="1"/>
                <c:pt idx="0">
                  <c:v>ООО "Тарасовский уголь"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Лист2!$A$2:$A$5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Лист2!$C$2:$C$5</c:f>
              <c:numCache>
                <c:formatCode>General</c:formatCode>
                <c:ptCount val="4"/>
                <c:pt idx="0">
                  <c:v>274.10000000000002</c:v>
                </c:pt>
                <c:pt idx="1">
                  <c:v>290.37</c:v>
                </c:pt>
                <c:pt idx="2">
                  <c:v>351.86</c:v>
                </c:pt>
                <c:pt idx="3">
                  <c:v>226.9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53360640"/>
        <c:axId val="153366528"/>
        <c:axId val="0"/>
      </c:bar3DChart>
      <c:catAx>
        <c:axId val="153360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53366528"/>
        <c:crosses val="autoZero"/>
        <c:auto val="1"/>
        <c:lblAlgn val="ctr"/>
        <c:lblOffset val="100"/>
        <c:noMultiLvlLbl val="0"/>
      </c:catAx>
      <c:valAx>
        <c:axId val="1533665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336064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layout>
        <c:manualLayout>
          <c:xMode val="edge"/>
          <c:yMode val="edge"/>
          <c:x val="0.16824028852209674"/>
          <c:y val="1.9948312404185275E-2"/>
        </c:manualLayout>
      </c:layout>
      <c:overlay val="0"/>
      <c:txPr>
        <a:bodyPr/>
        <a:lstStyle/>
        <a:p>
          <a:pPr>
            <a:defRPr b="0"/>
          </a:pPr>
          <a:endParaRPr lang="ru-RU"/>
        </a:p>
      </c:txPr>
    </c:title>
    <c:autoTitleDeleted val="0"/>
    <c:view3D>
      <c:rotX val="40"/>
      <c:rotY val="18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Лист3!$B$1</c:f>
              <c:strCache>
                <c:ptCount val="1"/>
                <c:pt idx="0">
                  <c:v>ООО "Тарасовский уголь"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5.3201127636823171E-2"/>
                  <c:y val="-0.1000071807739519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1514022552736464"/>
                  <c:y val="-5.369796309895106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Лист3!$A$2:$A$3</c:f>
              <c:strCache>
                <c:ptCount val="2"/>
                <c:pt idx="0">
                  <c:v>НДФЛ</c:v>
                </c:pt>
                <c:pt idx="1">
                  <c:v>Земельный налог</c:v>
                </c:pt>
              </c:strCache>
            </c:strRef>
          </c:cat>
          <c:val>
            <c:numRef>
              <c:f>Лист3!$B$2:$B$3</c:f>
              <c:numCache>
                <c:formatCode>General</c:formatCode>
                <c:ptCount val="2"/>
                <c:pt idx="0">
                  <c:v>167.7</c:v>
                </c:pt>
                <c:pt idx="1">
                  <c:v>42.9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noFill/>
    <a:ln>
      <a:noFill/>
    </a:ln>
  </c:sp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b="0"/>
          </a:pPr>
          <a:endParaRPr lang="ru-RU"/>
        </a:p>
      </c:txPr>
    </c:title>
    <c:autoTitleDeleted val="0"/>
    <c:view3D>
      <c:rotX val="40"/>
      <c:rotY val="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Лист4!$B$1</c:f>
              <c:strCache>
                <c:ptCount val="1"/>
                <c:pt idx="0">
                  <c:v>ООО "Каратаевский карьер"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0033CC"/>
              </a:solidFill>
            </c:spPr>
          </c:dPt>
          <c:dLbls>
            <c:dLbl>
              <c:idx val="0"/>
              <c:layout>
                <c:manualLayout>
                  <c:x val="5.3283650282044924E-2"/>
                  <c:y val="-0.41478148769377926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0933592770831594E-2"/>
                  <c:y val="0.3272444660620364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Лист4!$A$2:$A$4</c:f>
              <c:strCache>
                <c:ptCount val="3"/>
                <c:pt idx="0">
                  <c:v>НДФЛ</c:v>
                </c:pt>
                <c:pt idx="1">
                  <c:v> Плата за размещение отходов производств</c:v>
                </c:pt>
                <c:pt idx="2">
                  <c:v>Плата за выбросы загрязняющих веществ</c:v>
                </c:pt>
              </c:strCache>
            </c:strRef>
          </c:cat>
          <c:val>
            <c:numRef>
              <c:f>Лист4!$B$2:$B$4</c:f>
              <c:numCache>
                <c:formatCode>General</c:formatCode>
                <c:ptCount val="3"/>
                <c:pt idx="0">
                  <c:v>998.8</c:v>
                </c:pt>
                <c:pt idx="1">
                  <c:v>79.7</c:v>
                </c:pt>
                <c:pt idx="2">
                  <c:v>24.2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40"/>
      <c:rotY val="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Структура малого бизнеса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Lbls>
            <c:dLbl>
              <c:idx val="0"/>
              <c:layout>
                <c:manualLayout>
                  <c:x val="-0.2485171538479852"/>
                  <c:y val="0.161435447600690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7918358773628326"/>
                  <c:y val="-0.18201638561739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22534512534321582"/>
                  <c:y val="-1.9938435961239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Потребительской сфера (тоговля, бытовые услуги, общественное питание)</c:v>
                </c:pt>
                <c:pt idx="1">
                  <c:v>Сельскохозяйственное производство </c:v>
                </c:pt>
                <c:pt idx="2">
                  <c:v>Промышленное производство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 formatCode="0.00%">
                  <c:v>0.621</c:v>
                </c:pt>
                <c:pt idx="1">
                  <c:v>0.214</c:v>
                </c:pt>
                <c:pt idx="2" formatCode="0.00%">
                  <c:v>2.0500000000000001E-2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l"/>
      <c:layout>
        <c:manualLayout>
          <c:xMode val="edge"/>
          <c:yMode val="edge"/>
          <c:x val="9.2592592592592657E-3"/>
          <c:y val="4.796637709286998E-2"/>
          <c:w val="0.3764853698843203"/>
          <c:h val="0.92473379140169543"/>
        </c:manualLayout>
      </c:layout>
      <c:overlay val="0"/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Общее образование</c:v>
                </c:pt>
                <c:pt idx="1">
                  <c:v>Дошкольное образование</c:v>
                </c:pt>
                <c:pt idx="2">
                  <c:v>Дополнительное образование</c:v>
                </c:pt>
                <c:pt idx="3">
                  <c:v>Культура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38341</c:v>
                </c:pt>
                <c:pt idx="1">
                  <c:v>33936</c:v>
                </c:pt>
                <c:pt idx="2">
                  <c:v>39278</c:v>
                </c:pt>
                <c:pt idx="3">
                  <c:v>35713.300000000003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Общее образование</c:v>
                </c:pt>
                <c:pt idx="1">
                  <c:v>Дошкольное образование</c:v>
                </c:pt>
                <c:pt idx="2">
                  <c:v>Дополнительное образование</c:v>
                </c:pt>
                <c:pt idx="3">
                  <c:v>Культура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40704.6</c:v>
                </c:pt>
                <c:pt idx="1">
                  <c:v>35218.1</c:v>
                </c:pt>
                <c:pt idx="2">
                  <c:v>41843</c:v>
                </c:pt>
                <c:pt idx="3">
                  <c:v>38034.6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Общее образование</c:v>
                </c:pt>
                <c:pt idx="1">
                  <c:v>Дошкольное образование</c:v>
                </c:pt>
                <c:pt idx="2">
                  <c:v>Дополнительное образование</c:v>
                </c:pt>
                <c:pt idx="3">
                  <c:v>Культура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43075.199999999997</c:v>
                </c:pt>
                <c:pt idx="1">
                  <c:v>38213.199999999997</c:v>
                </c:pt>
                <c:pt idx="2">
                  <c:v>47524</c:v>
                </c:pt>
                <c:pt idx="3">
                  <c:v>44060.1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4084480"/>
        <c:axId val="154086016"/>
        <c:axId val="0"/>
      </c:bar3DChart>
      <c:catAx>
        <c:axId val="154084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54086016"/>
        <c:crosses val="autoZero"/>
        <c:auto val="1"/>
        <c:lblAlgn val="ctr"/>
        <c:lblOffset val="100"/>
        <c:noMultiLvlLbl val="0"/>
      </c:catAx>
      <c:valAx>
        <c:axId val="154086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4084480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 w="25392">
          <a:noFill/>
        </a:ln>
      </c:spPr>
    </c:plotArea>
    <c:plotVisOnly val="1"/>
    <c:dispBlanksAs val="gap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</c:chartSpac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6CF7B9-B275-4D76-9BF7-01EC9A9873DC}" type="doc">
      <dgm:prSet loTypeId="urn:microsoft.com/office/officeart/2005/8/layout/vList5" loCatId="list" qsTypeId="urn:microsoft.com/office/officeart/2005/8/quickstyle/3d2#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95C28CA-809B-4695-9529-8983FA4CFADC}">
      <dgm:prSet phldrT="[Текст]" custT="1"/>
      <dgm:spPr/>
      <dgm:t>
        <a:bodyPr/>
        <a:lstStyle/>
        <a:p>
          <a:r>
            <a:rPr lang="ru-RU" sz="1400" dirty="0" smtClean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rPr>
            <a:t>41958,99</a:t>
          </a:r>
          <a:endParaRPr lang="ru-RU" sz="1400" dirty="0">
            <a:solidFill>
              <a:srgbClr val="FF33CC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0912BC-E796-4483-910B-F8143767FC27}" type="parTrans" cxnId="{44E8C0B8-EAB9-4F09-A392-17D4F9C1044C}">
      <dgm:prSet/>
      <dgm:spPr/>
      <dgm:t>
        <a:bodyPr/>
        <a:lstStyle/>
        <a:p>
          <a:endParaRPr lang="ru-RU"/>
        </a:p>
      </dgm:t>
    </dgm:pt>
    <dgm:pt modelId="{FDACF350-A4FA-403C-AC2E-39E63E2C4038}" type="sibTrans" cxnId="{44E8C0B8-EAB9-4F09-A392-17D4F9C1044C}">
      <dgm:prSet/>
      <dgm:spPr/>
      <dgm:t>
        <a:bodyPr/>
        <a:lstStyle/>
        <a:p>
          <a:endParaRPr lang="ru-RU"/>
        </a:p>
      </dgm:t>
    </dgm:pt>
    <dgm:pt modelId="{30066BF3-685B-4C81-98DB-87C367CC7317}">
      <dgm:prSet custT="1"/>
      <dgm:spPr/>
      <dgm:t>
        <a:bodyPr/>
        <a:lstStyle/>
        <a:p>
          <a:r>
            <a:rPr lang="ru-RU" sz="1400" dirty="0" smtClean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rPr>
            <a:t>14569,46</a:t>
          </a:r>
          <a:endParaRPr lang="ru-RU" sz="1400" dirty="0">
            <a:solidFill>
              <a:srgbClr val="FF33CC"/>
            </a:solidFill>
            <a:latin typeface="Times New Roman" pitchFamily="18" charset="0"/>
            <a:cs typeface="Times New Roman" pitchFamily="18" charset="0"/>
          </a:endParaRPr>
        </a:p>
      </dgm:t>
    </dgm:pt>
    <dgm:pt modelId="{E02D27D0-FCA5-461D-BBC4-ACFB4E5B88EE}" type="parTrans" cxnId="{A9CB7884-3634-4E2F-9668-1AB3ED11A534}">
      <dgm:prSet/>
      <dgm:spPr/>
      <dgm:t>
        <a:bodyPr/>
        <a:lstStyle/>
        <a:p>
          <a:endParaRPr lang="ru-RU"/>
        </a:p>
      </dgm:t>
    </dgm:pt>
    <dgm:pt modelId="{8A1E8596-28C5-4F5E-875A-5F5309B5DBEE}" type="sibTrans" cxnId="{A9CB7884-3634-4E2F-9668-1AB3ED11A534}">
      <dgm:prSet/>
      <dgm:spPr/>
      <dgm:t>
        <a:bodyPr/>
        <a:lstStyle/>
        <a:p>
          <a:endParaRPr lang="ru-RU"/>
        </a:p>
      </dgm:t>
    </dgm:pt>
    <dgm:pt modelId="{0579DCCE-F01F-4C6A-A509-8DFDAD6606D3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«Другие вопросы в области культуры, кинематографии»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52DE6F6B-734F-4C1F-87D4-393E3EC13A9B}" type="parTrans" cxnId="{B000D8D3-F802-4E08-8F61-A4A3B86B8F44}">
      <dgm:prSet/>
      <dgm:spPr/>
      <dgm:t>
        <a:bodyPr/>
        <a:lstStyle/>
        <a:p>
          <a:endParaRPr lang="ru-RU"/>
        </a:p>
      </dgm:t>
    </dgm:pt>
    <dgm:pt modelId="{1102AB57-EF35-48BF-BE0E-38D4D5084A9D}" type="sibTrans" cxnId="{B000D8D3-F802-4E08-8F61-A4A3B86B8F44}">
      <dgm:prSet/>
      <dgm:spPr/>
      <dgm:t>
        <a:bodyPr/>
        <a:lstStyle/>
        <a:p>
          <a:endParaRPr lang="ru-RU"/>
        </a:p>
      </dgm:t>
    </dgm:pt>
    <dgm:pt modelId="{FB74BCA1-1CE5-41C6-8667-235CA7A9417B}">
      <dgm:prSet custT="1"/>
      <dgm:spPr/>
      <dgm:t>
        <a:bodyPr/>
        <a:lstStyle/>
        <a:p>
          <a:r>
            <a:rPr lang="ru-RU" sz="1400" dirty="0" smtClean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rPr>
            <a:t>21196,04</a:t>
          </a:r>
          <a:endParaRPr lang="ru-RU" sz="1400" dirty="0">
            <a:solidFill>
              <a:srgbClr val="FF33CC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BC1642-9B38-4E43-9E3E-4A8ED3499BDD}" type="parTrans" cxnId="{207DCA7E-4F35-4DF2-9385-515E7455888F}">
      <dgm:prSet/>
      <dgm:spPr/>
      <dgm:t>
        <a:bodyPr/>
        <a:lstStyle/>
        <a:p>
          <a:endParaRPr lang="ru-RU"/>
        </a:p>
      </dgm:t>
    </dgm:pt>
    <dgm:pt modelId="{E2EC317E-3AD1-4975-A3F9-1A7BF8EC1F35}" type="sibTrans" cxnId="{207DCA7E-4F35-4DF2-9385-515E7455888F}">
      <dgm:prSet/>
      <dgm:spPr/>
      <dgm:t>
        <a:bodyPr/>
        <a:lstStyle/>
        <a:p>
          <a:endParaRPr lang="ru-RU"/>
        </a:p>
      </dgm:t>
    </dgm:pt>
    <dgm:pt modelId="{8E987B7E-8198-4457-89F8-15821814A82B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«Обеспечение функций управления культурной сферой»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5B6B85FE-C2CE-499D-8AC6-680089B68623}" type="parTrans" cxnId="{7F9DB929-004B-4394-ACE6-CFE93C9C3B26}">
      <dgm:prSet/>
      <dgm:spPr/>
      <dgm:t>
        <a:bodyPr/>
        <a:lstStyle/>
        <a:p>
          <a:endParaRPr lang="ru-RU"/>
        </a:p>
      </dgm:t>
    </dgm:pt>
    <dgm:pt modelId="{F8E8F571-41A4-4251-8D0C-DBD2C336769F}" type="sibTrans" cxnId="{7F9DB929-004B-4394-ACE6-CFE93C9C3B26}">
      <dgm:prSet/>
      <dgm:spPr/>
      <dgm:t>
        <a:bodyPr/>
        <a:lstStyle/>
        <a:p>
          <a:endParaRPr lang="ru-RU"/>
        </a:p>
      </dgm:t>
    </dgm:pt>
    <dgm:pt modelId="{38BA0A10-11A4-4988-B383-0ACD54F83480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«Дополнительное образование в сфере культуры»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FB35D1DA-603F-4BFB-BCC1-3DB2B0D346FE}" type="parTrans" cxnId="{4331B676-7371-4041-A446-4699E8D95A86}">
      <dgm:prSet/>
      <dgm:spPr/>
      <dgm:t>
        <a:bodyPr/>
        <a:lstStyle/>
        <a:p>
          <a:endParaRPr lang="ru-RU"/>
        </a:p>
      </dgm:t>
    </dgm:pt>
    <dgm:pt modelId="{ADE11448-D48C-43A3-AFE1-34C6CF7E9ECA}" type="sibTrans" cxnId="{4331B676-7371-4041-A446-4699E8D95A86}">
      <dgm:prSet/>
      <dgm:spPr/>
      <dgm:t>
        <a:bodyPr/>
        <a:lstStyle/>
        <a:p>
          <a:endParaRPr lang="ru-RU"/>
        </a:p>
      </dgm:t>
    </dgm:pt>
    <dgm:pt modelId="{B95B53F0-C8C1-4479-BC69-68B2DEF907CE}" type="pres">
      <dgm:prSet presAssocID="{C86CF7B9-B275-4D76-9BF7-01EC9A9873D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AB8FDE-C59B-4203-8D84-8B3EA4FD5988}" type="pres">
      <dgm:prSet presAssocID="{395C28CA-809B-4695-9529-8983FA4CFADC}" presName="linNode" presStyleCnt="0"/>
      <dgm:spPr/>
      <dgm:t>
        <a:bodyPr/>
        <a:lstStyle/>
        <a:p>
          <a:endParaRPr lang="ru-RU"/>
        </a:p>
      </dgm:t>
    </dgm:pt>
    <dgm:pt modelId="{A34D8C01-59C2-4DF4-92D0-9BC8ADC552F5}" type="pres">
      <dgm:prSet presAssocID="{395C28CA-809B-4695-9529-8983FA4CFADC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5123E8-D177-4E19-B14E-9B2238D8FBD7}" type="pres">
      <dgm:prSet presAssocID="{395C28CA-809B-4695-9529-8983FA4CFADC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5B7361-E367-451B-AD3B-F143B3963CA3}" type="pres">
      <dgm:prSet presAssocID="{FDACF350-A4FA-403C-AC2E-39E63E2C4038}" presName="sp" presStyleCnt="0"/>
      <dgm:spPr/>
      <dgm:t>
        <a:bodyPr/>
        <a:lstStyle/>
        <a:p>
          <a:endParaRPr lang="ru-RU"/>
        </a:p>
      </dgm:t>
    </dgm:pt>
    <dgm:pt modelId="{1B1052B5-52C1-4C26-ABA0-D5E46C9C7F58}" type="pres">
      <dgm:prSet presAssocID="{30066BF3-685B-4C81-98DB-87C367CC7317}" presName="linNode" presStyleCnt="0"/>
      <dgm:spPr/>
      <dgm:t>
        <a:bodyPr/>
        <a:lstStyle/>
        <a:p>
          <a:endParaRPr lang="ru-RU"/>
        </a:p>
      </dgm:t>
    </dgm:pt>
    <dgm:pt modelId="{0D697924-5482-4381-8250-FCFFF8ACC9EB}" type="pres">
      <dgm:prSet presAssocID="{30066BF3-685B-4C81-98DB-87C367CC731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6799D-C762-42EF-A50E-153FBD325BA0}" type="pres">
      <dgm:prSet presAssocID="{30066BF3-685B-4C81-98DB-87C367CC731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97E9ED-7AD3-497A-A89E-2905F784BDC8}" type="pres">
      <dgm:prSet presAssocID="{8A1E8596-28C5-4F5E-875A-5F5309B5DBEE}" presName="sp" presStyleCnt="0"/>
      <dgm:spPr/>
      <dgm:t>
        <a:bodyPr/>
        <a:lstStyle/>
        <a:p>
          <a:endParaRPr lang="ru-RU"/>
        </a:p>
      </dgm:t>
    </dgm:pt>
    <dgm:pt modelId="{9B812839-8473-4928-B7C7-27E9398AFC7B}" type="pres">
      <dgm:prSet presAssocID="{FB74BCA1-1CE5-41C6-8667-235CA7A9417B}" presName="linNode" presStyleCnt="0"/>
      <dgm:spPr/>
      <dgm:t>
        <a:bodyPr/>
        <a:lstStyle/>
        <a:p>
          <a:endParaRPr lang="ru-RU"/>
        </a:p>
      </dgm:t>
    </dgm:pt>
    <dgm:pt modelId="{B80229E3-6EDA-480E-BEAC-653A625D103E}" type="pres">
      <dgm:prSet presAssocID="{FB74BCA1-1CE5-41C6-8667-235CA7A9417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0CA9A1-4773-4309-AC56-B2E14E7CAB53}" type="pres">
      <dgm:prSet presAssocID="{FB74BCA1-1CE5-41C6-8667-235CA7A9417B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00D8D3-F802-4E08-8F61-A4A3B86B8F44}" srcId="{30066BF3-685B-4C81-98DB-87C367CC7317}" destId="{0579DCCE-F01F-4C6A-A509-8DFDAD6606D3}" srcOrd="0" destOrd="0" parTransId="{52DE6F6B-734F-4C1F-87D4-393E3EC13A9B}" sibTransId="{1102AB57-EF35-48BF-BE0E-38D4D5084A9D}"/>
    <dgm:cxn modelId="{56544F2A-D084-4F9F-BC23-8118850A73F9}" type="presOf" srcId="{C86CF7B9-B275-4D76-9BF7-01EC9A9873DC}" destId="{B95B53F0-C8C1-4479-BC69-68B2DEF907CE}" srcOrd="0" destOrd="0" presId="urn:microsoft.com/office/officeart/2005/8/layout/vList5"/>
    <dgm:cxn modelId="{207DCA7E-4F35-4DF2-9385-515E7455888F}" srcId="{C86CF7B9-B275-4D76-9BF7-01EC9A9873DC}" destId="{FB74BCA1-1CE5-41C6-8667-235CA7A9417B}" srcOrd="2" destOrd="0" parTransId="{CCBC1642-9B38-4E43-9E3E-4A8ED3499BDD}" sibTransId="{E2EC317E-3AD1-4975-A3F9-1A7BF8EC1F35}"/>
    <dgm:cxn modelId="{D8B5F907-4282-4B9B-88BA-8635B2DAC65E}" type="presOf" srcId="{FB74BCA1-1CE5-41C6-8667-235CA7A9417B}" destId="{B80229E3-6EDA-480E-BEAC-653A625D103E}" srcOrd="0" destOrd="0" presId="urn:microsoft.com/office/officeart/2005/8/layout/vList5"/>
    <dgm:cxn modelId="{6D36F57D-B309-4773-83D1-2250FA5F924A}" type="presOf" srcId="{395C28CA-809B-4695-9529-8983FA4CFADC}" destId="{A34D8C01-59C2-4DF4-92D0-9BC8ADC552F5}" srcOrd="0" destOrd="0" presId="urn:microsoft.com/office/officeart/2005/8/layout/vList5"/>
    <dgm:cxn modelId="{9786DCB1-D08B-4180-99DD-F0615CEABC14}" type="presOf" srcId="{38BA0A10-11A4-4988-B383-0ACD54F83480}" destId="{F10CA9A1-4773-4309-AC56-B2E14E7CAB53}" srcOrd="0" destOrd="0" presId="urn:microsoft.com/office/officeart/2005/8/layout/vList5"/>
    <dgm:cxn modelId="{44E8C0B8-EAB9-4F09-A392-17D4F9C1044C}" srcId="{C86CF7B9-B275-4D76-9BF7-01EC9A9873DC}" destId="{395C28CA-809B-4695-9529-8983FA4CFADC}" srcOrd="0" destOrd="0" parTransId="{510912BC-E796-4483-910B-F8143767FC27}" sibTransId="{FDACF350-A4FA-403C-AC2E-39E63E2C4038}"/>
    <dgm:cxn modelId="{7F9DB929-004B-4394-ACE6-CFE93C9C3B26}" srcId="{395C28CA-809B-4695-9529-8983FA4CFADC}" destId="{8E987B7E-8198-4457-89F8-15821814A82B}" srcOrd="0" destOrd="0" parTransId="{5B6B85FE-C2CE-499D-8AC6-680089B68623}" sibTransId="{F8E8F571-41A4-4251-8D0C-DBD2C336769F}"/>
    <dgm:cxn modelId="{4331B676-7371-4041-A446-4699E8D95A86}" srcId="{FB74BCA1-1CE5-41C6-8667-235CA7A9417B}" destId="{38BA0A10-11A4-4988-B383-0ACD54F83480}" srcOrd="0" destOrd="0" parTransId="{FB35D1DA-603F-4BFB-BCC1-3DB2B0D346FE}" sibTransId="{ADE11448-D48C-43A3-AFE1-34C6CF7E9ECA}"/>
    <dgm:cxn modelId="{55B3FC8D-29C5-4AD3-A253-44370502FD2F}" type="presOf" srcId="{8E987B7E-8198-4457-89F8-15821814A82B}" destId="{D75123E8-D177-4E19-B14E-9B2238D8FBD7}" srcOrd="0" destOrd="0" presId="urn:microsoft.com/office/officeart/2005/8/layout/vList5"/>
    <dgm:cxn modelId="{0265FDEA-00E6-45C7-893C-A94DC0298813}" type="presOf" srcId="{0579DCCE-F01F-4C6A-A509-8DFDAD6606D3}" destId="{DEF6799D-C762-42EF-A50E-153FBD325BA0}" srcOrd="0" destOrd="0" presId="urn:microsoft.com/office/officeart/2005/8/layout/vList5"/>
    <dgm:cxn modelId="{392EC818-60C8-4FF5-A9DB-DD7F099500E8}" type="presOf" srcId="{30066BF3-685B-4C81-98DB-87C367CC7317}" destId="{0D697924-5482-4381-8250-FCFFF8ACC9EB}" srcOrd="0" destOrd="0" presId="urn:microsoft.com/office/officeart/2005/8/layout/vList5"/>
    <dgm:cxn modelId="{A9CB7884-3634-4E2F-9668-1AB3ED11A534}" srcId="{C86CF7B9-B275-4D76-9BF7-01EC9A9873DC}" destId="{30066BF3-685B-4C81-98DB-87C367CC7317}" srcOrd="1" destOrd="0" parTransId="{E02D27D0-FCA5-461D-BBC4-ACFB4E5B88EE}" sibTransId="{8A1E8596-28C5-4F5E-875A-5F5309B5DBEE}"/>
    <dgm:cxn modelId="{1771456E-9E90-4846-8D1C-41F664ACE2CB}" type="presParOf" srcId="{B95B53F0-C8C1-4479-BC69-68B2DEF907CE}" destId="{B7AB8FDE-C59B-4203-8D84-8B3EA4FD5988}" srcOrd="0" destOrd="0" presId="urn:microsoft.com/office/officeart/2005/8/layout/vList5"/>
    <dgm:cxn modelId="{B9715EB7-A2E2-4CAF-8718-4E61B6991323}" type="presParOf" srcId="{B7AB8FDE-C59B-4203-8D84-8B3EA4FD5988}" destId="{A34D8C01-59C2-4DF4-92D0-9BC8ADC552F5}" srcOrd="0" destOrd="0" presId="urn:microsoft.com/office/officeart/2005/8/layout/vList5"/>
    <dgm:cxn modelId="{45C23212-A8FC-467D-B066-5A115B0306EC}" type="presParOf" srcId="{B7AB8FDE-C59B-4203-8D84-8B3EA4FD5988}" destId="{D75123E8-D177-4E19-B14E-9B2238D8FBD7}" srcOrd="1" destOrd="0" presId="urn:microsoft.com/office/officeart/2005/8/layout/vList5"/>
    <dgm:cxn modelId="{BD40D89F-52DA-406A-8CC8-78A20556B825}" type="presParOf" srcId="{B95B53F0-C8C1-4479-BC69-68B2DEF907CE}" destId="{4F5B7361-E367-451B-AD3B-F143B3963CA3}" srcOrd="1" destOrd="0" presId="urn:microsoft.com/office/officeart/2005/8/layout/vList5"/>
    <dgm:cxn modelId="{92D14513-8AE2-437D-9545-9D3748A3E2A1}" type="presParOf" srcId="{B95B53F0-C8C1-4479-BC69-68B2DEF907CE}" destId="{1B1052B5-52C1-4C26-ABA0-D5E46C9C7F58}" srcOrd="2" destOrd="0" presId="urn:microsoft.com/office/officeart/2005/8/layout/vList5"/>
    <dgm:cxn modelId="{DA22635D-04FD-4003-A6C2-ED197B710ADB}" type="presParOf" srcId="{1B1052B5-52C1-4C26-ABA0-D5E46C9C7F58}" destId="{0D697924-5482-4381-8250-FCFFF8ACC9EB}" srcOrd="0" destOrd="0" presId="urn:microsoft.com/office/officeart/2005/8/layout/vList5"/>
    <dgm:cxn modelId="{8A1755E2-93A8-4145-A81A-68CF8BA86927}" type="presParOf" srcId="{1B1052B5-52C1-4C26-ABA0-D5E46C9C7F58}" destId="{DEF6799D-C762-42EF-A50E-153FBD325BA0}" srcOrd="1" destOrd="0" presId="urn:microsoft.com/office/officeart/2005/8/layout/vList5"/>
    <dgm:cxn modelId="{E92A64F6-4D70-4581-A84E-4EC384DEA55B}" type="presParOf" srcId="{B95B53F0-C8C1-4479-BC69-68B2DEF907CE}" destId="{9397E9ED-7AD3-497A-A89E-2905F784BDC8}" srcOrd="3" destOrd="0" presId="urn:microsoft.com/office/officeart/2005/8/layout/vList5"/>
    <dgm:cxn modelId="{C2A388CA-E841-4259-AA35-79C2357C5CA5}" type="presParOf" srcId="{B95B53F0-C8C1-4479-BC69-68B2DEF907CE}" destId="{9B812839-8473-4928-B7C7-27E9398AFC7B}" srcOrd="4" destOrd="0" presId="urn:microsoft.com/office/officeart/2005/8/layout/vList5"/>
    <dgm:cxn modelId="{3C0CEE50-5C05-4A95-AC20-C16947E90658}" type="presParOf" srcId="{9B812839-8473-4928-B7C7-27E9398AFC7B}" destId="{B80229E3-6EDA-480E-BEAC-653A625D103E}" srcOrd="0" destOrd="0" presId="urn:microsoft.com/office/officeart/2005/8/layout/vList5"/>
    <dgm:cxn modelId="{8AC90052-095B-424A-81E7-C0902CEAA801}" type="presParOf" srcId="{9B812839-8473-4928-B7C7-27E9398AFC7B}" destId="{F10CA9A1-4773-4309-AC56-B2E14E7CAB5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3E9343-138C-492D-8800-5CBE0BA72B61}" type="doc">
      <dgm:prSet loTypeId="urn:microsoft.com/office/officeart/2005/8/layout/list1" loCatId="list" qsTypeId="urn:microsoft.com/office/officeart/2005/8/quickstyle/3d2#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19D9BDF-E4D3-4CC3-BD86-E2D74646EF67}">
      <dgm:prSet custT="1"/>
      <dgm:spPr/>
      <dgm:t>
        <a:bodyPr/>
        <a:lstStyle/>
        <a:p>
          <a:pPr rtl="0"/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pPr rtl="0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«Развитие массового спорта и спорта высших достижений»</a:t>
          </a:r>
        </a:p>
        <a:p>
          <a:pPr rtl="0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Исполнено – 1866,68 тыс. руб.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54B28799-70C7-4C99-8FEB-A5134E10F291}" type="parTrans" cxnId="{01EF33D8-61C6-4EDF-8FFE-2008099C5EE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CE6A7C0-8972-46C9-A806-23F4A279426C}" type="sibTrans" cxnId="{01EF33D8-61C6-4EDF-8FFE-2008099C5EE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37FC590-E61C-45C1-A5EB-3DB7590D5A13}">
      <dgm:prSet custT="1"/>
      <dgm:spPr>
        <a:gradFill rotWithShape="0">
          <a:gsLst>
            <a:gs pos="14575">
              <a:srgbClr val="FF9999"/>
            </a:gs>
            <a:gs pos="6250">
              <a:srgbClr val="FF9999"/>
            </a:gs>
            <a:gs pos="0">
              <a:srgbClr val="FF9999"/>
            </a:gs>
            <a:gs pos="25000">
              <a:srgbClr val="FF9999"/>
            </a:gs>
            <a:gs pos="38000">
              <a:srgbClr val="FF9999"/>
            </a:gs>
            <a:gs pos="55000">
              <a:srgbClr val="FF9999"/>
            </a:gs>
            <a:gs pos="93328">
              <a:srgbClr val="FF9999"/>
            </a:gs>
            <a:gs pos="80000">
              <a:srgbClr val="FF9999"/>
            </a:gs>
            <a:gs pos="88000">
              <a:srgbClr val="FF9999"/>
            </a:gs>
            <a:gs pos="100000">
              <a:srgbClr val="FF9999"/>
            </a:gs>
          </a:gsLst>
        </a:gradFill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«Развитие  детско-юношеского спорта»</a:t>
          </a:r>
        </a:p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Исполнено – 610,07тыс. руб.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B5B303-7B3F-4370-8212-D260D45E98CB}" type="parTrans" cxnId="{D0019029-EF51-4861-B146-5A9D70FED8B4}">
      <dgm:prSet/>
      <dgm:spPr/>
      <dgm:t>
        <a:bodyPr/>
        <a:lstStyle/>
        <a:p>
          <a:endParaRPr lang="ru-RU"/>
        </a:p>
      </dgm:t>
    </dgm:pt>
    <dgm:pt modelId="{513A1BD2-0529-4E13-99D8-DB75CF838E19}" type="sibTrans" cxnId="{D0019029-EF51-4861-B146-5A9D70FED8B4}">
      <dgm:prSet/>
      <dgm:spPr/>
      <dgm:t>
        <a:bodyPr/>
        <a:lstStyle/>
        <a:p>
          <a:endParaRPr lang="ru-RU"/>
        </a:p>
      </dgm:t>
    </dgm:pt>
    <dgm:pt modelId="{4D0CEB03-5FE8-430B-A33C-AB843B9E6D1B}" type="pres">
      <dgm:prSet presAssocID="{223E9343-138C-492D-8800-5CBE0BA72B6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7017DC-93D6-4334-B0C4-07EEBF57F214}" type="pres">
      <dgm:prSet presAssocID="{B19D9BDF-E4D3-4CC3-BD86-E2D74646EF67}" presName="parentLin" presStyleCnt="0"/>
      <dgm:spPr/>
      <dgm:t>
        <a:bodyPr/>
        <a:lstStyle/>
        <a:p>
          <a:endParaRPr lang="ru-RU"/>
        </a:p>
      </dgm:t>
    </dgm:pt>
    <dgm:pt modelId="{A6595D12-3155-4069-9B96-FE0E506CB37C}" type="pres">
      <dgm:prSet presAssocID="{B19D9BDF-E4D3-4CC3-BD86-E2D74646EF67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A6590688-37CA-4B28-8661-A93B87328518}" type="pres">
      <dgm:prSet presAssocID="{B19D9BDF-E4D3-4CC3-BD86-E2D74646EF67}" presName="parentText" presStyleLbl="node1" presStyleIdx="0" presStyleCnt="2" custScaleX="60833" custScaleY="91814" custLinFactNeighborX="83206" custLinFactNeighborY="-43231">
        <dgm:presLayoutVars>
          <dgm:chMax val="0"/>
          <dgm:bulletEnabled val="1"/>
        </dgm:presLayoutVars>
      </dgm:prSet>
      <dgm:spPr>
        <a:prstGeom prst="flowChartPunchedTape">
          <a:avLst/>
        </a:prstGeom>
      </dgm:spPr>
      <dgm:t>
        <a:bodyPr/>
        <a:lstStyle/>
        <a:p>
          <a:endParaRPr lang="ru-RU"/>
        </a:p>
      </dgm:t>
    </dgm:pt>
    <dgm:pt modelId="{F657A76A-0B87-4C95-A9FF-8DCDBEAE0C13}" type="pres">
      <dgm:prSet presAssocID="{B19D9BDF-E4D3-4CC3-BD86-E2D74646EF67}" presName="negativeSpace" presStyleCnt="0"/>
      <dgm:spPr/>
      <dgm:t>
        <a:bodyPr/>
        <a:lstStyle/>
        <a:p>
          <a:endParaRPr lang="ru-RU"/>
        </a:p>
      </dgm:t>
    </dgm:pt>
    <dgm:pt modelId="{2D7ADF42-211A-4509-8638-14707370E1EC}" type="pres">
      <dgm:prSet presAssocID="{B19D9BDF-E4D3-4CC3-BD86-E2D74646EF67}" presName="childText" presStyleLbl="conFgAcc1" presStyleIdx="0" presStyleCnt="2" custScaleX="11451" custScaleY="10888" custLinFactY="58372" custLinFactNeighborX="763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A9047B-C5E3-42C8-9C10-B37126051E98}" type="pres">
      <dgm:prSet presAssocID="{CCE6A7C0-8972-46C9-A806-23F4A279426C}" presName="spaceBetweenRectangles" presStyleCnt="0"/>
      <dgm:spPr/>
      <dgm:t>
        <a:bodyPr/>
        <a:lstStyle/>
        <a:p>
          <a:endParaRPr lang="ru-RU"/>
        </a:p>
      </dgm:t>
    </dgm:pt>
    <dgm:pt modelId="{19339057-832F-4474-B476-D66964C1F686}" type="pres">
      <dgm:prSet presAssocID="{C37FC590-E61C-45C1-A5EB-3DB7590D5A13}" presName="parentLin" presStyleCnt="0"/>
      <dgm:spPr/>
    </dgm:pt>
    <dgm:pt modelId="{4B6FC9B9-39E3-4124-ACF8-9CC88872D893}" type="pres">
      <dgm:prSet presAssocID="{C37FC590-E61C-45C1-A5EB-3DB7590D5A13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880DF608-FA6C-46BF-98FD-24A7890893F4}" type="pres">
      <dgm:prSet presAssocID="{C37FC590-E61C-45C1-A5EB-3DB7590D5A13}" presName="parentText" presStyleLbl="node1" presStyleIdx="1" presStyleCnt="2" custScaleX="59833" custScaleY="99325" custLinFactX="57008" custLinFactNeighborX="100000" custLinFactNeighborY="-38439">
        <dgm:presLayoutVars>
          <dgm:chMax val="0"/>
          <dgm:bulletEnabled val="1"/>
        </dgm:presLayoutVars>
      </dgm:prSet>
      <dgm:spPr>
        <a:prstGeom prst="flowChartPunchedTape">
          <a:avLst/>
        </a:prstGeom>
      </dgm:spPr>
      <dgm:t>
        <a:bodyPr/>
        <a:lstStyle/>
        <a:p>
          <a:endParaRPr lang="ru-RU"/>
        </a:p>
      </dgm:t>
    </dgm:pt>
    <dgm:pt modelId="{B3E3378B-1234-437F-9071-3A9D555E4103}" type="pres">
      <dgm:prSet presAssocID="{C37FC590-E61C-45C1-A5EB-3DB7590D5A13}" presName="negativeSpace" presStyleCnt="0"/>
      <dgm:spPr/>
    </dgm:pt>
    <dgm:pt modelId="{1435184C-2CB5-40E7-BCCA-29BAE127D43C}" type="pres">
      <dgm:prSet presAssocID="{C37FC590-E61C-45C1-A5EB-3DB7590D5A13}" presName="childText" presStyleLbl="conFgAcc1" presStyleIdx="1" presStyleCnt="2" custFlipHor="1" custScaleX="9980" custScaleY="43937" custLinFactNeighborX="36324" custLinFactNeighborY="89510">
        <dgm:presLayoutVars>
          <dgm:bulletEnabled val="1"/>
        </dgm:presLayoutVars>
      </dgm:prSet>
      <dgm:spPr/>
    </dgm:pt>
  </dgm:ptLst>
  <dgm:cxnLst>
    <dgm:cxn modelId="{A8205A6C-B83D-4AD9-9C24-F24C4BD349DE}" type="presOf" srcId="{223E9343-138C-492D-8800-5CBE0BA72B61}" destId="{4D0CEB03-5FE8-430B-A33C-AB843B9E6D1B}" srcOrd="0" destOrd="0" presId="urn:microsoft.com/office/officeart/2005/8/layout/list1"/>
    <dgm:cxn modelId="{B79C05D6-D155-4643-8FD8-50E2A100EFB1}" type="presOf" srcId="{C37FC590-E61C-45C1-A5EB-3DB7590D5A13}" destId="{4B6FC9B9-39E3-4124-ACF8-9CC88872D893}" srcOrd="0" destOrd="0" presId="urn:microsoft.com/office/officeart/2005/8/layout/list1"/>
    <dgm:cxn modelId="{FE728FA4-01EA-4E89-B4C0-193D7F35DEAB}" type="presOf" srcId="{C37FC590-E61C-45C1-A5EB-3DB7590D5A13}" destId="{880DF608-FA6C-46BF-98FD-24A7890893F4}" srcOrd="1" destOrd="0" presId="urn:microsoft.com/office/officeart/2005/8/layout/list1"/>
    <dgm:cxn modelId="{9AD5A834-7AFF-4093-A0C4-4F00A31EF5AB}" type="presOf" srcId="{B19D9BDF-E4D3-4CC3-BD86-E2D74646EF67}" destId="{A6595D12-3155-4069-9B96-FE0E506CB37C}" srcOrd="0" destOrd="0" presId="urn:microsoft.com/office/officeart/2005/8/layout/list1"/>
    <dgm:cxn modelId="{D0019029-EF51-4861-B146-5A9D70FED8B4}" srcId="{223E9343-138C-492D-8800-5CBE0BA72B61}" destId="{C37FC590-E61C-45C1-A5EB-3DB7590D5A13}" srcOrd="1" destOrd="0" parTransId="{04B5B303-7B3F-4370-8212-D260D45E98CB}" sibTransId="{513A1BD2-0529-4E13-99D8-DB75CF838E19}"/>
    <dgm:cxn modelId="{01EF33D8-61C6-4EDF-8FFE-2008099C5EE4}" srcId="{223E9343-138C-492D-8800-5CBE0BA72B61}" destId="{B19D9BDF-E4D3-4CC3-BD86-E2D74646EF67}" srcOrd="0" destOrd="0" parTransId="{54B28799-70C7-4C99-8FEB-A5134E10F291}" sibTransId="{CCE6A7C0-8972-46C9-A806-23F4A279426C}"/>
    <dgm:cxn modelId="{5A238BA5-B458-4BB2-AA72-DA5AFF3CBB94}" type="presOf" srcId="{B19D9BDF-E4D3-4CC3-BD86-E2D74646EF67}" destId="{A6590688-37CA-4B28-8661-A93B87328518}" srcOrd="1" destOrd="0" presId="urn:microsoft.com/office/officeart/2005/8/layout/list1"/>
    <dgm:cxn modelId="{106FA93B-799B-4167-A01E-7DF2708E903B}" type="presParOf" srcId="{4D0CEB03-5FE8-430B-A33C-AB843B9E6D1B}" destId="{BE7017DC-93D6-4334-B0C4-07EEBF57F214}" srcOrd="0" destOrd="0" presId="urn:microsoft.com/office/officeart/2005/8/layout/list1"/>
    <dgm:cxn modelId="{B5EDEB1E-BDE2-4229-9705-F625EAF00B67}" type="presParOf" srcId="{BE7017DC-93D6-4334-B0C4-07EEBF57F214}" destId="{A6595D12-3155-4069-9B96-FE0E506CB37C}" srcOrd="0" destOrd="0" presId="urn:microsoft.com/office/officeart/2005/8/layout/list1"/>
    <dgm:cxn modelId="{279E5F95-6F06-43CD-8D16-997998B9B21A}" type="presParOf" srcId="{BE7017DC-93D6-4334-B0C4-07EEBF57F214}" destId="{A6590688-37CA-4B28-8661-A93B87328518}" srcOrd="1" destOrd="0" presId="urn:microsoft.com/office/officeart/2005/8/layout/list1"/>
    <dgm:cxn modelId="{FEEF79BA-AA84-4C2B-B577-39E3ADA1F796}" type="presParOf" srcId="{4D0CEB03-5FE8-430B-A33C-AB843B9E6D1B}" destId="{F657A76A-0B87-4C95-A9FF-8DCDBEAE0C13}" srcOrd="1" destOrd="0" presId="urn:microsoft.com/office/officeart/2005/8/layout/list1"/>
    <dgm:cxn modelId="{DFB978E0-2D2F-452D-ABF6-920ADBDD41EE}" type="presParOf" srcId="{4D0CEB03-5FE8-430B-A33C-AB843B9E6D1B}" destId="{2D7ADF42-211A-4509-8638-14707370E1EC}" srcOrd="2" destOrd="0" presId="urn:microsoft.com/office/officeart/2005/8/layout/list1"/>
    <dgm:cxn modelId="{B292AA70-96D8-4B1B-B35A-B5B59CC31EFC}" type="presParOf" srcId="{4D0CEB03-5FE8-430B-A33C-AB843B9E6D1B}" destId="{20A9047B-C5E3-42C8-9C10-B37126051E98}" srcOrd="3" destOrd="0" presId="urn:microsoft.com/office/officeart/2005/8/layout/list1"/>
    <dgm:cxn modelId="{164EDAA9-E488-41C9-AFB2-59D5B733ADD0}" type="presParOf" srcId="{4D0CEB03-5FE8-430B-A33C-AB843B9E6D1B}" destId="{19339057-832F-4474-B476-D66964C1F686}" srcOrd="4" destOrd="0" presId="urn:microsoft.com/office/officeart/2005/8/layout/list1"/>
    <dgm:cxn modelId="{2508BC1B-7D9E-4A31-8139-7627D482EEA5}" type="presParOf" srcId="{19339057-832F-4474-B476-D66964C1F686}" destId="{4B6FC9B9-39E3-4124-ACF8-9CC88872D893}" srcOrd="0" destOrd="0" presId="urn:microsoft.com/office/officeart/2005/8/layout/list1"/>
    <dgm:cxn modelId="{74C96AE3-9F77-4F77-BBA5-01F6B336F3A3}" type="presParOf" srcId="{19339057-832F-4474-B476-D66964C1F686}" destId="{880DF608-FA6C-46BF-98FD-24A7890893F4}" srcOrd="1" destOrd="0" presId="urn:microsoft.com/office/officeart/2005/8/layout/list1"/>
    <dgm:cxn modelId="{B06F7FA2-8D12-4848-906F-291BADEF1DC6}" type="presParOf" srcId="{4D0CEB03-5FE8-430B-A33C-AB843B9E6D1B}" destId="{B3E3378B-1234-437F-9071-3A9D555E4103}" srcOrd="5" destOrd="0" presId="urn:microsoft.com/office/officeart/2005/8/layout/list1"/>
    <dgm:cxn modelId="{47C7455E-C6E5-47B7-843C-C6919AFA1DAE}" type="presParOf" srcId="{4D0CEB03-5FE8-430B-A33C-AB843B9E6D1B}" destId="{1435184C-2CB5-40E7-BCCA-29BAE127D43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CEDBE3-FCBE-4323-9529-F07897988114}" type="doc">
      <dgm:prSet loTypeId="urn:microsoft.com/office/officeart/2005/8/layout/hierarchy3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D2C3A054-837E-4B24-BC70-1ECDB1B08B04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Исполнено – </a:t>
          </a:r>
          <a:r>
            <a:rPr lang="ru-RU" sz="1400" b="0" i="0" u="none" dirty="0" smtClean="0"/>
            <a:t>193324,08</a:t>
          </a:r>
          <a:r>
            <a: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тыс. руб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CC88336-106C-4CA7-91FE-6D09D6B8C28F}" type="parTrans" cxnId="{A53D3194-EB2C-4735-B707-14254D1718A1}">
      <dgm:prSet/>
      <dgm:spPr/>
      <dgm:t>
        <a:bodyPr/>
        <a:lstStyle/>
        <a:p>
          <a:endParaRPr lang="ru-RU"/>
        </a:p>
      </dgm:t>
    </dgm:pt>
    <dgm:pt modelId="{BAD6B6AC-FE35-48AD-B91B-9487F96B1275}" type="sibTrans" cxnId="{A53D3194-EB2C-4735-B707-14254D1718A1}">
      <dgm:prSet/>
      <dgm:spPr/>
      <dgm:t>
        <a:bodyPr/>
        <a:lstStyle/>
        <a:p>
          <a:endParaRPr lang="ru-RU"/>
        </a:p>
      </dgm:t>
    </dgm:pt>
    <dgm:pt modelId="{7A466841-4B4E-415F-A6B3-EB2295C3FA12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ОБРАЗОВАНИЕ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3CA5478-7FAF-45F7-AAFB-60F5B8A9F42A}" type="parTrans" cxnId="{30A79768-AC57-41F0-BDA6-AFC7DBC45FF4}">
      <dgm:prSet/>
      <dgm:spPr/>
      <dgm:t>
        <a:bodyPr/>
        <a:lstStyle/>
        <a:p>
          <a:endParaRPr lang="ru-RU"/>
        </a:p>
      </dgm:t>
    </dgm:pt>
    <dgm:pt modelId="{097DF640-003B-46E0-81BA-77EA302A33D0}" type="sibTrans" cxnId="{30A79768-AC57-41F0-BDA6-AFC7DBC45FF4}">
      <dgm:prSet/>
      <dgm:spPr/>
      <dgm:t>
        <a:bodyPr/>
        <a:lstStyle/>
        <a:p>
          <a:endParaRPr lang="ru-RU"/>
        </a:p>
      </dgm:t>
    </dgm:pt>
    <dgm:pt modelId="{777250E9-D8A8-46D6-A012-9DB8CD22DD48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Исполнено – 36201,99 тыс. руб.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23001241-16DF-4C7F-9E64-E82730A6604F}" type="parTrans" cxnId="{F37276DE-5866-432E-A0FE-6056CA5AB478}">
      <dgm:prSet/>
      <dgm:spPr/>
      <dgm:t>
        <a:bodyPr/>
        <a:lstStyle/>
        <a:p>
          <a:endParaRPr lang="ru-RU"/>
        </a:p>
      </dgm:t>
    </dgm:pt>
    <dgm:pt modelId="{BBA0ED98-E1FA-4BA5-B309-E3D6FCE1B4A2}" type="sibTrans" cxnId="{F37276DE-5866-432E-A0FE-6056CA5AB478}">
      <dgm:prSet/>
      <dgm:spPr/>
      <dgm:t>
        <a:bodyPr/>
        <a:lstStyle/>
        <a:p>
          <a:endParaRPr lang="ru-RU"/>
        </a:p>
      </dgm:t>
    </dgm:pt>
    <dgm:pt modelId="{A8F569C9-16AB-4FCD-959B-EE0E67419780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Исполнено – 535453,80 тыс. руб.</a:t>
          </a:r>
          <a:endParaRPr lang="ru-RU" sz="14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FDBA06D-26F1-4F8D-8E2E-6F6F7E9CFA54}" type="parTrans" cxnId="{663793DC-E738-42BA-929C-0354A83DEEC3}">
      <dgm:prSet/>
      <dgm:spPr/>
      <dgm:t>
        <a:bodyPr/>
        <a:lstStyle/>
        <a:p>
          <a:endParaRPr lang="ru-RU"/>
        </a:p>
      </dgm:t>
    </dgm:pt>
    <dgm:pt modelId="{F6C9A600-15B2-4D73-BD35-9FCF3CA49B26}" type="sibTrans" cxnId="{663793DC-E738-42BA-929C-0354A83DEEC3}">
      <dgm:prSet/>
      <dgm:spPr/>
      <dgm:t>
        <a:bodyPr/>
        <a:lstStyle/>
        <a:p>
          <a:endParaRPr lang="ru-RU"/>
        </a:p>
      </dgm:t>
    </dgm:pt>
    <dgm:pt modelId="{7E94E991-30CE-4AD1-97C4-1D35DD56C047}">
      <dgm:prSet custT="1"/>
      <dgm:spPr/>
      <dgm:t>
        <a:bodyPr/>
        <a:lstStyle/>
        <a:p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ФИЗИЧЕСКАЯ КУЛЬТУРА И СПОРТ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63EF19D-9359-44C0-8C3D-580B55490942}" type="parTrans" cxnId="{CF2290BB-D74E-4899-B38C-6CC29DB03599}">
      <dgm:prSet/>
      <dgm:spPr/>
      <dgm:t>
        <a:bodyPr/>
        <a:lstStyle/>
        <a:p>
          <a:endParaRPr lang="ru-RU"/>
        </a:p>
      </dgm:t>
    </dgm:pt>
    <dgm:pt modelId="{D9BFAC9B-0F59-464C-B448-DBE236743E8F}" type="sibTrans" cxnId="{CF2290BB-D74E-4899-B38C-6CC29DB03599}">
      <dgm:prSet/>
      <dgm:spPr/>
      <dgm:t>
        <a:bodyPr/>
        <a:lstStyle/>
        <a:p>
          <a:endParaRPr lang="ru-RU"/>
        </a:p>
      </dgm:t>
    </dgm:pt>
    <dgm:pt modelId="{A31CB936-D89D-43B4-8D50-2BFDEF68C71D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КУЛЬТУРА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8C402B1-A22A-401F-A4D9-81F082ECE3BE}" type="sibTrans" cxnId="{48C65034-AD0D-4BDB-B5CF-3973BD07C385}">
      <dgm:prSet/>
      <dgm:spPr/>
      <dgm:t>
        <a:bodyPr/>
        <a:lstStyle/>
        <a:p>
          <a:endParaRPr lang="ru-RU"/>
        </a:p>
      </dgm:t>
    </dgm:pt>
    <dgm:pt modelId="{3D894A88-5D8E-45A4-A8B8-6C318B799A4B}" type="parTrans" cxnId="{48C65034-AD0D-4BDB-B5CF-3973BD07C385}">
      <dgm:prSet/>
      <dgm:spPr/>
      <dgm:t>
        <a:bodyPr/>
        <a:lstStyle/>
        <a:p>
          <a:endParaRPr lang="ru-RU"/>
        </a:p>
      </dgm:t>
    </dgm:pt>
    <dgm:pt modelId="{32927A4E-E8C2-40C3-B853-A1E250B6C86F}" type="pres">
      <dgm:prSet presAssocID="{33CEDBE3-FCBE-4323-9529-F0789798811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B592B4C-5284-4D20-B176-42BAE0800EFF}" type="pres">
      <dgm:prSet presAssocID="{D2C3A054-837E-4B24-BC70-1ECDB1B08B04}" presName="root" presStyleCnt="0"/>
      <dgm:spPr/>
    </dgm:pt>
    <dgm:pt modelId="{B818D48C-D30C-45F2-8009-DABC089B2B99}" type="pres">
      <dgm:prSet presAssocID="{D2C3A054-837E-4B24-BC70-1ECDB1B08B04}" presName="rootComposite" presStyleCnt="0"/>
      <dgm:spPr/>
    </dgm:pt>
    <dgm:pt modelId="{39E69366-086A-4B4D-960C-717CC089A4A5}" type="pres">
      <dgm:prSet presAssocID="{D2C3A054-837E-4B24-BC70-1ECDB1B08B04}" presName="rootText" presStyleLbl="node1" presStyleIdx="0" presStyleCnt="3" custScaleX="153459" custScaleY="102115" custLinFactNeighborX="5023" custLinFactNeighborY="-75037"/>
      <dgm:spPr/>
      <dgm:t>
        <a:bodyPr/>
        <a:lstStyle/>
        <a:p>
          <a:endParaRPr lang="ru-RU"/>
        </a:p>
      </dgm:t>
    </dgm:pt>
    <dgm:pt modelId="{4CB6E1B6-B5EE-4D4A-BFC0-0ED815382D9C}" type="pres">
      <dgm:prSet presAssocID="{D2C3A054-837E-4B24-BC70-1ECDB1B08B04}" presName="rootConnector" presStyleLbl="node1" presStyleIdx="0" presStyleCnt="3"/>
      <dgm:spPr/>
      <dgm:t>
        <a:bodyPr/>
        <a:lstStyle/>
        <a:p>
          <a:endParaRPr lang="ru-RU"/>
        </a:p>
      </dgm:t>
    </dgm:pt>
    <dgm:pt modelId="{F0724B41-F068-42BB-8652-D17CFB12F894}" type="pres">
      <dgm:prSet presAssocID="{D2C3A054-837E-4B24-BC70-1ECDB1B08B04}" presName="childShape" presStyleCnt="0"/>
      <dgm:spPr/>
    </dgm:pt>
    <dgm:pt modelId="{6E22BE93-C0E1-4FFC-9255-36FC2368B233}" type="pres">
      <dgm:prSet presAssocID="{763EF19D-9359-44C0-8C3D-580B55490942}" presName="Name13" presStyleLbl="parChTrans1D2" presStyleIdx="0" presStyleCnt="3"/>
      <dgm:spPr/>
      <dgm:t>
        <a:bodyPr/>
        <a:lstStyle/>
        <a:p>
          <a:endParaRPr lang="ru-RU"/>
        </a:p>
      </dgm:t>
    </dgm:pt>
    <dgm:pt modelId="{14FA861F-89B5-47BA-8DE7-5F5DCC0B3C08}" type="pres">
      <dgm:prSet presAssocID="{7E94E991-30CE-4AD1-97C4-1D35DD56C047}" presName="childText" presStyleLbl="bgAcc1" presStyleIdx="0" presStyleCnt="3" custScaleX="130495" custScaleY="166292" custLinFactNeighborX="-14744" custLinFactNeighborY="-442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3ED67-2B63-4B35-8F15-DD724C417313}" type="pres">
      <dgm:prSet presAssocID="{A8F569C9-16AB-4FCD-959B-EE0E67419780}" presName="root" presStyleCnt="0"/>
      <dgm:spPr/>
    </dgm:pt>
    <dgm:pt modelId="{5B76AF23-0683-44F7-B3F8-1779AA7AA450}" type="pres">
      <dgm:prSet presAssocID="{A8F569C9-16AB-4FCD-959B-EE0E67419780}" presName="rootComposite" presStyleCnt="0"/>
      <dgm:spPr/>
    </dgm:pt>
    <dgm:pt modelId="{AF4F91F2-4521-4802-87AC-E4EA5C8C5CD2}" type="pres">
      <dgm:prSet presAssocID="{A8F569C9-16AB-4FCD-959B-EE0E67419780}" presName="rootText" presStyleLbl="node1" presStyleIdx="1" presStyleCnt="3" custScaleX="142342" custScaleY="113141" custLinFactNeighborX="6332" custLinFactNeighborY="7887"/>
      <dgm:spPr/>
      <dgm:t>
        <a:bodyPr/>
        <a:lstStyle/>
        <a:p>
          <a:endParaRPr lang="ru-RU"/>
        </a:p>
      </dgm:t>
    </dgm:pt>
    <dgm:pt modelId="{56E276CB-FDEF-4A17-9EBC-7A35F66393D8}" type="pres">
      <dgm:prSet presAssocID="{A8F569C9-16AB-4FCD-959B-EE0E67419780}" presName="rootConnector" presStyleLbl="node1" presStyleIdx="1" presStyleCnt="3"/>
      <dgm:spPr/>
      <dgm:t>
        <a:bodyPr/>
        <a:lstStyle/>
        <a:p>
          <a:endParaRPr lang="ru-RU"/>
        </a:p>
      </dgm:t>
    </dgm:pt>
    <dgm:pt modelId="{115173CF-9068-4A89-9E86-869877CBB690}" type="pres">
      <dgm:prSet presAssocID="{A8F569C9-16AB-4FCD-959B-EE0E67419780}" presName="childShape" presStyleCnt="0"/>
      <dgm:spPr/>
    </dgm:pt>
    <dgm:pt modelId="{59212AF6-98DD-4133-B99D-7127AD3A9450}" type="pres">
      <dgm:prSet presAssocID="{43CA5478-7FAF-45F7-AAFB-60F5B8A9F42A}" presName="Name13" presStyleLbl="parChTrans1D2" presStyleIdx="1" presStyleCnt="3"/>
      <dgm:spPr/>
      <dgm:t>
        <a:bodyPr/>
        <a:lstStyle/>
        <a:p>
          <a:endParaRPr lang="ru-RU"/>
        </a:p>
      </dgm:t>
    </dgm:pt>
    <dgm:pt modelId="{9C142312-C72F-4AF3-A3F1-4290215F76C2}" type="pres">
      <dgm:prSet presAssocID="{7A466841-4B4E-415F-A6B3-EB2295C3FA12}" presName="childText" presStyleLbl="bgAcc1" presStyleIdx="1" presStyleCnt="3" custScaleX="146182" custScaleY="133592" custLinFactNeighborX="-18841" custLinFactNeighborY="-207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360DD-8781-4EF1-9F35-D20B4C013A63}" type="pres">
      <dgm:prSet presAssocID="{777250E9-D8A8-46D6-A012-9DB8CD22DD48}" presName="root" presStyleCnt="0"/>
      <dgm:spPr/>
    </dgm:pt>
    <dgm:pt modelId="{B30E2049-F00C-48DE-87D9-C518B1EFE614}" type="pres">
      <dgm:prSet presAssocID="{777250E9-D8A8-46D6-A012-9DB8CD22DD48}" presName="rootComposite" presStyleCnt="0"/>
      <dgm:spPr/>
    </dgm:pt>
    <dgm:pt modelId="{42705BC0-1E8B-47E9-A43C-1E6204268326}" type="pres">
      <dgm:prSet presAssocID="{777250E9-D8A8-46D6-A012-9DB8CD22DD48}" presName="rootText" presStyleLbl="node1" presStyleIdx="2" presStyleCnt="3" custScaleX="144651" custScaleY="104697" custLinFactNeighborX="23745" custLinFactNeighborY="-64046"/>
      <dgm:spPr/>
      <dgm:t>
        <a:bodyPr/>
        <a:lstStyle/>
        <a:p>
          <a:endParaRPr lang="ru-RU"/>
        </a:p>
      </dgm:t>
    </dgm:pt>
    <dgm:pt modelId="{7A7A8857-456A-4014-848A-21D945325EFC}" type="pres">
      <dgm:prSet presAssocID="{777250E9-D8A8-46D6-A012-9DB8CD22DD48}" presName="rootConnector" presStyleLbl="node1" presStyleIdx="2" presStyleCnt="3"/>
      <dgm:spPr/>
      <dgm:t>
        <a:bodyPr/>
        <a:lstStyle/>
        <a:p>
          <a:endParaRPr lang="ru-RU"/>
        </a:p>
      </dgm:t>
    </dgm:pt>
    <dgm:pt modelId="{95628B56-EBA6-4E74-9996-33B020471898}" type="pres">
      <dgm:prSet presAssocID="{777250E9-D8A8-46D6-A012-9DB8CD22DD48}" presName="childShape" presStyleCnt="0"/>
      <dgm:spPr/>
    </dgm:pt>
    <dgm:pt modelId="{0854E12A-6B06-4D22-A1C2-7E7768C36032}" type="pres">
      <dgm:prSet presAssocID="{3D894A88-5D8E-45A4-A8B8-6C318B799A4B}" presName="Name13" presStyleLbl="parChTrans1D2" presStyleIdx="2" presStyleCnt="3"/>
      <dgm:spPr/>
      <dgm:t>
        <a:bodyPr/>
        <a:lstStyle/>
        <a:p>
          <a:endParaRPr lang="ru-RU"/>
        </a:p>
      </dgm:t>
    </dgm:pt>
    <dgm:pt modelId="{BB3C4384-9E40-4BB0-83AE-8E20F3E061AB}" type="pres">
      <dgm:prSet presAssocID="{A31CB936-D89D-43B4-8D50-2BFDEF68C71D}" presName="childText" presStyleLbl="bgAcc1" presStyleIdx="2" presStyleCnt="3" custScaleX="133351" custScaleY="166064" custLinFactNeighborX="-3614" custLinFactNeighborY="-117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A79768-AC57-41F0-BDA6-AFC7DBC45FF4}" srcId="{A8F569C9-16AB-4FCD-959B-EE0E67419780}" destId="{7A466841-4B4E-415F-A6B3-EB2295C3FA12}" srcOrd="0" destOrd="0" parTransId="{43CA5478-7FAF-45F7-AAFB-60F5B8A9F42A}" sibTransId="{097DF640-003B-46E0-81BA-77EA302A33D0}"/>
    <dgm:cxn modelId="{2E0D7625-995D-4DED-851E-52A04F1DBB2F}" type="presOf" srcId="{A8F569C9-16AB-4FCD-959B-EE0E67419780}" destId="{AF4F91F2-4521-4802-87AC-E4EA5C8C5CD2}" srcOrd="0" destOrd="0" presId="urn:microsoft.com/office/officeart/2005/8/layout/hierarchy3"/>
    <dgm:cxn modelId="{AEE011BC-8073-43E5-8CC4-C53A4A789F98}" type="presOf" srcId="{33CEDBE3-FCBE-4323-9529-F07897988114}" destId="{32927A4E-E8C2-40C3-B853-A1E250B6C86F}" srcOrd="0" destOrd="0" presId="urn:microsoft.com/office/officeart/2005/8/layout/hierarchy3"/>
    <dgm:cxn modelId="{F37276DE-5866-432E-A0FE-6056CA5AB478}" srcId="{33CEDBE3-FCBE-4323-9529-F07897988114}" destId="{777250E9-D8A8-46D6-A012-9DB8CD22DD48}" srcOrd="2" destOrd="0" parTransId="{23001241-16DF-4C7F-9E64-E82730A6604F}" sibTransId="{BBA0ED98-E1FA-4BA5-B309-E3D6FCE1B4A2}"/>
    <dgm:cxn modelId="{CA327BCD-BF8C-4F3A-B761-76D88302A471}" type="presOf" srcId="{43CA5478-7FAF-45F7-AAFB-60F5B8A9F42A}" destId="{59212AF6-98DD-4133-B99D-7127AD3A9450}" srcOrd="0" destOrd="0" presId="urn:microsoft.com/office/officeart/2005/8/layout/hierarchy3"/>
    <dgm:cxn modelId="{A53D3194-EB2C-4735-B707-14254D1718A1}" srcId="{33CEDBE3-FCBE-4323-9529-F07897988114}" destId="{D2C3A054-837E-4B24-BC70-1ECDB1B08B04}" srcOrd="0" destOrd="0" parTransId="{1CC88336-106C-4CA7-91FE-6D09D6B8C28F}" sibTransId="{BAD6B6AC-FE35-48AD-B91B-9487F96B1275}"/>
    <dgm:cxn modelId="{A6E99F21-6EE1-4BEC-B268-E706264FFC24}" type="presOf" srcId="{A31CB936-D89D-43B4-8D50-2BFDEF68C71D}" destId="{BB3C4384-9E40-4BB0-83AE-8E20F3E061AB}" srcOrd="0" destOrd="0" presId="urn:microsoft.com/office/officeart/2005/8/layout/hierarchy3"/>
    <dgm:cxn modelId="{6C977E5F-D4FC-4F7C-A69B-2A981E99BFFA}" type="presOf" srcId="{3D894A88-5D8E-45A4-A8B8-6C318B799A4B}" destId="{0854E12A-6B06-4D22-A1C2-7E7768C36032}" srcOrd="0" destOrd="0" presId="urn:microsoft.com/office/officeart/2005/8/layout/hierarchy3"/>
    <dgm:cxn modelId="{CF2290BB-D74E-4899-B38C-6CC29DB03599}" srcId="{D2C3A054-837E-4B24-BC70-1ECDB1B08B04}" destId="{7E94E991-30CE-4AD1-97C4-1D35DD56C047}" srcOrd="0" destOrd="0" parTransId="{763EF19D-9359-44C0-8C3D-580B55490942}" sibTransId="{D9BFAC9B-0F59-464C-B448-DBE236743E8F}"/>
    <dgm:cxn modelId="{752C1FED-7F4E-4E0E-9C44-898D62B351A0}" type="presOf" srcId="{D2C3A054-837E-4B24-BC70-1ECDB1B08B04}" destId="{4CB6E1B6-B5EE-4D4A-BFC0-0ED815382D9C}" srcOrd="1" destOrd="0" presId="urn:microsoft.com/office/officeart/2005/8/layout/hierarchy3"/>
    <dgm:cxn modelId="{663793DC-E738-42BA-929C-0354A83DEEC3}" srcId="{33CEDBE3-FCBE-4323-9529-F07897988114}" destId="{A8F569C9-16AB-4FCD-959B-EE0E67419780}" srcOrd="1" destOrd="0" parTransId="{4FDBA06D-26F1-4F8D-8E2E-6F6F7E9CFA54}" sibTransId="{F6C9A600-15B2-4D73-BD35-9FCF3CA49B26}"/>
    <dgm:cxn modelId="{48C65034-AD0D-4BDB-B5CF-3973BD07C385}" srcId="{777250E9-D8A8-46D6-A012-9DB8CD22DD48}" destId="{A31CB936-D89D-43B4-8D50-2BFDEF68C71D}" srcOrd="0" destOrd="0" parTransId="{3D894A88-5D8E-45A4-A8B8-6C318B799A4B}" sibTransId="{68C402B1-A22A-401F-A4D9-81F082ECE3BE}"/>
    <dgm:cxn modelId="{C183AB66-AAF7-4A05-B600-D537659666B0}" type="presOf" srcId="{777250E9-D8A8-46D6-A012-9DB8CD22DD48}" destId="{42705BC0-1E8B-47E9-A43C-1E6204268326}" srcOrd="0" destOrd="0" presId="urn:microsoft.com/office/officeart/2005/8/layout/hierarchy3"/>
    <dgm:cxn modelId="{03C17C5A-4AF7-4566-9B67-AA62906F149F}" type="presOf" srcId="{763EF19D-9359-44C0-8C3D-580B55490942}" destId="{6E22BE93-C0E1-4FFC-9255-36FC2368B233}" srcOrd="0" destOrd="0" presId="urn:microsoft.com/office/officeart/2005/8/layout/hierarchy3"/>
    <dgm:cxn modelId="{E335DDE8-C051-4A0F-B1C8-2823BD6747A2}" type="presOf" srcId="{A8F569C9-16AB-4FCD-959B-EE0E67419780}" destId="{56E276CB-FDEF-4A17-9EBC-7A35F66393D8}" srcOrd="1" destOrd="0" presId="urn:microsoft.com/office/officeart/2005/8/layout/hierarchy3"/>
    <dgm:cxn modelId="{72E394FC-1B20-43E6-A40B-13F8864CE1AC}" type="presOf" srcId="{7E94E991-30CE-4AD1-97C4-1D35DD56C047}" destId="{14FA861F-89B5-47BA-8DE7-5F5DCC0B3C08}" srcOrd="0" destOrd="0" presId="urn:microsoft.com/office/officeart/2005/8/layout/hierarchy3"/>
    <dgm:cxn modelId="{D751D712-C6B4-4757-8FDB-FE82BB221623}" type="presOf" srcId="{D2C3A054-837E-4B24-BC70-1ECDB1B08B04}" destId="{39E69366-086A-4B4D-960C-717CC089A4A5}" srcOrd="0" destOrd="0" presId="urn:microsoft.com/office/officeart/2005/8/layout/hierarchy3"/>
    <dgm:cxn modelId="{D123A104-F291-4E97-9D88-C0FF7F166D88}" type="presOf" srcId="{7A466841-4B4E-415F-A6B3-EB2295C3FA12}" destId="{9C142312-C72F-4AF3-A3F1-4290215F76C2}" srcOrd="0" destOrd="0" presId="urn:microsoft.com/office/officeart/2005/8/layout/hierarchy3"/>
    <dgm:cxn modelId="{376AD307-8C5B-4645-B86B-781083DEBA2E}" type="presOf" srcId="{777250E9-D8A8-46D6-A012-9DB8CD22DD48}" destId="{7A7A8857-456A-4014-848A-21D945325EFC}" srcOrd="1" destOrd="0" presId="urn:microsoft.com/office/officeart/2005/8/layout/hierarchy3"/>
    <dgm:cxn modelId="{1ED7D1C2-8C36-4A72-9536-7FF174894C56}" type="presParOf" srcId="{32927A4E-E8C2-40C3-B853-A1E250B6C86F}" destId="{1B592B4C-5284-4D20-B176-42BAE0800EFF}" srcOrd="0" destOrd="0" presId="urn:microsoft.com/office/officeart/2005/8/layout/hierarchy3"/>
    <dgm:cxn modelId="{2DF6AF5F-74E4-4EC3-8167-4ACF149EDC88}" type="presParOf" srcId="{1B592B4C-5284-4D20-B176-42BAE0800EFF}" destId="{B818D48C-D30C-45F2-8009-DABC089B2B99}" srcOrd="0" destOrd="0" presId="urn:microsoft.com/office/officeart/2005/8/layout/hierarchy3"/>
    <dgm:cxn modelId="{8E46B43F-AE46-45DF-9F5F-600A705D9533}" type="presParOf" srcId="{B818D48C-D30C-45F2-8009-DABC089B2B99}" destId="{39E69366-086A-4B4D-960C-717CC089A4A5}" srcOrd="0" destOrd="0" presId="urn:microsoft.com/office/officeart/2005/8/layout/hierarchy3"/>
    <dgm:cxn modelId="{FBC9D862-5519-4C1A-A6B9-FBFEEB4F41F4}" type="presParOf" srcId="{B818D48C-D30C-45F2-8009-DABC089B2B99}" destId="{4CB6E1B6-B5EE-4D4A-BFC0-0ED815382D9C}" srcOrd="1" destOrd="0" presId="urn:microsoft.com/office/officeart/2005/8/layout/hierarchy3"/>
    <dgm:cxn modelId="{9962AE87-8BFC-43AA-9280-49F7A18D3452}" type="presParOf" srcId="{1B592B4C-5284-4D20-B176-42BAE0800EFF}" destId="{F0724B41-F068-42BB-8652-D17CFB12F894}" srcOrd="1" destOrd="0" presId="urn:microsoft.com/office/officeart/2005/8/layout/hierarchy3"/>
    <dgm:cxn modelId="{2247A53C-F8DD-4EAC-A62E-0C176623BB88}" type="presParOf" srcId="{F0724B41-F068-42BB-8652-D17CFB12F894}" destId="{6E22BE93-C0E1-4FFC-9255-36FC2368B233}" srcOrd="0" destOrd="0" presId="urn:microsoft.com/office/officeart/2005/8/layout/hierarchy3"/>
    <dgm:cxn modelId="{345E7EC2-3DB9-4728-9C27-DCA7F64A01C5}" type="presParOf" srcId="{F0724B41-F068-42BB-8652-D17CFB12F894}" destId="{14FA861F-89B5-47BA-8DE7-5F5DCC0B3C08}" srcOrd="1" destOrd="0" presId="urn:microsoft.com/office/officeart/2005/8/layout/hierarchy3"/>
    <dgm:cxn modelId="{8E0A73B3-5D8F-45E8-8227-28B8E727C2EE}" type="presParOf" srcId="{32927A4E-E8C2-40C3-B853-A1E250B6C86F}" destId="{B533ED67-2B63-4B35-8F15-DD724C417313}" srcOrd="1" destOrd="0" presId="urn:microsoft.com/office/officeart/2005/8/layout/hierarchy3"/>
    <dgm:cxn modelId="{10BD49B8-B621-4C3A-A678-767E69905BC8}" type="presParOf" srcId="{B533ED67-2B63-4B35-8F15-DD724C417313}" destId="{5B76AF23-0683-44F7-B3F8-1779AA7AA450}" srcOrd="0" destOrd="0" presId="urn:microsoft.com/office/officeart/2005/8/layout/hierarchy3"/>
    <dgm:cxn modelId="{8A674420-7BAE-446D-8C33-6EE6874ED7FB}" type="presParOf" srcId="{5B76AF23-0683-44F7-B3F8-1779AA7AA450}" destId="{AF4F91F2-4521-4802-87AC-E4EA5C8C5CD2}" srcOrd="0" destOrd="0" presId="urn:microsoft.com/office/officeart/2005/8/layout/hierarchy3"/>
    <dgm:cxn modelId="{832630E1-F1DF-4BE0-BE54-9021D52A2CDA}" type="presParOf" srcId="{5B76AF23-0683-44F7-B3F8-1779AA7AA450}" destId="{56E276CB-FDEF-4A17-9EBC-7A35F66393D8}" srcOrd="1" destOrd="0" presId="urn:microsoft.com/office/officeart/2005/8/layout/hierarchy3"/>
    <dgm:cxn modelId="{E9E0416F-2C36-4CDA-AEEA-5B2B1C7A655E}" type="presParOf" srcId="{B533ED67-2B63-4B35-8F15-DD724C417313}" destId="{115173CF-9068-4A89-9E86-869877CBB690}" srcOrd="1" destOrd="0" presId="urn:microsoft.com/office/officeart/2005/8/layout/hierarchy3"/>
    <dgm:cxn modelId="{09FFBCDC-8198-4D70-A0B2-B728B289D7BE}" type="presParOf" srcId="{115173CF-9068-4A89-9E86-869877CBB690}" destId="{59212AF6-98DD-4133-B99D-7127AD3A9450}" srcOrd="0" destOrd="0" presId="urn:microsoft.com/office/officeart/2005/8/layout/hierarchy3"/>
    <dgm:cxn modelId="{C218D91B-6B39-4091-83B6-61A953CD4E55}" type="presParOf" srcId="{115173CF-9068-4A89-9E86-869877CBB690}" destId="{9C142312-C72F-4AF3-A3F1-4290215F76C2}" srcOrd="1" destOrd="0" presId="urn:microsoft.com/office/officeart/2005/8/layout/hierarchy3"/>
    <dgm:cxn modelId="{C277562F-45B4-4D47-9DE3-F3DD00A7270A}" type="presParOf" srcId="{32927A4E-E8C2-40C3-B853-A1E250B6C86F}" destId="{52F360DD-8781-4EF1-9F35-D20B4C013A63}" srcOrd="2" destOrd="0" presId="urn:microsoft.com/office/officeart/2005/8/layout/hierarchy3"/>
    <dgm:cxn modelId="{F16D937B-3B86-48A4-9BFB-C17D2EAD5973}" type="presParOf" srcId="{52F360DD-8781-4EF1-9F35-D20B4C013A63}" destId="{B30E2049-F00C-48DE-87D9-C518B1EFE614}" srcOrd="0" destOrd="0" presId="urn:microsoft.com/office/officeart/2005/8/layout/hierarchy3"/>
    <dgm:cxn modelId="{A316280E-E20D-4FE4-A1D6-2E43D9DACC0E}" type="presParOf" srcId="{B30E2049-F00C-48DE-87D9-C518B1EFE614}" destId="{42705BC0-1E8B-47E9-A43C-1E6204268326}" srcOrd="0" destOrd="0" presId="urn:microsoft.com/office/officeart/2005/8/layout/hierarchy3"/>
    <dgm:cxn modelId="{45AA4B62-C1CB-46C1-8F23-4D2F4F4FF5A3}" type="presParOf" srcId="{B30E2049-F00C-48DE-87D9-C518B1EFE614}" destId="{7A7A8857-456A-4014-848A-21D945325EFC}" srcOrd="1" destOrd="0" presId="urn:microsoft.com/office/officeart/2005/8/layout/hierarchy3"/>
    <dgm:cxn modelId="{98DE7413-B4BE-4EDE-AA18-A3E5E973EBE3}" type="presParOf" srcId="{52F360DD-8781-4EF1-9F35-D20B4C013A63}" destId="{95628B56-EBA6-4E74-9996-33B020471898}" srcOrd="1" destOrd="0" presId="urn:microsoft.com/office/officeart/2005/8/layout/hierarchy3"/>
    <dgm:cxn modelId="{8C2D96B0-A966-46C9-9182-6B5A22E078A8}" type="presParOf" srcId="{95628B56-EBA6-4E74-9996-33B020471898}" destId="{0854E12A-6B06-4D22-A1C2-7E7768C36032}" srcOrd="0" destOrd="0" presId="urn:microsoft.com/office/officeart/2005/8/layout/hierarchy3"/>
    <dgm:cxn modelId="{107AD795-D123-4FE5-B743-3940016255F3}" type="presParOf" srcId="{95628B56-EBA6-4E74-9996-33B020471898}" destId="{BB3C4384-9E40-4BB0-83AE-8E20F3E061AB}" srcOrd="1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CEC88F-09A2-4022-988F-31A00CC9D112}" type="doc">
      <dgm:prSet loTypeId="urn:microsoft.com/office/officeart/2005/8/layout/list1" loCatId="list" qsTypeId="urn:microsoft.com/office/officeart/2005/8/quickstyle/3d2#5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5A7BC54-163C-4447-A242-BA8301710BC9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правовых и экономических условий для увеличения роли субъектов малого и среднего предпринимательства в социально-экономическом развитии муниципального образования «</a:t>
          </a:r>
          <a:r>
            <a:rPr lang="ru-RU" sz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Заларинский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район»</a:t>
          </a:r>
          <a:endParaRPr lang="ru-RU" sz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64A612-50F1-449D-AD48-EE0CEC0D2232}" type="parTrans" cxnId="{FA21E8A8-D815-497A-98E7-3CF8303667DA}">
      <dgm:prSet/>
      <dgm:spPr/>
      <dgm:t>
        <a:bodyPr/>
        <a:lstStyle/>
        <a:p>
          <a:endParaRPr lang="ru-RU"/>
        </a:p>
      </dgm:t>
    </dgm:pt>
    <dgm:pt modelId="{BE3DD398-E1EA-46C5-BE62-F791732A8822}" type="sibTrans" cxnId="{FA21E8A8-D815-497A-98E7-3CF8303667DA}">
      <dgm:prSet/>
      <dgm:spPr/>
      <dgm:t>
        <a:bodyPr/>
        <a:lstStyle/>
        <a:p>
          <a:endParaRPr lang="ru-RU"/>
        </a:p>
      </dgm:t>
    </dgm:pt>
    <dgm:pt modelId="{523DA977-F24C-4B4B-9C8B-3FC74A158F77}" type="pres">
      <dgm:prSet presAssocID="{D1CEC88F-09A2-4022-988F-31A00CC9D1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70A7F2-14AE-44A8-83EB-E59C3B927908}" type="pres">
      <dgm:prSet presAssocID="{E5A7BC54-163C-4447-A242-BA8301710BC9}" presName="parentLin" presStyleCnt="0"/>
      <dgm:spPr/>
    </dgm:pt>
    <dgm:pt modelId="{C4B99BA0-17FF-4946-AF7A-A0B95F0AE1CE}" type="pres">
      <dgm:prSet presAssocID="{E5A7BC54-163C-4447-A242-BA8301710BC9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F142700D-A78F-4743-A8AB-1B94DC4D5FDD}" type="pres">
      <dgm:prSet presAssocID="{E5A7BC54-163C-4447-A242-BA8301710BC9}" presName="parentText" presStyleLbl="node1" presStyleIdx="0" presStyleCnt="1" custScaleX="142857" custScaleY="65122" custLinFactNeighborX="-22030" custLinFactNeighborY="-285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5C1A23-E80C-4F6C-992C-BAC819AC822B}" type="pres">
      <dgm:prSet presAssocID="{E5A7BC54-163C-4447-A242-BA8301710BC9}" presName="negativeSpace" presStyleCnt="0"/>
      <dgm:spPr/>
    </dgm:pt>
    <dgm:pt modelId="{A7B6A9B4-77C3-4E80-ADF8-A7A76FE6979F}" type="pres">
      <dgm:prSet presAssocID="{E5A7BC54-163C-4447-A242-BA8301710BC9}" presName="childText" presStyleLbl="conFgAcc1" presStyleIdx="0" presStyleCnt="1" custLinFactY="-21824" custLinFactNeighborY="-100000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</dgm:pt>
  </dgm:ptLst>
  <dgm:cxnLst>
    <dgm:cxn modelId="{B81F1274-6DD0-459D-A8B6-8E5A1D8A2BB0}" type="presOf" srcId="{E5A7BC54-163C-4447-A242-BA8301710BC9}" destId="{C4B99BA0-17FF-4946-AF7A-A0B95F0AE1CE}" srcOrd="0" destOrd="0" presId="urn:microsoft.com/office/officeart/2005/8/layout/list1"/>
    <dgm:cxn modelId="{C258CF45-1A79-434C-80CB-AC2DE1DF4CC7}" type="presOf" srcId="{E5A7BC54-163C-4447-A242-BA8301710BC9}" destId="{F142700D-A78F-4743-A8AB-1B94DC4D5FDD}" srcOrd="1" destOrd="0" presId="urn:microsoft.com/office/officeart/2005/8/layout/list1"/>
    <dgm:cxn modelId="{3D07F10D-E457-404E-B790-D084F7D0EC91}" type="presOf" srcId="{D1CEC88F-09A2-4022-988F-31A00CC9D112}" destId="{523DA977-F24C-4B4B-9C8B-3FC74A158F77}" srcOrd="0" destOrd="0" presId="urn:microsoft.com/office/officeart/2005/8/layout/list1"/>
    <dgm:cxn modelId="{FA21E8A8-D815-497A-98E7-3CF8303667DA}" srcId="{D1CEC88F-09A2-4022-988F-31A00CC9D112}" destId="{E5A7BC54-163C-4447-A242-BA8301710BC9}" srcOrd="0" destOrd="0" parTransId="{1F64A612-50F1-449D-AD48-EE0CEC0D2232}" sibTransId="{BE3DD398-E1EA-46C5-BE62-F791732A8822}"/>
    <dgm:cxn modelId="{7F4219FC-1993-49E2-84BF-5100851929B2}" type="presParOf" srcId="{523DA977-F24C-4B4B-9C8B-3FC74A158F77}" destId="{4970A7F2-14AE-44A8-83EB-E59C3B927908}" srcOrd="0" destOrd="0" presId="urn:microsoft.com/office/officeart/2005/8/layout/list1"/>
    <dgm:cxn modelId="{23788E77-B2EB-43E2-B9C3-B082CF8138C5}" type="presParOf" srcId="{4970A7F2-14AE-44A8-83EB-E59C3B927908}" destId="{C4B99BA0-17FF-4946-AF7A-A0B95F0AE1CE}" srcOrd="0" destOrd="0" presId="urn:microsoft.com/office/officeart/2005/8/layout/list1"/>
    <dgm:cxn modelId="{070124A2-5427-438A-8A0A-F147E220BA8A}" type="presParOf" srcId="{4970A7F2-14AE-44A8-83EB-E59C3B927908}" destId="{F142700D-A78F-4743-A8AB-1B94DC4D5FDD}" srcOrd="1" destOrd="0" presId="urn:microsoft.com/office/officeart/2005/8/layout/list1"/>
    <dgm:cxn modelId="{228EB010-12C5-42C7-851D-F05F12AE677C}" type="presParOf" srcId="{523DA977-F24C-4B4B-9C8B-3FC74A158F77}" destId="{ED5C1A23-E80C-4F6C-992C-BAC819AC822B}" srcOrd="1" destOrd="0" presId="urn:microsoft.com/office/officeart/2005/8/layout/list1"/>
    <dgm:cxn modelId="{E138B3AA-E0D6-4147-942A-DE3666C36C3E}" type="presParOf" srcId="{523DA977-F24C-4B4B-9C8B-3FC74A158F77}" destId="{A7B6A9B4-77C3-4E80-ADF8-A7A76FE6979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CEC88F-09A2-4022-988F-31A00CC9D112}" type="doc">
      <dgm:prSet loTypeId="urn:microsoft.com/office/officeart/2005/8/layout/list1" loCatId="list" qsTypeId="urn:microsoft.com/office/officeart/2005/8/quickstyle/3d2#5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5A7BC54-163C-4447-A242-BA8301710BC9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«В сфере культуры»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64A612-50F1-449D-AD48-EE0CEC0D2232}" type="parTrans" cxnId="{FA21E8A8-D815-497A-98E7-3CF8303667DA}">
      <dgm:prSet/>
      <dgm:spPr/>
      <dgm:t>
        <a:bodyPr/>
        <a:lstStyle/>
        <a:p>
          <a:endParaRPr lang="ru-RU"/>
        </a:p>
      </dgm:t>
    </dgm:pt>
    <dgm:pt modelId="{BE3DD398-E1EA-46C5-BE62-F791732A8822}" type="sibTrans" cxnId="{FA21E8A8-D815-497A-98E7-3CF8303667DA}">
      <dgm:prSet/>
      <dgm:spPr/>
      <dgm:t>
        <a:bodyPr/>
        <a:lstStyle/>
        <a:p>
          <a:endParaRPr lang="ru-RU"/>
        </a:p>
      </dgm:t>
    </dgm:pt>
    <dgm:pt modelId="{1BB322FB-A044-4284-88C9-7E0A4921F16F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«В сфере образования»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055CFF9-2770-45A2-A591-6F832446CBA7}" type="parTrans" cxnId="{5AE312D5-56F8-4211-9299-749A4397DB20}">
      <dgm:prSet/>
      <dgm:spPr/>
      <dgm:t>
        <a:bodyPr/>
        <a:lstStyle/>
        <a:p>
          <a:endParaRPr lang="ru-RU"/>
        </a:p>
      </dgm:t>
    </dgm:pt>
    <dgm:pt modelId="{EAE9F661-57F8-47B9-A5F0-1996C8FFF903}" type="sibTrans" cxnId="{5AE312D5-56F8-4211-9299-749A4397DB20}">
      <dgm:prSet/>
      <dgm:spPr/>
      <dgm:t>
        <a:bodyPr/>
        <a:lstStyle/>
        <a:p>
          <a:endParaRPr lang="ru-RU"/>
        </a:p>
      </dgm:t>
    </dgm:pt>
    <dgm:pt modelId="{524F53C5-84CD-4BCD-AD26-92B1BFADDDBB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«В других сферах»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19B629-C9FF-4D39-A30B-C800D5EEC15C}" type="parTrans" cxnId="{5DE22BA9-832C-4987-8F93-7DFA96355AB5}">
      <dgm:prSet/>
      <dgm:spPr/>
      <dgm:t>
        <a:bodyPr/>
        <a:lstStyle/>
        <a:p>
          <a:endParaRPr lang="ru-RU"/>
        </a:p>
      </dgm:t>
    </dgm:pt>
    <dgm:pt modelId="{363BAA01-6117-409C-8F88-86263C5C5494}" type="sibTrans" cxnId="{5DE22BA9-832C-4987-8F93-7DFA96355AB5}">
      <dgm:prSet/>
      <dgm:spPr/>
      <dgm:t>
        <a:bodyPr/>
        <a:lstStyle/>
        <a:p>
          <a:endParaRPr lang="ru-RU"/>
        </a:p>
      </dgm:t>
    </dgm:pt>
    <dgm:pt modelId="{523DA977-F24C-4B4B-9C8B-3FC74A158F77}" type="pres">
      <dgm:prSet presAssocID="{D1CEC88F-09A2-4022-988F-31A00CC9D1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70A7F2-14AE-44A8-83EB-E59C3B927908}" type="pres">
      <dgm:prSet presAssocID="{E5A7BC54-163C-4447-A242-BA8301710BC9}" presName="parentLin" presStyleCnt="0"/>
      <dgm:spPr/>
    </dgm:pt>
    <dgm:pt modelId="{C4B99BA0-17FF-4946-AF7A-A0B95F0AE1CE}" type="pres">
      <dgm:prSet presAssocID="{E5A7BC54-163C-4447-A242-BA8301710BC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142700D-A78F-4743-A8AB-1B94DC4D5FDD}" type="pres">
      <dgm:prSet presAssocID="{E5A7BC54-163C-4447-A242-BA8301710BC9}" presName="parentText" presStyleLbl="node1" presStyleIdx="0" presStyleCnt="3" custScaleX="142857" custLinFactNeighborX="31945" custLinFactNeighborY="164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5C1A23-E80C-4F6C-992C-BAC819AC822B}" type="pres">
      <dgm:prSet presAssocID="{E5A7BC54-163C-4447-A242-BA8301710BC9}" presName="negativeSpace" presStyleCnt="0"/>
      <dgm:spPr/>
    </dgm:pt>
    <dgm:pt modelId="{A7B6A9B4-77C3-4E80-ADF8-A7A76FE6979F}" type="pres">
      <dgm:prSet presAssocID="{E5A7BC54-163C-4447-A242-BA8301710BC9}" presName="childText" presStyleLbl="conFgAcc1" presStyleIdx="0" presStyleCnt="3" custLinFactNeighborX="-908" custLinFactNeighborY="29899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</dgm:pt>
    <dgm:pt modelId="{AF2DE063-13DA-4D4E-96EA-EE0FD896D615}" type="pres">
      <dgm:prSet presAssocID="{BE3DD398-E1EA-46C5-BE62-F791732A8822}" presName="spaceBetweenRectangles" presStyleCnt="0"/>
      <dgm:spPr/>
    </dgm:pt>
    <dgm:pt modelId="{B4727231-6D04-4270-ACF0-E3CAF17362B3}" type="pres">
      <dgm:prSet presAssocID="{1BB322FB-A044-4284-88C9-7E0A4921F16F}" presName="parentLin" presStyleCnt="0"/>
      <dgm:spPr/>
    </dgm:pt>
    <dgm:pt modelId="{8C6296E0-1315-4E8A-AEC1-BED06B5F81FC}" type="pres">
      <dgm:prSet presAssocID="{1BB322FB-A044-4284-88C9-7E0A4921F16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1977A98-3580-48CC-9411-1E59A21A7EA0}" type="pres">
      <dgm:prSet presAssocID="{1BB322FB-A044-4284-88C9-7E0A4921F16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F65DB7-90C0-4AA4-A05D-5099161A52C9}" type="pres">
      <dgm:prSet presAssocID="{1BB322FB-A044-4284-88C9-7E0A4921F16F}" presName="negativeSpace" presStyleCnt="0"/>
      <dgm:spPr/>
    </dgm:pt>
    <dgm:pt modelId="{E5E83F72-92DD-461F-A3A3-D409F1567C62}" type="pres">
      <dgm:prSet presAssocID="{1BB322FB-A044-4284-88C9-7E0A4921F16F}" presName="childText" presStyleLbl="conFgAcc1" presStyleIdx="1" presStyleCnt="3">
        <dgm:presLayoutVars>
          <dgm:bulletEnabled val="1"/>
        </dgm:presLayoutVars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0E0497F6-39B6-4BC1-978C-88B95AB43CE0}" type="pres">
      <dgm:prSet presAssocID="{EAE9F661-57F8-47B9-A5F0-1996C8FFF903}" presName="spaceBetweenRectangles" presStyleCnt="0"/>
      <dgm:spPr/>
    </dgm:pt>
    <dgm:pt modelId="{2DF90C1E-2C8E-464A-8FC3-664EA4C66C29}" type="pres">
      <dgm:prSet presAssocID="{524F53C5-84CD-4BCD-AD26-92B1BFADDDBB}" presName="parentLin" presStyleCnt="0"/>
      <dgm:spPr/>
    </dgm:pt>
    <dgm:pt modelId="{90E2879D-D414-4790-BD14-38BD19ECD346}" type="pres">
      <dgm:prSet presAssocID="{524F53C5-84CD-4BCD-AD26-92B1BFADDDBB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01417245-4210-44CA-9902-56E559606E3D}" type="pres">
      <dgm:prSet presAssocID="{524F53C5-84CD-4BCD-AD26-92B1BFADDDB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E94FF7-7AFE-4354-8363-450D03750DB8}" type="pres">
      <dgm:prSet presAssocID="{524F53C5-84CD-4BCD-AD26-92B1BFADDDBB}" presName="negativeSpace" presStyleCnt="0"/>
      <dgm:spPr/>
    </dgm:pt>
    <dgm:pt modelId="{25F4685B-462B-4804-9815-9656F9E26ED9}" type="pres">
      <dgm:prSet presAssocID="{524F53C5-84CD-4BCD-AD26-92B1BFADDDBB}" presName="childText" presStyleLbl="conFgAcc1" presStyleIdx="2" presStyleCnt="3">
        <dgm:presLayoutVars>
          <dgm:bulletEnabled val="1"/>
        </dgm:presLayoutVars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</dgm:ptLst>
  <dgm:cxnLst>
    <dgm:cxn modelId="{DA372737-D458-4B1D-9565-D61BF1392AB4}" type="presOf" srcId="{1BB322FB-A044-4284-88C9-7E0A4921F16F}" destId="{8C6296E0-1315-4E8A-AEC1-BED06B5F81FC}" srcOrd="0" destOrd="0" presId="urn:microsoft.com/office/officeart/2005/8/layout/list1"/>
    <dgm:cxn modelId="{4C252CAE-2439-440F-95B2-A5586C1FFF40}" type="presOf" srcId="{E5A7BC54-163C-4447-A242-BA8301710BC9}" destId="{C4B99BA0-17FF-4946-AF7A-A0B95F0AE1CE}" srcOrd="0" destOrd="0" presId="urn:microsoft.com/office/officeart/2005/8/layout/list1"/>
    <dgm:cxn modelId="{5EA2FEF5-A1F8-4EE7-822F-DE0C201512F3}" type="presOf" srcId="{E5A7BC54-163C-4447-A242-BA8301710BC9}" destId="{F142700D-A78F-4743-A8AB-1B94DC4D5FDD}" srcOrd="1" destOrd="0" presId="urn:microsoft.com/office/officeart/2005/8/layout/list1"/>
    <dgm:cxn modelId="{5AE312D5-56F8-4211-9299-749A4397DB20}" srcId="{D1CEC88F-09A2-4022-988F-31A00CC9D112}" destId="{1BB322FB-A044-4284-88C9-7E0A4921F16F}" srcOrd="1" destOrd="0" parTransId="{B055CFF9-2770-45A2-A591-6F832446CBA7}" sibTransId="{EAE9F661-57F8-47B9-A5F0-1996C8FFF903}"/>
    <dgm:cxn modelId="{A3EE5DDC-8035-49E6-841A-8C71256D91E4}" type="presOf" srcId="{D1CEC88F-09A2-4022-988F-31A00CC9D112}" destId="{523DA977-F24C-4B4B-9C8B-3FC74A158F77}" srcOrd="0" destOrd="0" presId="urn:microsoft.com/office/officeart/2005/8/layout/list1"/>
    <dgm:cxn modelId="{5B78392C-AF48-47C9-8EC2-E77C481CEBF2}" type="presOf" srcId="{1BB322FB-A044-4284-88C9-7E0A4921F16F}" destId="{C1977A98-3580-48CC-9411-1E59A21A7EA0}" srcOrd="1" destOrd="0" presId="urn:microsoft.com/office/officeart/2005/8/layout/list1"/>
    <dgm:cxn modelId="{5DE22BA9-832C-4987-8F93-7DFA96355AB5}" srcId="{D1CEC88F-09A2-4022-988F-31A00CC9D112}" destId="{524F53C5-84CD-4BCD-AD26-92B1BFADDDBB}" srcOrd="2" destOrd="0" parTransId="{0919B629-C9FF-4D39-A30B-C800D5EEC15C}" sibTransId="{363BAA01-6117-409C-8F88-86263C5C5494}"/>
    <dgm:cxn modelId="{FA21E8A8-D815-497A-98E7-3CF8303667DA}" srcId="{D1CEC88F-09A2-4022-988F-31A00CC9D112}" destId="{E5A7BC54-163C-4447-A242-BA8301710BC9}" srcOrd="0" destOrd="0" parTransId="{1F64A612-50F1-449D-AD48-EE0CEC0D2232}" sibTransId="{BE3DD398-E1EA-46C5-BE62-F791732A8822}"/>
    <dgm:cxn modelId="{E55B97AA-D212-40B3-8374-A1F0F477E926}" type="presOf" srcId="{524F53C5-84CD-4BCD-AD26-92B1BFADDDBB}" destId="{01417245-4210-44CA-9902-56E559606E3D}" srcOrd="1" destOrd="0" presId="urn:microsoft.com/office/officeart/2005/8/layout/list1"/>
    <dgm:cxn modelId="{62087C5A-9E75-479A-84E9-5CA8ED355519}" type="presOf" srcId="{524F53C5-84CD-4BCD-AD26-92B1BFADDDBB}" destId="{90E2879D-D414-4790-BD14-38BD19ECD346}" srcOrd="0" destOrd="0" presId="urn:microsoft.com/office/officeart/2005/8/layout/list1"/>
    <dgm:cxn modelId="{CCBEA498-7FCC-49FE-B1F1-E4C180937E04}" type="presParOf" srcId="{523DA977-F24C-4B4B-9C8B-3FC74A158F77}" destId="{4970A7F2-14AE-44A8-83EB-E59C3B927908}" srcOrd="0" destOrd="0" presId="urn:microsoft.com/office/officeart/2005/8/layout/list1"/>
    <dgm:cxn modelId="{18A19896-863D-4F36-8D2F-FF91076C18DE}" type="presParOf" srcId="{4970A7F2-14AE-44A8-83EB-E59C3B927908}" destId="{C4B99BA0-17FF-4946-AF7A-A0B95F0AE1CE}" srcOrd="0" destOrd="0" presId="urn:microsoft.com/office/officeart/2005/8/layout/list1"/>
    <dgm:cxn modelId="{D217E303-B1F3-40CB-9CCA-4AA90D15C7F8}" type="presParOf" srcId="{4970A7F2-14AE-44A8-83EB-E59C3B927908}" destId="{F142700D-A78F-4743-A8AB-1B94DC4D5FDD}" srcOrd="1" destOrd="0" presId="urn:microsoft.com/office/officeart/2005/8/layout/list1"/>
    <dgm:cxn modelId="{839CBE0A-0F1F-4CDF-AC6A-EF4321F5CB91}" type="presParOf" srcId="{523DA977-F24C-4B4B-9C8B-3FC74A158F77}" destId="{ED5C1A23-E80C-4F6C-992C-BAC819AC822B}" srcOrd="1" destOrd="0" presId="urn:microsoft.com/office/officeart/2005/8/layout/list1"/>
    <dgm:cxn modelId="{F9FE8DCA-FF57-4AE4-A3E6-50A02A642465}" type="presParOf" srcId="{523DA977-F24C-4B4B-9C8B-3FC74A158F77}" destId="{A7B6A9B4-77C3-4E80-ADF8-A7A76FE6979F}" srcOrd="2" destOrd="0" presId="urn:microsoft.com/office/officeart/2005/8/layout/list1"/>
    <dgm:cxn modelId="{B04FD0A6-7E43-491A-977A-CA3F7BDE3DF1}" type="presParOf" srcId="{523DA977-F24C-4B4B-9C8B-3FC74A158F77}" destId="{AF2DE063-13DA-4D4E-96EA-EE0FD896D615}" srcOrd="3" destOrd="0" presId="urn:microsoft.com/office/officeart/2005/8/layout/list1"/>
    <dgm:cxn modelId="{E9F5AC97-114D-4D3B-912A-46260E17CD6A}" type="presParOf" srcId="{523DA977-F24C-4B4B-9C8B-3FC74A158F77}" destId="{B4727231-6D04-4270-ACF0-E3CAF17362B3}" srcOrd="4" destOrd="0" presId="urn:microsoft.com/office/officeart/2005/8/layout/list1"/>
    <dgm:cxn modelId="{C858FEEB-995F-465E-903F-0043337321B9}" type="presParOf" srcId="{B4727231-6D04-4270-ACF0-E3CAF17362B3}" destId="{8C6296E0-1315-4E8A-AEC1-BED06B5F81FC}" srcOrd="0" destOrd="0" presId="urn:microsoft.com/office/officeart/2005/8/layout/list1"/>
    <dgm:cxn modelId="{0385AB02-46BC-4B4F-A89E-330BB716C940}" type="presParOf" srcId="{B4727231-6D04-4270-ACF0-E3CAF17362B3}" destId="{C1977A98-3580-48CC-9411-1E59A21A7EA0}" srcOrd="1" destOrd="0" presId="urn:microsoft.com/office/officeart/2005/8/layout/list1"/>
    <dgm:cxn modelId="{FAD9E529-158B-4BD7-A670-74E547BEA5E2}" type="presParOf" srcId="{523DA977-F24C-4B4B-9C8B-3FC74A158F77}" destId="{80F65DB7-90C0-4AA4-A05D-5099161A52C9}" srcOrd="5" destOrd="0" presId="urn:microsoft.com/office/officeart/2005/8/layout/list1"/>
    <dgm:cxn modelId="{ACB78114-0595-47D4-BB13-E43A856BAF2E}" type="presParOf" srcId="{523DA977-F24C-4B4B-9C8B-3FC74A158F77}" destId="{E5E83F72-92DD-461F-A3A3-D409F1567C62}" srcOrd="6" destOrd="0" presId="urn:microsoft.com/office/officeart/2005/8/layout/list1"/>
    <dgm:cxn modelId="{1EC742A2-E9BA-4C56-8E38-29F7957B1DDC}" type="presParOf" srcId="{523DA977-F24C-4B4B-9C8B-3FC74A158F77}" destId="{0E0497F6-39B6-4BC1-978C-88B95AB43CE0}" srcOrd="7" destOrd="0" presId="urn:microsoft.com/office/officeart/2005/8/layout/list1"/>
    <dgm:cxn modelId="{E14D78BD-21A7-44CA-912D-2257D371073E}" type="presParOf" srcId="{523DA977-F24C-4B4B-9C8B-3FC74A158F77}" destId="{2DF90C1E-2C8E-464A-8FC3-664EA4C66C29}" srcOrd="8" destOrd="0" presId="urn:microsoft.com/office/officeart/2005/8/layout/list1"/>
    <dgm:cxn modelId="{E8841E36-15B7-439B-90CA-1B5309EF9DB9}" type="presParOf" srcId="{2DF90C1E-2C8E-464A-8FC3-664EA4C66C29}" destId="{90E2879D-D414-4790-BD14-38BD19ECD346}" srcOrd="0" destOrd="0" presId="urn:microsoft.com/office/officeart/2005/8/layout/list1"/>
    <dgm:cxn modelId="{314FF117-E039-425A-8A19-1B50F29D122E}" type="presParOf" srcId="{2DF90C1E-2C8E-464A-8FC3-664EA4C66C29}" destId="{01417245-4210-44CA-9902-56E559606E3D}" srcOrd="1" destOrd="0" presId="urn:microsoft.com/office/officeart/2005/8/layout/list1"/>
    <dgm:cxn modelId="{C8A8726E-6FB9-4ECB-82E3-3B1B3D3D692E}" type="presParOf" srcId="{523DA977-F24C-4B4B-9C8B-3FC74A158F77}" destId="{74E94FF7-7AFE-4354-8363-450D03750DB8}" srcOrd="9" destOrd="0" presId="urn:microsoft.com/office/officeart/2005/8/layout/list1"/>
    <dgm:cxn modelId="{912507CA-FBCE-4375-B833-C321875CF939}" type="presParOf" srcId="{523DA977-F24C-4B4B-9C8B-3FC74A158F77}" destId="{25F4685B-462B-4804-9815-9656F9E26ED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80E620B-80CD-48B3-9D21-E6D53B6B0EE0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99842A-C906-4ECD-A51E-A5EDE89816AA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сети учреждений культурно-досугового типа в сельской местности (Строительство домов культуры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с.Троицк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с.Красное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поле, с. Романово, с.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Романенкино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 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2022г- 36 202,0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E345A0B-3425-47A8-94CC-09AB6AEF207C}" type="parTrans" cxnId="{4F2B5461-E426-4D79-949D-4676492BA18C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DBD669-458F-4CA1-BD88-3939A2492690}" type="sibTrans" cxnId="{4F2B5461-E426-4D79-949D-4676492BA18C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8BCEE8A-58F0-401A-936E-5B0653265630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Муниципальная программа "Комплексное и устойчивое развитие сельских территорий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Заларинского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на </a:t>
          </a:r>
        </a:p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2022-2024 гг.")</a:t>
          </a:r>
        </a:p>
        <a:p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2г- 728 977,9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E168120-C328-4A13-B95B-220B95B668BC}" type="parTrans" cxnId="{2C602D73-A7CB-4ED0-A007-8F2FB3DDAA9E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66E42B9-E4E8-4FFD-8BAA-53B1FE13B338}" type="sibTrans" cxnId="{2C602D73-A7CB-4ED0-A007-8F2FB3DDAA9E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D4F0F1-97D5-42C9-B2D8-7D526AADF277}">
      <dgm:prSet phldrT="[Текст]" custT="1"/>
      <dgm:spPr/>
      <dgm:t>
        <a:bodyPr/>
        <a:lstStyle/>
        <a:p>
          <a:endParaRPr lang="ru-RU" sz="14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Ремонты учреждений образования: подготовка к зиме</a:t>
          </a:r>
        </a:p>
        <a:p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2г.  – 15 934,2тыс.руб.</a:t>
          </a:r>
        </a:p>
        <a:p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A05D8ED-09D6-44F6-BFF6-B2310EB41294}" type="parTrans" cxnId="{4C2591DF-9319-4DCA-B348-4872D742D788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ACA0E95-0505-4B2B-ACC2-F45F780CFBC6}" type="sibTrans" cxnId="{4C2591DF-9319-4DCA-B348-4872D742D788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51C349-E0A1-4AC5-8443-E2766F5A4135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Муниципальная программа «Молодым семьям - доступное жилье муниципального образования «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Заларинский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район» на 2022 - 2024 годы»(Реализация мероприятий по обеспечению жильем молодых семей) </a:t>
          </a:r>
        </a:p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2022г.-1 398,7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378A14-CD09-4FF4-B3DC-A70001F67180}" type="parTrans" cxnId="{D5C3F928-D208-43F2-BBB8-4C7BE2AE32D3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09744E9-3685-49F7-9D83-2F372EF7EFFC}" type="sibTrans" cxnId="{D5C3F928-D208-43F2-BBB8-4C7BE2AE32D3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485CF56-A3EA-4891-A900-138FADCF31B5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Территориальное планирование и градостроительное зонирование в муниципальном образовании "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Заларинский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район" на 2022-2024гг (Актуализация документов территориального планирования) 2022г. – 2 926,6 тыс.руб.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8A0C13A-0534-4965-898B-CB524F0C1C9A}" type="parTrans" cxnId="{1572C0E8-2688-4F77-BE6B-60FF0470FBF1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56B009D-44C3-4246-AD04-279E54D91498}" type="sibTrans" cxnId="{1572C0E8-2688-4F77-BE6B-60FF0470FBF1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1A06F8-3104-46EC-878D-80CEAA35A183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Народные инициативы 2022г. </a:t>
          </a:r>
        </a:p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Образование – 7 120,8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</a:p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Культура – 4 255,4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82EBC8C-491C-47BB-BF47-387EA05752FD}" type="sibTrans" cxnId="{CCBF9157-5967-46D6-AFEB-24F595DABCD7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2C6AB7-2EFF-4EC7-85C8-21B84BBE8AC9}" type="parTrans" cxnId="{CCBF9157-5967-46D6-AFEB-24F595DABCD7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9BD78B8-B8B7-4AEC-96CF-ED05E039AA45}">
      <dgm:prSet custT="1"/>
      <dgm:spPr/>
      <dgm:t>
        <a:bodyPr/>
        <a:lstStyle/>
        <a:p>
          <a:pPr algn="ctr"/>
          <a:r>
            <a:rPr lang="ru-RU" sz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Cоздание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в общеобразовательных организациях, расположенных в сельской местности, условий для занятий физической культурой и спортом (МБОУ </a:t>
          </a:r>
          <a:r>
            <a:rPr lang="ru-RU" sz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Мойганская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СОШ, МБОУ СОШ с. Моисеевка. МБОУ </a:t>
          </a:r>
          <a:r>
            <a:rPr lang="ru-RU" sz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Солерудниковская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гимназия)</a:t>
          </a:r>
        </a:p>
        <a:p>
          <a:pPr algn="ctr"/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2022 год -11 820,9 </a:t>
          </a:r>
          <a:r>
            <a:rPr lang="ru-RU" sz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FA365B-F906-48A5-A555-BC46EB246192}" type="parTrans" cxnId="{B0B67E52-CCB2-4CEA-8739-5BA4FA536310}">
      <dgm:prSet/>
      <dgm:spPr/>
      <dgm:t>
        <a:bodyPr/>
        <a:lstStyle/>
        <a:p>
          <a:endParaRPr lang="ru-RU"/>
        </a:p>
      </dgm:t>
    </dgm:pt>
    <dgm:pt modelId="{D09DAECA-68F5-436A-8685-6464BBA61C7B}" type="sibTrans" cxnId="{B0B67E52-CCB2-4CEA-8739-5BA4FA536310}">
      <dgm:prSet/>
      <dgm:spPr/>
      <dgm:t>
        <a:bodyPr/>
        <a:lstStyle/>
        <a:p>
          <a:endParaRPr lang="ru-RU"/>
        </a:p>
      </dgm:t>
    </dgm:pt>
    <dgm:pt modelId="{37524EB6-0072-4574-A145-C4AA6DE86887}">
      <dgm:prSet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Организация отдыха детей в каникулярное время на укрепление материально-технической базы муниципальных учреждений, оказывающих услуги по организации отдыха и оздоровления детей в Иркутской области(ремонт МАУ оздоровительный лагерь «Орленок») 2022 год – 3 672,3 </a:t>
          </a:r>
          <a:r>
            <a:rPr lang="ru-RU" sz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729F77E-6E5A-488B-8198-8C8CE8D17A1D}" type="parTrans" cxnId="{0A98A86D-DD06-4349-83A1-EF9CA6C7FD47}">
      <dgm:prSet/>
      <dgm:spPr/>
      <dgm:t>
        <a:bodyPr/>
        <a:lstStyle/>
        <a:p>
          <a:endParaRPr lang="ru-RU"/>
        </a:p>
      </dgm:t>
    </dgm:pt>
    <dgm:pt modelId="{EF0C326E-852B-4380-BD63-5A4890AF6415}" type="sibTrans" cxnId="{0A98A86D-DD06-4349-83A1-EF9CA6C7FD47}">
      <dgm:prSet/>
      <dgm:spPr/>
      <dgm:t>
        <a:bodyPr/>
        <a:lstStyle/>
        <a:p>
          <a:endParaRPr lang="ru-RU"/>
        </a:p>
      </dgm:t>
    </dgm:pt>
    <dgm:pt modelId="{4FF9B26E-F15A-4347-A984-05388018B531}" type="pres">
      <dgm:prSet presAssocID="{D80E620B-80CD-48B3-9D21-E6D53B6B0EE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CFA31B-7076-45B3-B289-B1FA63228E12}" type="pres">
      <dgm:prSet presAssocID="{3B99842A-C906-4ECD-A51E-A5EDE89816AA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01DBC8-6BEF-48FC-BFD1-1E0900987C14}" type="pres">
      <dgm:prSet presAssocID="{5FDBD669-458F-4CA1-BD88-3939A2492690}" presName="sibTrans" presStyleCnt="0"/>
      <dgm:spPr/>
    </dgm:pt>
    <dgm:pt modelId="{5B8D3C37-D7A5-43A7-AD2A-1182C85D537C}" type="pres">
      <dgm:prSet presAssocID="{78BCEE8A-58F0-401A-936E-5B0653265630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82E16F-8594-49D7-985C-8936A113FBCF}" type="pres">
      <dgm:prSet presAssocID="{566E42B9-E4E8-4FFD-8BAA-53B1FE13B338}" presName="sibTrans" presStyleCnt="0"/>
      <dgm:spPr/>
    </dgm:pt>
    <dgm:pt modelId="{05AC21B1-D4FA-4478-B919-409CB1785991}" type="pres">
      <dgm:prSet presAssocID="{A0D4F0F1-97D5-42C9-B2D8-7D526AADF277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97DA47-5BE8-40F3-B549-C827C5A60CCD}" type="pres">
      <dgm:prSet presAssocID="{AACA0E95-0505-4B2B-ACC2-F45F780CFBC6}" presName="sibTrans" presStyleCnt="0"/>
      <dgm:spPr/>
    </dgm:pt>
    <dgm:pt modelId="{4F2E8D9F-3F44-4455-BFC1-960654FA19C5}" type="pres">
      <dgm:prSet presAssocID="{581A06F8-3104-46EC-878D-80CEAA35A183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C1E78D-5FEC-4E65-8481-9CB8006BF336}" type="pres">
      <dgm:prSet presAssocID="{F82EBC8C-491C-47BB-BF47-387EA05752FD}" presName="sibTrans" presStyleCnt="0"/>
      <dgm:spPr/>
    </dgm:pt>
    <dgm:pt modelId="{7F57E891-747E-4C56-86AC-606E1CDD6CD2}" type="pres">
      <dgm:prSet presAssocID="{37524EB6-0072-4574-A145-C4AA6DE86887}" presName="node" presStyleLbl="node1" presStyleIdx="4" presStyleCnt="8" custLinFactNeighborY="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291F02-5E62-4197-AF10-9E77C8507481}" type="pres">
      <dgm:prSet presAssocID="{EF0C326E-852B-4380-BD63-5A4890AF6415}" presName="sibTrans" presStyleCnt="0"/>
      <dgm:spPr/>
    </dgm:pt>
    <dgm:pt modelId="{0B69A0A8-C62F-4B0F-B873-28771A3741DC}" type="pres">
      <dgm:prSet presAssocID="{49BD78B8-B8B7-4AEC-96CF-ED05E039AA45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762B3-C706-4EA5-B6A2-9A2C727ED295}" type="pres">
      <dgm:prSet presAssocID="{D09DAECA-68F5-436A-8685-6464BBA61C7B}" presName="sibTrans" presStyleCnt="0"/>
      <dgm:spPr/>
    </dgm:pt>
    <dgm:pt modelId="{24131DDB-56AC-4D6F-B138-3454E8D4B141}" type="pres">
      <dgm:prSet presAssocID="{0151C349-E0A1-4AC5-8443-E2766F5A4135}" presName="node" presStyleLbl="node1" presStyleIdx="6" presStyleCnt="8" custScaleX="1083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A994EA-4E94-471B-BE19-7607C6749894}" type="pres">
      <dgm:prSet presAssocID="{709744E9-3685-49F7-9D83-2F372EF7EFFC}" presName="sibTrans" presStyleCnt="0"/>
      <dgm:spPr/>
    </dgm:pt>
    <dgm:pt modelId="{7A904F81-6B97-4A08-8A2C-14ADD112DD31}" type="pres">
      <dgm:prSet presAssocID="{B485CF56-A3EA-4891-A900-138FADCF31B5}" presName="node" presStyleLbl="node1" presStyleIdx="7" presStyleCnt="8" custScaleX="1112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98A86D-DD06-4349-83A1-EF9CA6C7FD47}" srcId="{D80E620B-80CD-48B3-9D21-E6D53B6B0EE0}" destId="{37524EB6-0072-4574-A145-C4AA6DE86887}" srcOrd="4" destOrd="0" parTransId="{4729F77E-6E5A-488B-8198-8C8CE8D17A1D}" sibTransId="{EF0C326E-852B-4380-BD63-5A4890AF6415}"/>
    <dgm:cxn modelId="{BB49D2A3-2FC6-4931-AE8D-0C87D9F86B70}" type="presOf" srcId="{3B99842A-C906-4ECD-A51E-A5EDE89816AA}" destId="{64CFA31B-7076-45B3-B289-B1FA63228E12}" srcOrd="0" destOrd="0" presId="urn:microsoft.com/office/officeart/2005/8/layout/default#2"/>
    <dgm:cxn modelId="{CCBF9157-5967-46D6-AFEB-24F595DABCD7}" srcId="{D80E620B-80CD-48B3-9D21-E6D53B6B0EE0}" destId="{581A06F8-3104-46EC-878D-80CEAA35A183}" srcOrd="3" destOrd="0" parTransId="{D62C6AB7-2EFF-4EC7-85C8-21B84BBE8AC9}" sibTransId="{F82EBC8C-491C-47BB-BF47-387EA05752FD}"/>
    <dgm:cxn modelId="{1572C0E8-2688-4F77-BE6B-60FF0470FBF1}" srcId="{D80E620B-80CD-48B3-9D21-E6D53B6B0EE0}" destId="{B485CF56-A3EA-4891-A900-138FADCF31B5}" srcOrd="7" destOrd="0" parTransId="{A8A0C13A-0534-4965-898B-CB524F0C1C9A}" sibTransId="{C56B009D-44C3-4246-AD04-279E54D91498}"/>
    <dgm:cxn modelId="{28D72108-CCDB-4FD0-AEF9-480187586880}" type="presOf" srcId="{78BCEE8A-58F0-401A-936E-5B0653265630}" destId="{5B8D3C37-D7A5-43A7-AD2A-1182C85D537C}" srcOrd="0" destOrd="0" presId="urn:microsoft.com/office/officeart/2005/8/layout/default#2"/>
    <dgm:cxn modelId="{B0B67E52-CCB2-4CEA-8739-5BA4FA536310}" srcId="{D80E620B-80CD-48B3-9D21-E6D53B6B0EE0}" destId="{49BD78B8-B8B7-4AEC-96CF-ED05E039AA45}" srcOrd="5" destOrd="0" parTransId="{14FA365B-F906-48A5-A555-BC46EB246192}" sibTransId="{D09DAECA-68F5-436A-8685-6464BBA61C7B}"/>
    <dgm:cxn modelId="{2C602D73-A7CB-4ED0-A007-8F2FB3DDAA9E}" srcId="{D80E620B-80CD-48B3-9D21-E6D53B6B0EE0}" destId="{78BCEE8A-58F0-401A-936E-5B0653265630}" srcOrd="1" destOrd="0" parTransId="{1E168120-C328-4A13-B95B-220B95B668BC}" sibTransId="{566E42B9-E4E8-4FFD-8BAA-53B1FE13B338}"/>
    <dgm:cxn modelId="{E749F450-B25A-4FB0-9DDD-FB893675C5EE}" type="presOf" srcId="{581A06F8-3104-46EC-878D-80CEAA35A183}" destId="{4F2E8D9F-3F44-4455-BFC1-960654FA19C5}" srcOrd="0" destOrd="0" presId="urn:microsoft.com/office/officeart/2005/8/layout/default#2"/>
    <dgm:cxn modelId="{0651AD29-F363-4802-8077-5D116D2DE4EF}" type="presOf" srcId="{0151C349-E0A1-4AC5-8443-E2766F5A4135}" destId="{24131DDB-56AC-4D6F-B138-3454E8D4B141}" srcOrd="0" destOrd="0" presId="urn:microsoft.com/office/officeart/2005/8/layout/default#2"/>
    <dgm:cxn modelId="{267B1CBE-5AA9-4BC8-BA04-9D16CC33F9D8}" type="presOf" srcId="{B485CF56-A3EA-4891-A900-138FADCF31B5}" destId="{7A904F81-6B97-4A08-8A2C-14ADD112DD31}" srcOrd="0" destOrd="0" presId="urn:microsoft.com/office/officeart/2005/8/layout/default#2"/>
    <dgm:cxn modelId="{E494053D-6154-4302-ABA7-7CB9282562EE}" type="presOf" srcId="{D80E620B-80CD-48B3-9D21-E6D53B6B0EE0}" destId="{4FF9B26E-F15A-4347-A984-05388018B531}" srcOrd="0" destOrd="0" presId="urn:microsoft.com/office/officeart/2005/8/layout/default#2"/>
    <dgm:cxn modelId="{2F0CE1CB-A736-42DD-92E5-17A45B020399}" type="presOf" srcId="{A0D4F0F1-97D5-42C9-B2D8-7D526AADF277}" destId="{05AC21B1-D4FA-4478-B919-409CB1785991}" srcOrd="0" destOrd="0" presId="urn:microsoft.com/office/officeart/2005/8/layout/default#2"/>
    <dgm:cxn modelId="{4F2B5461-E426-4D79-949D-4676492BA18C}" srcId="{D80E620B-80CD-48B3-9D21-E6D53B6B0EE0}" destId="{3B99842A-C906-4ECD-A51E-A5EDE89816AA}" srcOrd="0" destOrd="0" parTransId="{0E345A0B-3425-47A8-94CC-09AB6AEF207C}" sibTransId="{5FDBD669-458F-4CA1-BD88-3939A2492690}"/>
    <dgm:cxn modelId="{4C2591DF-9319-4DCA-B348-4872D742D788}" srcId="{D80E620B-80CD-48B3-9D21-E6D53B6B0EE0}" destId="{A0D4F0F1-97D5-42C9-B2D8-7D526AADF277}" srcOrd="2" destOrd="0" parTransId="{8A05D8ED-09D6-44F6-BFF6-B2310EB41294}" sibTransId="{AACA0E95-0505-4B2B-ACC2-F45F780CFBC6}"/>
    <dgm:cxn modelId="{59C62BD3-828B-4938-9C8C-6EFE3B7B6B46}" type="presOf" srcId="{37524EB6-0072-4574-A145-C4AA6DE86887}" destId="{7F57E891-747E-4C56-86AC-606E1CDD6CD2}" srcOrd="0" destOrd="0" presId="urn:microsoft.com/office/officeart/2005/8/layout/default#2"/>
    <dgm:cxn modelId="{D5C3F928-D208-43F2-BBB8-4C7BE2AE32D3}" srcId="{D80E620B-80CD-48B3-9D21-E6D53B6B0EE0}" destId="{0151C349-E0A1-4AC5-8443-E2766F5A4135}" srcOrd="6" destOrd="0" parTransId="{82378A14-CD09-4FF4-B3DC-A70001F67180}" sibTransId="{709744E9-3685-49F7-9D83-2F372EF7EFFC}"/>
    <dgm:cxn modelId="{092B1C27-B130-4EAD-A2A9-E82BCBE0171C}" type="presOf" srcId="{49BD78B8-B8B7-4AEC-96CF-ED05E039AA45}" destId="{0B69A0A8-C62F-4B0F-B873-28771A3741DC}" srcOrd="0" destOrd="0" presId="urn:microsoft.com/office/officeart/2005/8/layout/default#2"/>
    <dgm:cxn modelId="{A8524D69-7170-4BBB-99AF-AF8354D24076}" type="presParOf" srcId="{4FF9B26E-F15A-4347-A984-05388018B531}" destId="{64CFA31B-7076-45B3-B289-B1FA63228E12}" srcOrd="0" destOrd="0" presId="urn:microsoft.com/office/officeart/2005/8/layout/default#2"/>
    <dgm:cxn modelId="{6150E1D5-68FC-48F5-8216-A399BDFED381}" type="presParOf" srcId="{4FF9B26E-F15A-4347-A984-05388018B531}" destId="{0B01DBC8-6BEF-48FC-BFD1-1E0900987C14}" srcOrd="1" destOrd="0" presId="urn:microsoft.com/office/officeart/2005/8/layout/default#2"/>
    <dgm:cxn modelId="{C38A3AB4-793B-46B5-B135-A7A4F8A51E49}" type="presParOf" srcId="{4FF9B26E-F15A-4347-A984-05388018B531}" destId="{5B8D3C37-D7A5-43A7-AD2A-1182C85D537C}" srcOrd="2" destOrd="0" presId="urn:microsoft.com/office/officeart/2005/8/layout/default#2"/>
    <dgm:cxn modelId="{414AEF48-BB7C-4336-9D17-2314602ADB84}" type="presParOf" srcId="{4FF9B26E-F15A-4347-A984-05388018B531}" destId="{8782E16F-8594-49D7-985C-8936A113FBCF}" srcOrd="3" destOrd="0" presId="urn:microsoft.com/office/officeart/2005/8/layout/default#2"/>
    <dgm:cxn modelId="{2FE24BB2-4078-4AA2-8F54-FCEF93E20EE5}" type="presParOf" srcId="{4FF9B26E-F15A-4347-A984-05388018B531}" destId="{05AC21B1-D4FA-4478-B919-409CB1785991}" srcOrd="4" destOrd="0" presId="urn:microsoft.com/office/officeart/2005/8/layout/default#2"/>
    <dgm:cxn modelId="{93D6244D-2919-422C-A208-1ADEB662D7B5}" type="presParOf" srcId="{4FF9B26E-F15A-4347-A984-05388018B531}" destId="{7797DA47-5BE8-40F3-B549-C827C5A60CCD}" srcOrd="5" destOrd="0" presId="urn:microsoft.com/office/officeart/2005/8/layout/default#2"/>
    <dgm:cxn modelId="{EA244943-BCF8-4FDE-AFF5-9D713014B45E}" type="presParOf" srcId="{4FF9B26E-F15A-4347-A984-05388018B531}" destId="{4F2E8D9F-3F44-4455-BFC1-960654FA19C5}" srcOrd="6" destOrd="0" presId="urn:microsoft.com/office/officeart/2005/8/layout/default#2"/>
    <dgm:cxn modelId="{EA918DC7-8AD8-4C27-B1D3-D5C4A0FA6E6D}" type="presParOf" srcId="{4FF9B26E-F15A-4347-A984-05388018B531}" destId="{2FC1E78D-5FEC-4E65-8481-9CB8006BF336}" srcOrd="7" destOrd="0" presId="urn:microsoft.com/office/officeart/2005/8/layout/default#2"/>
    <dgm:cxn modelId="{1FD1E0EF-DC19-4D43-A239-F2F2DF3887A3}" type="presParOf" srcId="{4FF9B26E-F15A-4347-A984-05388018B531}" destId="{7F57E891-747E-4C56-86AC-606E1CDD6CD2}" srcOrd="8" destOrd="0" presId="urn:microsoft.com/office/officeart/2005/8/layout/default#2"/>
    <dgm:cxn modelId="{060F527F-EECF-44DF-9710-4B63621A2087}" type="presParOf" srcId="{4FF9B26E-F15A-4347-A984-05388018B531}" destId="{D3291F02-5E62-4197-AF10-9E77C8507481}" srcOrd="9" destOrd="0" presId="urn:microsoft.com/office/officeart/2005/8/layout/default#2"/>
    <dgm:cxn modelId="{90E2CF99-0F8D-494B-8DE9-481A8B4760A6}" type="presParOf" srcId="{4FF9B26E-F15A-4347-A984-05388018B531}" destId="{0B69A0A8-C62F-4B0F-B873-28771A3741DC}" srcOrd="10" destOrd="0" presId="urn:microsoft.com/office/officeart/2005/8/layout/default#2"/>
    <dgm:cxn modelId="{1242CF79-0396-4168-AB18-1E165510BDF5}" type="presParOf" srcId="{4FF9B26E-F15A-4347-A984-05388018B531}" destId="{1CD762B3-C706-4EA5-B6A2-9A2C727ED295}" srcOrd="11" destOrd="0" presId="urn:microsoft.com/office/officeart/2005/8/layout/default#2"/>
    <dgm:cxn modelId="{EA004475-338B-47BD-BDD9-9141DE8044FF}" type="presParOf" srcId="{4FF9B26E-F15A-4347-A984-05388018B531}" destId="{24131DDB-56AC-4D6F-B138-3454E8D4B141}" srcOrd="12" destOrd="0" presId="urn:microsoft.com/office/officeart/2005/8/layout/default#2"/>
    <dgm:cxn modelId="{ECE144B4-46C9-431F-A9C5-DFB65116DC21}" type="presParOf" srcId="{4FF9B26E-F15A-4347-A984-05388018B531}" destId="{28A994EA-4E94-471B-BE19-7607C6749894}" srcOrd="13" destOrd="0" presId="urn:microsoft.com/office/officeart/2005/8/layout/default#2"/>
    <dgm:cxn modelId="{CBA7A2DD-0BDB-4AC2-ADFC-8253C67E6BFA}" type="presParOf" srcId="{4FF9B26E-F15A-4347-A984-05388018B531}" destId="{7A904F81-6B97-4A08-8A2C-14ADD112DD31}" srcOrd="1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4366601-5896-43E5-A29C-94576E213C80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D962A8-E519-413B-BA0B-7C85B251C542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765 179,9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25A414-5CDD-4D52-9AB2-859EE8AD8701}" type="parTrans" cxnId="{D9D44A83-114B-417D-B7A7-9811598F1F18}">
      <dgm:prSet/>
      <dgm:spPr/>
      <dgm:t>
        <a:bodyPr/>
        <a:lstStyle/>
        <a:p>
          <a:endParaRPr lang="ru-RU"/>
        </a:p>
      </dgm:t>
    </dgm:pt>
    <dgm:pt modelId="{9D0FD4A7-910D-4C2B-8BBD-F0D354523D91}" type="sibTrans" cxnId="{D9D44A83-114B-417D-B7A7-9811598F1F18}">
      <dgm:prSet/>
      <dgm:spPr/>
      <dgm:t>
        <a:bodyPr/>
        <a:lstStyle/>
        <a:p>
          <a:endParaRPr lang="ru-RU"/>
        </a:p>
      </dgm:t>
    </dgm:pt>
    <dgm:pt modelId="{CEE9A9DE-F563-4AC5-88DE-F96BD915C753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Дом культуры в с. Троицк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Заларинского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района –465,3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AC89A8-DE7A-4CD7-B356-F1531DAA4F62}" type="parTrans" cxnId="{DB8B8F2F-53F4-442B-BDBB-D3DE30459054}">
      <dgm:prSet/>
      <dgm:spPr/>
      <dgm:t>
        <a:bodyPr/>
        <a:lstStyle/>
        <a:p>
          <a:endParaRPr lang="ru-RU"/>
        </a:p>
      </dgm:t>
    </dgm:pt>
    <dgm:pt modelId="{7EA4F3E9-4A8B-4A03-8D5D-67BD5049BF4E}" type="sibTrans" cxnId="{DB8B8F2F-53F4-442B-BDBB-D3DE30459054}">
      <dgm:prSet/>
      <dgm:spPr/>
      <dgm:t>
        <a:bodyPr/>
        <a:lstStyle/>
        <a:p>
          <a:endParaRPr lang="ru-RU"/>
        </a:p>
      </dgm:t>
    </dgm:pt>
    <dgm:pt modelId="{05D0BAEE-5652-4EEE-8190-AC4B19CCA896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Дом культуры на 40 мест с библиотекой в д. Красное Поле –           14 451,7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89D7D6-DD29-41E6-B47D-783BBE368A58}" type="parTrans" cxnId="{54EE74AA-2450-467E-8FBE-ED346F5AB849}">
      <dgm:prSet/>
      <dgm:spPr/>
      <dgm:t>
        <a:bodyPr/>
        <a:lstStyle/>
        <a:p>
          <a:endParaRPr lang="ru-RU"/>
        </a:p>
      </dgm:t>
    </dgm:pt>
    <dgm:pt modelId="{9DB3821C-544D-4F78-AC9D-862B82D251E2}" type="sibTrans" cxnId="{54EE74AA-2450-467E-8FBE-ED346F5AB849}">
      <dgm:prSet/>
      <dgm:spPr/>
      <dgm:t>
        <a:bodyPr/>
        <a:lstStyle/>
        <a:p>
          <a:endParaRPr lang="ru-RU"/>
        </a:p>
      </dgm:t>
    </dgm:pt>
    <dgm:pt modelId="{695EABB6-17DB-4A78-855D-CD726729FCE2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Дом культуры на 50 мест в д.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Романенкина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–9 798,0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74CF4D-39A2-4B68-95FF-FBBD21A71CF9}" type="parTrans" cxnId="{C785E988-F173-4DC3-806C-292596EFEB8F}">
      <dgm:prSet/>
      <dgm:spPr/>
      <dgm:t>
        <a:bodyPr/>
        <a:lstStyle/>
        <a:p>
          <a:endParaRPr lang="ru-RU"/>
        </a:p>
      </dgm:t>
    </dgm:pt>
    <dgm:pt modelId="{0BEBADF1-0C47-4458-A3C8-EB29F56BF801}" type="sibTrans" cxnId="{C785E988-F173-4DC3-806C-292596EFEB8F}">
      <dgm:prSet/>
      <dgm:spPr/>
      <dgm:t>
        <a:bodyPr/>
        <a:lstStyle/>
        <a:p>
          <a:endParaRPr lang="ru-RU"/>
        </a:p>
      </dgm:t>
    </dgm:pt>
    <dgm:pt modelId="{47A0361E-87DC-4BA2-B2F1-508EC61E1668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Капитальный ремонт здания спорткомплекса в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р.п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Залари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"–    </a:t>
          </a:r>
        </a:p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118 113,0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998285-0DBE-4255-BF33-3E0442F2992F}" type="parTrans" cxnId="{69DD8B55-F399-4316-BF56-EFCDD0A8F58B}">
      <dgm:prSet/>
      <dgm:spPr/>
      <dgm:t>
        <a:bodyPr/>
        <a:lstStyle/>
        <a:p>
          <a:endParaRPr lang="ru-RU"/>
        </a:p>
      </dgm:t>
    </dgm:pt>
    <dgm:pt modelId="{D27B87F8-CEA1-4D3E-AD7B-1F1F60FAFF78}" type="sibTrans" cxnId="{69DD8B55-F399-4316-BF56-EFCDD0A8F58B}">
      <dgm:prSet/>
      <dgm:spPr/>
      <dgm:t>
        <a:bodyPr/>
        <a:lstStyle/>
        <a:p>
          <a:endParaRPr lang="ru-RU"/>
        </a:p>
      </dgm:t>
    </dgm:pt>
    <dgm:pt modelId="{8BD29920-07CE-4913-A984-3B3C7BEF251B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МБОУ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Бажирская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ООШ-  162 523,8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DD3D17-60DA-4ADA-A8A1-814D301D6D28}" type="parTrans" cxnId="{8A7E796A-44B1-4FEF-844D-8B7773AB47C8}">
      <dgm:prSet/>
      <dgm:spPr/>
      <dgm:t>
        <a:bodyPr/>
        <a:lstStyle/>
        <a:p>
          <a:endParaRPr lang="ru-RU"/>
        </a:p>
      </dgm:t>
    </dgm:pt>
    <dgm:pt modelId="{A168B7F6-9CF4-44EF-A531-838EEB51A868}" type="sibTrans" cxnId="{8A7E796A-44B1-4FEF-844D-8B7773AB47C8}">
      <dgm:prSet/>
      <dgm:spPr/>
      <dgm:t>
        <a:bodyPr/>
        <a:lstStyle/>
        <a:p>
          <a:endParaRPr lang="ru-RU"/>
        </a:p>
      </dgm:t>
    </dgm:pt>
    <dgm:pt modelId="{7E2217F3-EE31-416F-BF0F-E54DD288DA35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Реконструкция здания МБОУ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Заларинская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СОШ № 2 – </a:t>
          </a:r>
        </a:p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372 930,0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AFA237-37E8-42C4-B5DA-67DCBF109A1B}" type="parTrans" cxnId="{31CDA9D4-9DF1-4B37-B9AC-213443FDD0A2}">
      <dgm:prSet/>
      <dgm:spPr/>
      <dgm:t>
        <a:bodyPr/>
        <a:lstStyle/>
        <a:p>
          <a:endParaRPr lang="ru-RU"/>
        </a:p>
      </dgm:t>
    </dgm:pt>
    <dgm:pt modelId="{6296B317-53C2-4EFB-A773-0231E29CF47B}" type="sibTrans" cxnId="{31CDA9D4-9DF1-4B37-B9AC-213443FDD0A2}">
      <dgm:prSet/>
      <dgm:spPr/>
      <dgm:t>
        <a:bodyPr/>
        <a:lstStyle/>
        <a:p>
          <a:endParaRPr lang="ru-RU"/>
        </a:p>
      </dgm:t>
    </dgm:pt>
    <dgm:pt modelId="{ADA4D29C-7AED-4C3E-B71C-8893091AB444}">
      <dgm:prSet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Дом культуры на 50 мест в д. Романова -  11 487,0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7FDD6E-127B-4C76-A7D4-822346113877}" type="parTrans" cxnId="{F4938122-11DE-48E6-85BB-9FFFE56D803C}">
      <dgm:prSet/>
      <dgm:spPr/>
      <dgm:t>
        <a:bodyPr/>
        <a:lstStyle/>
        <a:p>
          <a:endParaRPr lang="ru-RU"/>
        </a:p>
      </dgm:t>
    </dgm:pt>
    <dgm:pt modelId="{239657CD-7CF2-4AB0-95A3-F3FD10A34459}" type="sibTrans" cxnId="{F4938122-11DE-48E6-85BB-9FFFE56D803C}">
      <dgm:prSet/>
      <dgm:spPr/>
      <dgm:t>
        <a:bodyPr/>
        <a:lstStyle/>
        <a:p>
          <a:endParaRPr lang="ru-RU"/>
        </a:p>
      </dgm:t>
    </dgm:pt>
    <dgm:pt modelId="{44C7522A-087A-46BA-AB9E-70A9E7C5A42B}">
      <dgm:prSet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"Физкультурно-оздоровительный комплекс в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р.п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Залари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75 052,5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90CFF983-A364-4F18-9F28-8F6E8C615BE6}" type="parTrans" cxnId="{7E26A16B-1916-48D3-A506-9834322D71DD}">
      <dgm:prSet/>
      <dgm:spPr/>
      <dgm:t>
        <a:bodyPr/>
        <a:lstStyle/>
        <a:p>
          <a:endParaRPr lang="ru-RU"/>
        </a:p>
      </dgm:t>
    </dgm:pt>
    <dgm:pt modelId="{3CFDE5DD-B865-4369-8FD5-33FEAFF133E3}" type="sibTrans" cxnId="{7E26A16B-1916-48D3-A506-9834322D71DD}">
      <dgm:prSet/>
      <dgm:spPr/>
      <dgm:t>
        <a:bodyPr/>
        <a:lstStyle/>
        <a:p>
          <a:endParaRPr lang="ru-RU"/>
        </a:p>
      </dgm:t>
    </dgm:pt>
    <dgm:pt modelId="{7883F4C0-20CD-4CE7-84E1-ECACCACDF4BC}">
      <dgm:prSet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МФП с.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Бабагай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с.Веренка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Обеспечение работников бюджетной сферы жилыми помещениями</a:t>
          </a:r>
        </a:p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год- 358,6 </a:t>
          </a:r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F8FC72-EA63-4D6B-A303-A9408F6462A9}" type="parTrans" cxnId="{82E0EAFF-FB70-45D8-9392-DD0ED54F54DC}">
      <dgm:prSet/>
      <dgm:spPr/>
      <dgm:t>
        <a:bodyPr/>
        <a:lstStyle/>
        <a:p>
          <a:endParaRPr lang="ru-RU"/>
        </a:p>
      </dgm:t>
    </dgm:pt>
    <dgm:pt modelId="{6CD40C64-BCD9-47BD-BE89-D576E216CD6B}" type="sibTrans" cxnId="{82E0EAFF-FB70-45D8-9392-DD0ED54F54DC}">
      <dgm:prSet/>
      <dgm:spPr/>
    </dgm:pt>
    <dgm:pt modelId="{8A4E52EE-786F-4AE8-8161-DD5878045D95}" type="pres">
      <dgm:prSet presAssocID="{44366601-5896-43E5-A29C-94576E213C8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06101D-1D0D-4BFB-9737-1A331A6D8902}" type="pres">
      <dgm:prSet presAssocID="{7BD962A8-E519-413B-BA0B-7C85B251C542}" presName="root1" presStyleCnt="0"/>
      <dgm:spPr/>
    </dgm:pt>
    <dgm:pt modelId="{F8B8C67B-4E9C-4FA9-AE2B-431AFBDD36F5}" type="pres">
      <dgm:prSet presAssocID="{7BD962A8-E519-413B-BA0B-7C85B251C542}" presName="LevelOneTextNode" presStyleLbl="node0" presStyleIdx="0" presStyleCnt="1" custScaleY="1242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577B55-D5FD-4979-9032-3311DFA04AA4}" type="pres">
      <dgm:prSet presAssocID="{7BD962A8-E519-413B-BA0B-7C85B251C542}" presName="level2hierChild" presStyleCnt="0"/>
      <dgm:spPr/>
    </dgm:pt>
    <dgm:pt modelId="{AD184FE1-D9D9-4552-8AD8-6F0814097E87}" type="pres">
      <dgm:prSet presAssocID="{DDAC89A8-DE7A-4CD7-B356-F1531DAA4F62}" presName="conn2-1" presStyleLbl="parChTrans1D2" presStyleIdx="0" presStyleCnt="9"/>
      <dgm:spPr/>
      <dgm:t>
        <a:bodyPr/>
        <a:lstStyle/>
        <a:p>
          <a:endParaRPr lang="ru-RU"/>
        </a:p>
      </dgm:t>
    </dgm:pt>
    <dgm:pt modelId="{377BC791-CFAB-4253-8680-B4BE08231F23}" type="pres">
      <dgm:prSet presAssocID="{DDAC89A8-DE7A-4CD7-B356-F1531DAA4F62}" presName="connTx" presStyleLbl="parChTrans1D2" presStyleIdx="0" presStyleCnt="9"/>
      <dgm:spPr/>
      <dgm:t>
        <a:bodyPr/>
        <a:lstStyle/>
        <a:p>
          <a:endParaRPr lang="ru-RU"/>
        </a:p>
      </dgm:t>
    </dgm:pt>
    <dgm:pt modelId="{655B0DD8-D028-4707-9131-7B09AD645C4C}" type="pres">
      <dgm:prSet presAssocID="{CEE9A9DE-F563-4AC5-88DE-F96BD915C753}" presName="root2" presStyleCnt="0"/>
      <dgm:spPr/>
    </dgm:pt>
    <dgm:pt modelId="{FAED58D1-AC00-4BDA-8A7C-D875EE39FB0E}" type="pres">
      <dgm:prSet presAssocID="{CEE9A9DE-F563-4AC5-88DE-F96BD915C753}" presName="LevelTwoTextNode" presStyleLbl="node2" presStyleIdx="0" presStyleCnt="9" custScaleX="248244" custLinFactNeighborX="1375" custLinFactNeighborY="10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715A9F-607C-46EA-ACF1-DC3454054C67}" type="pres">
      <dgm:prSet presAssocID="{CEE9A9DE-F563-4AC5-88DE-F96BD915C753}" presName="level3hierChild" presStyleCnt="0"/>
      <dgm:spPr/>
    </dgm:pt>
    <dgm:pt modelId="{ED43F97B-01B5-48D8-A128-B629C5EB6498}" type="pres">
      <dgm:prSet presAssocID="{E489D7D6-DD29-41E6-B47D-783BBE368A58}" presName="conn2-1" presStyleLbl="parChTrans1D2" presStyleIdx="1" presStyleCnt="9"/>
      <dgm:spPr/>
      <dgm:t>
        <a:bodyPr/>
        <a:lstStyle/>
        <a:p>
          <a:endParaRPr lang="ru-RU"/>
        </a:p>
      </dgm:t>
    </dgm:pt>
    <dgm:pt modelId="{9F713F24-9F65-4964-A146-8F074F10355C}" type="pres">
      <dgm:prSet presAssocID="{E489D7D6-DD29-41E6-B47D-783BBE368A58}" presName="connTx" presStyleLbl="parChTrans1D2" presStyleIdx="1" presStyleCnt="9"/>
      <dgm:spPr/>
      <dgm:t>
        <a:bodyPr/>
        <a:lstStyle/>
        <a:p>
          <a:endParaRPr lang="ru-RU"/>
        </a:p>
      </dgm:t>
    </dgm:pt>
    <dgm:pt modelId="{9964284F-38B9-4D2F-A8BE-1FAB6BAEE3D9}" type="pres">
      <dgm:prSet presAssocID="{05D0BAEE-5652-4EEE-8190-AC4B19CCA896}" presName="root2" presStyleCnt="0"/>
      <dgm:spPr/>
    </dgm:pt>
    <dgm:pt modelId="{EA7316A0-3D06-4856-82B2-FEEADC167F71}" type="pres">
      <dgm:prSet presAssocID="{05D0BAEE-5652-4EEE-8190-AC4B19CCA896}" presName="LevelTwoTextNode" presStyleLbl="node2" presStyleIdx="1" presStyleCnt="9" custScaleX="2491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BD35C7-D18E-4299-836F-33AAC2FBE21C}" type="pres">
      <dgm:prSet presAssocID="{05D0BAEE-5652-4EEE-8190-AC4B19CCA896}" presName="level3hierChild" presStyleCnt="0"/>
      <dgm:spPr/>
    </dgm:pt>
    <dgm:pt modelId="{7F806F13-63AF-4323-B4F2-F69CCFDB6DD1}" type="pres">
      <dgm:prSet presAssocID="{21F8FC72-EA63-4D6B-A303-A9408F6462A9}" presName="conn2-1" presStyleLbl="parChTrans1D2" presStyleIdx="2" presStyleCnt="9"/>
      <dgm:spPr/>
      <dgm:t>
        <a:bodyPr/>
        <a:lstStyle/>
        <a:p>
          <a:endParaRPr lang="ru-RU"/>
        </a:p>
      </dgm:t>
    </dgm:pt>
    <dgm:pt modelId="{68C09977-6E64-4536-B0CA-331AAFE9A507}" type="pres">
      <dgm:prSet presAssocID="{21F8FC72-EA63-4D6B-A303-A9408F6462A9}" presName="connTx" presStyleLbl="parChTrans1D2" presStyleIdx="2" presStyleCnt="9"/>
      <dgm:spPr/>
      <dgm:t>
        <a:bodyPr/>
        <a:lstStyle/>
        <a:p>
          <a:endParaRPr lang="ru-RU"/>
        </a:p>
      </dgm:t>
    </dgm:pt>
    <dgm:pt modelId="{D08BCDB7-4BB2-48F8-961C-3E55666B2FF0}" type="pres">
      <dgm:prSet presAssocID="{7883F4C0-20CD-4CE7-84E1-ECACCACDF4BC}" presName="root2" presStyleCnt="0"/>
      <dgm:spPr/>
    </dgm:pt>
    <dgm:pt modelId="{26CE1636-E5BA-4CF3-9B75-983542BE7ECD}" type="pres">
      <dgm:prSet presAssocID="{7883F4C0-20CD-4CE7-84E1-ECACCACDF4BC}" presName="LevelTwoTextNode" presStyleLbl="node2" presStyleIdx="2" presStyleCnt="9" custScaleX="2501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82F3E3-BA92-408D-AF31-351D87A71C39}" type="pres">
      <dgm:prSet presAssocID="{7883F4C0-20CD-4CE7-84E1-ECACCACDF4BC}" presName="level3hierChild" presStyleCnt="0"/>
      <dgm:spPr/>
    </dgm:pt>
    <dgm:pt modelId="{A150614E-E184-42A6-B383-3DE73C5C069A}" type="pres">
      <dgm:prSet presAssocID="{3174CF4D-39A2-4B68-95FF-FBBD21A71CF9}" presName="conn2-1" presStyleLbl="parChTrans1D2" presStyleIdx="3" presStyleCnt="9"/>
      <dgm:spPr/>
      <dgm:t>
        <a:bodyPr/>
        <a:lstStyle/>
        <a:p>
          <a:endParaRPr lang="ru-RU"/>
        </a:p>
      </dgm:t>
    </dgm:pt>
    <dgm:pt modelId="{42164BE2-BF76-4C6C-B960-9B0F568A60FD}" type="pres">
      <dgm:prSet presAssocID="{3174CF4D-39A2-4B68-95FF-FBBD21A71CF9}" presName="connTx" presStyleLbl="parChTrans1D2" presStyleIdx="3" presStyleCnt="9"/>
      <dgm:spPr/>
      <dgm:t>
        <a:bodyPr/>
        <a:lstStyle/>
        <a:p>
          <a:endParaRPr lang="ru-RU"/>
        </a:p>
      </dgm:t>
    </dgm:pt>
    <dgm:pt modelId="{09812E11-3C92-401C-A142-A6A2726D9DE2}" type="pres">
      <dgm:prSet presAssocID="{695EABB6-17DB-4A78-855D-CD726729FCE2}" presName="root2" presStyleCnt="0"/>
      <dgm:spPr/>
    </dgm:pt>
    <dgm:pt modelId="{66FE2503-2ADF-436B-BE3C-9E14EC939217}" type="pres">
      <dgm:prSet presAssocID="{695EABB6-17DB-4A78-855D-CD726729FCE2}" presName="LevelTwoTextNode" presStyleLbl="node2" presStyleIdx="3" presStyleCnt="9" custScaleX="2482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42638D-7027-49DF-BBB0-4CCECA29611E}" type="pres">
      <dgm:prSet presAssocID="{695EABB6-17DB-4A78-855D-CD726729FCE2}" presName="level3hierChild" presStyleCnt="0"/>
      <dgm:spPr/>
    </dgm:pt>
    <dgm:pt modelId="{72E5DEF6-81F7-42C0-A6FC-5511C2B10141}" type="pres">
      <dgm:prSet presAssocID="{E57FDD6E-127B-4C76-A7D4-822346113877}" presName="conn2-1" presStyleLbl="parChTrans1D2" presStyleIdx="4" presStyleCnt="9"/>
      <dgm:spPr/>
      <dgm:t>
        <a:bodyPr/>
        <a:lstStyle/>
        <a:p>
          <a:endParaRPr lang="ru-RU"/>
        </a:p>
      </dgm:t>
    </dgm:pt>
    <dgm:pt modelId="{D1B93F1F-BC60-4EE4-8C1D-FDCC15894DBB}" type="pres">
      <dgm:prSet presAssocID="{E57FDD6E-127B-4C76-A7D4-822346113877}" presName="connTx" presStyleLbl="parChTrans1D2" presStyleIdx="4" presStyleCnt="9"/>
      <dgm:spPr/>
      <dgm:t>
        <a:bodyPr/>
        <a:lstStyle/>
        <a:p>
          <a:endParaRPr lang="ru-RU"/>
        </a:p>
      </dgm:t>
    </dgm:pt>
    <dgm:pt modelId="{84C56C18-6BBE-48D1-9DFA-899E638F6E49}" type="pres">
      <dgm:prSet presAssocID="{ADA4D29C-7AED-4C3E-B71C-8893091AB444}" presName="root2" presStyleCnt="0"/>
      <dgm:spPr/>
    </dgm:pt>
    <dgm:pt modelId="{D466E176-A4F0-4B26-A322-482BBDB78D1D}" type="pres">
      <dgm:prSet presAssocID="{ADA4D29C-7AED-4C3E-B71C-8893091AB444}" presName="LevelTwoTextNode" presStyleLbl="node2" presStyleIdx="4" presStyleCnt="9" custScaleX="2491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D96A70-599D-4712-AE63-348EACD2229F}" type="pres">
      <dgm:prSet presAssocID="{ADA4D29C-7AED-4C3E-B71C-8893091AB444}" presName="level3hierChild" presStyleCnt="0"/>
      <dgm:spPr/>
    </dgm:pt>
    <dgm:pt modelId="{E55A04AC-FD36-4162-AF3F-C595FD2764EA}" type="pres">
      <dgm:prSet presAssocID="{ECDD3D17-60DA-4ADA-A8A1-814D301D6D28}" presName="conn2-1" presStyleLbl="parChTrans1D2" presStyleIdx="5" presStyleCnt="9"/>
      <dgm:spPr/>
      <dgm:t>
        <a:bodyPr/>
        <a:lstStyle/>
        <a:p>
          <a:endParaRPr lang="ru-RU"/>
        </a:p>
      </dgm:t>
    </dgm:pt>
    <dgm:pt modelId="{2F75CB71-46E1-442B-9565-0C0703B8F538}" type="pres">
      <dgm:prSet presAssocID="{ECDD3D17-60DA-4ADA-A8A1-814D301D6D28}" presName="connTx" presStyleLbl="parChTrans1D2" presStyleIdx="5" presStyleCnt="9"/>
      <dgm:spPr/>
      <dgm:t>
        <a:bodyPr/>
        <a:lstStyle/>
        <a:p>
          <a:endParaRPr lang="ru-RU"/>
        </a:p>
      </dgm:t>
    </dgm:pt>
    <dgm:pt modelId="{4D879BB9-7881-4CFA-A851-D8D4F8BDC65D}" type="pres">
      <dgm:prSet presAssocID="{8BD29920-07CE-4913-A984-3B3C7BEF251B}" presName="root2" presStyleCnt="0"/>
      <dgm:spPr/>
    </dgm:pt>
    <dgm:pt modelId="{D01E8663-47D0-47C9-AFA8-834A40A05BB6}" type="pres">
      <dgm:prSet presAssocID="{8BD29920-07CE-4913-A984-3B3C7BEF251B}" presName="LevelTwoTextNode" presStyleLbl="node2" presStyleIdx="5" presStyleCnt="9" custScaleX="2482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921074-E964-4CB1-94AE-1AE7E77C0D92}" type="pres">
      <dgm:prSet presAssocID="{8BD29920-07CE-4913-A984-3B3C7BEF251B}" presName="level3hierChild" presStyleCnt="0"/>
      <dgm:spPr/>
    </dgm:pt>
    <dgm:pt modelId="{8D844403-EB56-431C-B41B-FDC857E228EC}" type="pres">
      <dgm:prSet presAssocID="{78AFA237-37E8-42C4-B5DA-67DCBF109A1B}" presName="conn2-1" presStyleLbl="parChTrans1D2" presStyleIdx="6" presStyleCnt="9"/>
      <dgm:spPr/>
      <dgm:t>
        <a:bodyPr/>
        <a:lstStyle/>
        <a:p>
          <a:endParaRPr lang="ru-RU"/>
        </a:p>
      </dgm:t>
    </dgm:pt>
    <dgm:pt modelId="{CC11F634-31E1-4E70-981C-2E7414DB6E80}" type="pres">
      <dgm:prSet presAssocID="{78AFA237-37E8-42C4-B5DA-67DCBF109A1B}" presName="connTx" presStyleLbl="parChTrans1D2" presStyleIdx="6" presStyleCnt="9"/>
      <dgm:spPr/>
      <dgm:t>
        <a:bodyPr/>
        <a:lstStyle/>
        <a:p>
          <a:endParaRPr lang="ru-RU"/>
        </a:p>
      </dgm:t>
    </dgm:pt>
    <dgm:pt modelId="{6159D329-D679-4BDA-A357-7405370DB0E1}" type="pres">
      <dgm:prSet presAssocID="{7E2217F3-EE31-416F-BF0F-E54DD288DA35}" presName="root2" presStyleCnt="0"/>
      <dgm:spPr/>
    </dgm:pt>
    <dgm:pt modelId="{82985804-C721-4B4D-82DF-2947BE0A380C}" type="pres">
      <dgm:prSet presAssocID="{7E2217F3-EE31-416F-BF0F-E54DD288DA35}" presName="LevelTwoTextNode" presStyleLbl="node2" presStyleIdx="6" presStyleCnt="9" custScaleX="248244" custScaleY="685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FBE676-EFE1-4B7D-BEA4-5C945E31F215}" type="pres">
      <dgm:prSet presAssocID="{7E2217F3-EE31-416F-BF0F-E54DD288DA35}" presName="level3hierChild" presStyleCnt="0"/>
      <dgm:spPr/>
    </dgm:pt>
    <dgm:pt modelId="{5EE44588-D26A-478C-AE74-C221CAC75131}" type="pres">
      <dgm:prSet presAssocID="{DF998285-0DBE-4255-BF33-3E0442F2992F}" presName="conn2-1" presStyleLbl="parChTrans1D2" presStyleIdx="7" presStyleCnt="9"/>
      <dgm:spPr/>
      <dgm:t>
        <a:bodyPr/>
        <a:lstStyle/>
        <a:p>
          <a:endParaRPr lang="ru-RU"/>
        </a:p>
      </dgm:t>
    </dgm:pt>
    <dgm:pt modelId="{15229752-4FB9-484F-A2C3-7A2A721E07DE}" type="pres">
      <dgm:prSet presAssocID="{DF998285-0DBE-4255-BF33-3E0442F2992F}" presName="connTx" presStyleLbl="parChTrans1D2" presStyleIdx="7" presStyleCnt="9"/>
      <dgm:spPr/>
      <dgm:t>
        <a:bodyPr/>
        <a:lstStyle/>
        <a:p>
          <a:endParaRPr lang="ru-RU"/>
        </a:p>
      </dgm:t>
    </dgm:pt>
    <dgm:pt modelId="{1E450DCA-0AB9-43CF-9A8F-89E6CD47FF4F}" type="pres">
      <dgm:prSet presAssocID="{47A0361E-87DC-4BA2-B2F1-508EC61E1668}" presName="root2" presStyleCnt="0"/>
      <dgm:spPr/>
    </dgm:pt>
    <dgm:pt modelId="{7355D8CE-7489-449A-B0D4-958465B113AD}" type="pres">
      <dgm:prSet presAssocID="{47A0361E-87DC-4BA2-B2F1-508EC61E1668}" presName="LevelTwoTextNode" presStyleLbl="node2" presStyleIdx="7" presStyleCnt="9" custScaleX="2482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F55F51-65AA-415A-A0C0-59E4888E2759}" type="pres">
      <dgm:prSet presAssocID="{47A0361E-87DC-4BA2-B2F1-508EC61E1668}" presName="level3hierChild" presStyleCnt="0"/>
      <dgm:spPr/>
    </dgm:pt>
    <dgm:pt modelId="{3C1F6B00-12B1-42CC-820C-AC39A9661318}" type="pres">
      <dgm:prSet presAssocID="{90CFF983-A364-4F18-9F28-8F6E8C615BE6}" presName="conn2-1" presStyleLbl="parChTrans1D2" presStyleIdx="8" presStyleCnt="9"/>
      <dgm:spPr/>
      <dgm:t>
        <a:bodyPr/>
        <a:lstStyle/>
        <a:p>
          <a:endParaRPr lang="ru-RU"/>
        </a:p>
      </dgm:t>
    </dgm:pt>
    <dgm:pt modelId="{DB69E062-4E2C-4F85-8FCB-6BD3483073A8}" type="pres">
      <dgm:prSet presAssocID="{90CFF983-A364-4F18-9F28-8F6E8C615BE6}" presName="connTx" presStyleLbl="parChTrans1D2" presStyleIdx="8" presStyleCnt="9"/>
      <dgm:spPr/>
      <dgm:t>
        <a:bodyPr/>
        <a:lstStyle/>
        <a:p>
          <a:endParaRPr lang="ru-RU"/>
        </a:p>
      </dgm:t>
    </dgm:pt>
    <dgm:pt modelId="{94A6B5ED-6EB8-4B7E-8CEB-580C0314E831}" type="pres">
      <dgm:prSet presAssocID="{44C7522A-087A-46BA-AB9E-70A9E7C5A42B}" presName="root2" presStyleCnt="0"/>
      <dgm:spPr/>
    </dgm:pt>
    <dgm:pt modelId="{A30D6023-5FC1-4126-A9C2-15C2A579D19D}" type="pres">
      <dgm:prSet presAssocID="{44C7522A-087A-46BA-AB9E-70A9E7C5A42B}" presName="LevelTwoTextNode" presStyleLbl="node2" presStyleIdx="8" presStyleCnt="9" custScaleX="2499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BDBC66-BBB9-421A-9BB2-A0DD6BE45E8D}" type="pres">
      <dgm:prSet presAssocID="{44C7522A-087A-46BA-AB9E-70A9E7C5A42B}" presName="level3hierChild" presStyleCnt="0"/>
      <dgm:spPr/>
    </dgm:pt>
  </dgm:ptLst>
  <dgm:cxnLst>
    <dgm:cxn modelId="{E5A5467D-FE66-40A5-9C04-7A5D9B7F16EA}" type="presOf" srcId="{ECDD3D17-60DA-4ADA-A8A1-814D301D6D28}" destId="{E55A04AC-FD36-4162-AF3F-C595FD2764EA}" srcOrd="0" destOrd="0" presId="urn:microsoft.com/office/officeart/2008/layout/HorizontalMultiLevelHierarchy"/>
    <dgm:cxn modelId="{F99B639C-E1DC-489C-8E3F-CC9F93D6C656}" type="presOf" srcId="{7883F4C0-20CD-4CE7-84E1-ECACCACDF4BC}" destId="{26CE1636-E5BA-4CF3-9B75-983542BE7ECD}" srcOrd="0" destOrd="0" presId="urn:microsoft.com/office/officeart/2008/layout/HorizontalMultiLevelHierarchy"/>
    <dgm:cxn modelId="{31CDA9D4-9DF1-4B37-B9AC-213443FDD0A2}" srcId="{7BD962A8-E519-413B-BA0B-7C85B251C542}" destId="{7E2217F3-EE31-416F-BF0F-E54DD288DA35}" srcOrd="6" destOrd="0" parTransId="{78AFA237-37E8-42C4-B5DA-67DCBF109A1B}" sibTransId="{6296B317-53C2-4EFB-A773-0231E29CF47B}"/>
    <dgm:cxn modelId="{DB8B8F2F-53F4-442B-BDBB-D3DE30459054}" srcId="{7BD962A8-E519-413B-BA0B-7C85B251C542}" destId="{CEE9A9DE-F563-4AC5-88DE-F96BD915C753}" srcOrd="0" destOrd="0" parTransId="{DDAC89A8-DE7A-4CD7-B356-F1531DAA4F62}" sibTransId="{7EA4F3E9-4A8B-4A03-8D5D-67BD5049BF4E}"/>
    <dgm:cxn modelId="{C785E988-F173-4DC3-806C-292596EFEB8F}" srcId="{7BD962A8-E519-413B-BA0B-7C85B251C542}" destId="{695EABB6-17DB-4A78-855D-CD726729FCE2}" srcOrd="3" destOrd="0" parTransId="{3174CF4D-39A2-4B68-95FF-FBBD21A71CF9}" sibTransId="{0BEBADF1-0C47-4458-A3C8-EB29F56BF801}"/>
    <dgm:cxn modelId="{59C00592-FACE-412D-B37B-92D06192F540}" type="presOf" srcId="{E57FDD6E-127B-4C76-A7D4-822346113877}" destId="{72E5DEF6-81F7-42C0-A6FC-5511C2B10141}" srcOrd="0" destOrd="0" presId="urn:microsoft.com/office/officeart/2008/layout/HorizontalMultiLevelHierarchy"/>
    <dgm:cxn modelId="{C9F1753B-2F51-401B-886F-519942B7B0D7}" type="presOf" srcId="{44366601-5896-43E5-A29C-94576E213C80}" destId="{8A4E52EE-786F-4AE8-8161-DD5878045D95}" srcOrd="0" destOrd="0" presId="urn:microsoft.com/office/officeart/2008/layout/HorizontalMultiLevelHierarchy"/>
    <dgm:cxn modelId="{74C28E3A-9BDD-497F-B743-E160DF368ED2}" type="presOf" srcId="{8BD29920-07CE-4913-A984-3B3C7BEF251B}" destId="{D01E8663-47D0-47C9-AFA8-834A40A05BB6}" srcOrd="0" destOrd="0" presId="urn:microsoft.com/office/officeart/2008/layout/HorizontalMultiLevelHierarchy"/>
    <dgm:cxn modelId="{04D735FA-665C-4E2C-A900-6F51440E18EA}" type="presOf" srcId="{DF998285-0DBE-4255-BF33-3E0442F2992F}" destId="{5EE44588-D26A-478C-AE74-C221CAC75131}" srcOrd="0" destOrd="0" presId="urn:microsoft.com/office/officeart/2008/layout/HorizontalMultiLevelHierarchy"/>
    <dgm:cxn modelId="{AF712F66-804A-40BE-A562-EC38086F1F1D}" type="presOf" srcId="{47A0361E-87DC-4BA2-B2F1-508EC61E1668}" destId="{7355D8CE-7489-449A-B0D4-958465B113AD}" srcOrd="0" destOrd="0" presId="urn:microsoft.com/office/officeart/2008/layout/HorizontalMultiLevelHierarchy"/>
    <dgm:cxn modelId="{12DB32C4-B6DB-4D10-A49A-C9513688BA9C}" type="presOf" srcId="{90CFF983-A364-4F18-9F28-8F6E8C615BE6}" destId="{3C1F6B00-12B1-42CC-820C-AC39A9661318}" srcOrd="0" destOrd="0" presId="urn:microsoft.com/office/officeart/2008/layout/HorizontalMultiLevelHierarchy"/>
    <dgm:cxn modelId="{331F9267-9731-425F-9476-77C252C37FC2}" type="presOf" srcId="{DF998285-0DBE-4255-BF33-3E0442F2992F}" destId="{15229752-4FB9-484F-A2C3-7A2A721E07DE}" srcOrd="1" destOrd="0" presId="urn:microsoft.com/office/officeart/2008/layout/HorizontalMultiLevelHierarchy"/>
    <dgm:cxn modelId="{54EE74AA-2450-467E-8FBE-ED346F5AB849}" srcId="{7BD962A8-E519-413B-BA0B-7C85B251C542}" destId="{05D0BAEE-5652-4EEE-8190-AC4B19CCA896}" srcOrd="1" destOrd="0" parTransId="{E489D7D6-DD29-41E6-B47D-783BBE368A58}" sibTransId="{9DB3821C-544D-4F78-AC9D-862B82D251E2}"/>
    <dgm:cxn modelId="{807078E8-4268-4BE2-9761-DEA920EFC43C}" type="presOf" srcId="{DDAC89A8-DE7A-4CD7-B356-F1531DAA4F62}" destId="{AD184FE1-D9D9-4552-8AD8-6F0814097E87}" srcOrd="0" destOrd="0" presId="urn:microsoft.com/office/officeart/2008/layout/HorizontalMultiLevelHierarchy"/>
    <dgm:cxn modelId="{5AF63494-8BBA-4304-867E-199551471718}" type="presOf" srcId="{90CFF983-A364-4F18-9F28-8F6E8C615BE6}" destId="{DB69E062-4E2C-4F85-8FCB-6BD3483073A8}" srcOrd="1" destOrd="0" presId="urn:microsoft.com/office/officeart/2008/layout/HorizontalMultiLevelHierarchy"/>
    <dgm:cxn modelId="{2B99BDE6-E010-4C4A-9964-EA9163149C72}" type="presOf" srcId="{05D0BAEE-5652-4EEE-8190-AC4B19CCA896}" destId="{EA7316A0-3D06-4856-82B2-FEEADC167F71}" srcOrd="0" destOrd="0" presId="urn:microsoft.com/office/officeart/2008/layout/HorizontalMultiLevelHierarchy"/>
    <dgm:cxn modelId="{FD01CD2E-5D0D-43C8-AC66-940E3168C26B}" type="presOf" srcId="{E489D7D6-DD29-41E6-B47D-783BBE368A58}" destId="{ED43F97B-01B5-48D8-A128-B629C5EB6498}" srcOrd="0" destOrd="0" presId="urn:microsoft.com/office/officeart/2008/layout/HorizontalMultiLevelHierarchy"/>
    <dgm:cxn modelId="{86F43062-EE36-471E-BF0B-B2C0F0F9084A}" type="presOf" srcId="{695EABB6-17DB-4A78-855D-CD726729FCE2}" destId="{66FE2503-2ADF-436B-BE3C-9E14EC939217}" srcOrd="0" destOrd="0" presId="urn:microsoft.com/office/officeart/2008/layout/HorizontalMultiLevelHierarchy"/>
    <dgm:cxn modelId="{8A7E796A-44B1-4FEF-844D-8B7773AB47C8}" srcId="{7BD962A8-E519-413B-BA0B-7C85B251C542}" destId="{8BD29920-07CE-4913-A984-3B3C7BEF251B}" srcOrd="5" destOrd="0" parTransId="{ECDD3D17-60DA-4ADA-A8A1-814D301D6D28}" sibTransId="{A168B7F6-9CF4-44EF-A531-838EEB51A868}"/>
    <dgm:cxn modelId="{7E26A16B-1916-48D3-A506-9834322D71DD}" srcId="{7BD962A8-E519-413B-BA0B-7C85B251C542}" destId="{44C7522A-087A-46BA-AB9E-70A9E7C5A42B}" srcOrd="8" destOrd="0" parTransId="{90CFF983-A364-4F18-9F28-8F6E8C615BE6}" sibTransId="{3CFDE5DD-B865-4369-8FD5-33FEAFF133E3}"/>
    <dgm:cxn modelId="{5F1BC4FE-389E-4C5A-82EC-5EF9D144BA25}" type="presOf" srcId="{21F8FC72-EA63-4D6B-A303-A9408F6462A9}" destId="{68C09977-6E64-4536-B0CA-331AAFE9A507}" srcOrd="1" destOrd="0" presId="urn:microsoft.com/office/officeart/2008/layout/HorizontalMultiLevelHierarchy"/>
    <dgm:cxn modelId="{6AE6624A-4B21-451F-BB8D-628C1C6220AC}" type="presOf" srcId="{21F8FC72-EA63-4D6B-A303-A9408F6462A9}" destId="{7F806F13-63AF-4323-B4F2-F69CCFDB6DD1}" srcOrd="0" destOrd="0" presId="urn:microsoft.com/office/officeart/2008/layout/HorizontalMultiLevelHierarchy"/>
    <dgm:cxn modelId="{D9D44A83-114B-417D-B7A7-9811598F1F18}" srcId="{44366601-5896-43E5-A29C-94576E213C80}" destId="{7BD962A8-E519-413B-BA0B-7C85B251C542}" srcOrd="0" destOrd="0" parTransId="{3325A414-5CDD-4D52-9AB2-859EE8AD8701}" sibTransId="{9D0FD4A7-910D-4C2B-8BBD-F0D354523D91}"/>
    <dgm:cxn modelId="{82E0EAFF-FB70-45D8-9392-DD0ED54F54DC}" srcId="{7BD962A8-E519-413B-BA0B-7C85B251C542}" destId="{7883F4C0-20CD-4CE7-84E1-ECACCACDF4BC}" srcOrd="2" destOrd="0" parTransId="{21F8FC72-EA63-4D6B-A303-A9408F6462A9}" sibTransId="{6CD40C64-BCD9-47BD-BE89-D576E216CD6B}"/>
    <dgm:cxn modelId="{36E46924-C120-48ED-9250-B5615F8A9851}" type="presOf" srcId="{78AFA237-37E8-42C4-B5DA-67DCBF109A1B}" destId="{CC11F634-31E1-4E70-981C-2E7414DB6E80}" srcOrd="1" destOrd="0" presId="urn:microsoft.com/office/officeart/2008/layout/HorizontalMultiLevelHierarchy"/>
    <dgm:cxn modelId="{D142BA3B-E232-4E0D-A50A-FAA237680BE4}" type="presOf" srcId="{44C7522A-087A-46BA-AB9E-70A9E7C5A42B}" destId="{A30D6023-5FC1-4126-A9C2-15C2A579D19D}" srcOrd="0" destOrd="0" presId="urn:microsoft.com/office/officeart/2008/layout/HorizontalMultiLevelHierarchy"/>
    <dgm:cxn modelId="{E0DEFB06-D958-4428-9868-9AA7CB545620}" type="presOf" srcId="{3174CF4D-39A2-4B68-95FF-FBBD21A71CF9}" destId="{A150614E-E184-42A6-B383-3DE73C5C069A}" srcOrd="0" destOrd="0" presId="urn:microsoft.com/office/officeart/2008/layout/HorizontalMultiLevelHierarchy"/>
    <dgm:cxn modelId="{02E0E7EF-73E8-44FC-A5E9-F9321A42B88F}" type="presOf" srcId="{DDAC89A8-DE7A-4CD7-B356-F1531DAA4F62}" destId="{377BC791-CFAB-4253-8680-B4BE08231F23}" srcOrd="1" destOrd="0" presId="urn:microsoft.com/office/officeart/2008/layout/HorizontalMultiLevelHierarchy"/>
    <dgm:cxn modelId="{B0553A10-4B6C-477F-AC7D-945B2F49047E}" type="presOf" srcId="{ADA4D29C-7AED-4C3E-B71C-8893091AB444}" destId="{D466E176-A4F0-4B26-A322-482BBDB78D1D}" srcOrd="0" destOrd="0" presId="urn:microsoft.com/office/officeart/2008/layout/HorizontalMultiLevelHierarchy"/>
    <dgm:cxn modelId="{5D4ABF9B-6BEF-4AE5-801D-96506996A70A}" type="presOf" srcId="{7BD962A8-E519-413B-BA0B-7C85B251C542}" destId="{F8B8C67B-4E9C-4FA9-AE2B-431AFBDD36F5}" srcOrd="0" destOrd="0" presId="urn:microsoft.com/office/officeart/2008/layout/HorizontalMultiLevelHierarchy"/>
    <dgm:cxn modelId="{DE21D39F-BB64-4A1D-8ED4-2AFB5C96D6D1}" type="presOf" srcId="{E489D7D6-DD29-41E6-B47D-783BBE368A58}" destId="{9F713F24-9F65-4964-A146-8F074F10355C}" srcOrd="1" destOrd="0" presId="urn:microsoft.com/office/officeart/2008/layout/HorizontalMultiLevelHierarchy"/>
    <dgm:cxn modelId="{138C74F3-AA13-4937-A9B2-1C4C3120E73F}" type="presOf" srcId="{ECDD3D17-60DA-4ADA-A8A1-814D301D6D28}" destId="{2F75CB71-46E1-442B-9565-0C0703B8F538}" srcOrd="1" destOrd="0" presId="urn:microsoft.com/office/officeart/2008/layout/HorizontalMultiLevelHierarchy"/>
    <dgm:cxn modelId="{23EC173C-14F7-431B-B2D6-832005533A12}" type="presOf" srcId="{3174CF4D-39A2-4B68-95FF-FBBD21A71CF9}" destId="{42164BE2-BF76-4C6C-B960-9B0F568A60FD}" srcOrd="1" destOrd="0" presId="urn:microsoft.com/office/officeart/2008/layout/HorizontalMultiLevelHierarchy"/>
    <dgm:cxn modelId="{F4938122-11DE-48E6-85BB-9FFFE56D803C}" srcId="{7BD962A8-E519-413B-BA0B-7C85B251C542}" destId="{ADA4D29C-7AED-4C3E-B71C-8893091AB444}" srcOrd="4" destOrd="0" parTransId="{E57FDD6E-127B-4C76-A7D4-822346113877}" sibTransId="{239657CD-7CF2-4AB0-95A3-F3FD10A34459}"/>
    <dgm:cxn modelId="{BDC85F3B-CD1E-4EFB-94B8-E7751F3610A7}" type="presOf" srcId="{CEE9A9DE-F563-4AC5-88DE-F96BD915C753}" destId="{FAED58D1-AC00-4BDA-8A7C-D875EE39FB0E}" srcOrd="0" destOrd="0" presId="urn:microsoft.com/office/officeart/2008/layout/HorizontalMultiLevelHierarchy"/>
    <dgm:cxn modelId="{AA1C2264-1B32-4869-B120-C30C8A3FE513}" type="presOf" srcId="{78AFA237-37E8-42C4-B5DA-67DCBF109A1B}" destId="{8D844403-EB56-431C-B41B-FDC857E228EC}" srcOrd="0" destOrd="0" presId="urn:microsoft.com/office/officeart/2008/layout/HorizontalMultiLevelHierarchy"/>
    <dgm:cxn modelId="{C9FFB0F0-1AF5-4D70-8C55-6C654899A669}" type="presOf" srcId="{7E2217F3-EE31-416F-BF0F-E54DD288DA35}" destId="{82985804-C721-4B4D-82DF-2947BE0A380C}" srcOrd="0" destOrd="0" presId="urn:microsoft.com/office/officeart/2008/layout/HorizontalMultiLevelHierarchy"/>
    <dgm:cxn modelId="{69DD8B55-F399-4316-BF56-EFCDD0A8F58B}" srcId="{7BD962A8-E519-413B-BA0B-7C85B251C542}" destId="{47A0361E-87DC-4BA2-B2F1-508EC61E1668}" srcOrd="7" destOrd="0" parTransId="{DF998285-0DBE-4255-BF33-3E0442F2992F}" sibTransId="{D27B87F8-CEA1-4D3E-AD7B-1F1F60FAFF78}"/>
    <dgm:cxn modelId="{92DDF1D1-F0F5-4651-BDDC-6C1F63A5A227}" type="presOf" srcId="{E57FDD6E-127B-4C76-A7D4-822346113877}" destId="{D1B93F1F-BC60-4EE4-8C1D-FDCC15894DBB}" srcOrd="1" destOrd="0" presId="urn:microsoft.com/office/officeart/2008/layout/HorizontalMultiLevelHierarchy"/>
    <dgm:cxn modelId="{EF9E38B5-20F4-48E4-BE41-C2482381A1CA}" type="presParOf" srcId="{8A4E52EE-786F-4AE8-8161-DD5878045D95}" destId="{EF06101D-1D0D-4BFB-9737-1A331A6D8902}" srcOrd="0" destOrd="0" presId="urn:microsoft.com/office/officeart/2008/layout/HorizontalMultiLevelHierarchy"/>
    <dgm:cxn modelId="{6516755D-AB5A-474F-9319-D93CC4DE4D3B}" type="presParOf" srcId="{EF06101D-1D0D-4BFB-9737-1A331A6D8902}" destId="{F8B8C67B-4E9C-4FA9-AE2B-431AFBDD36F5}" srcOrd="0" destOrd="0" presId="urn:microsoft.com/office/officeart/2008/layout/HorizontalMultiLevelHierarchy"/>
    <dgm:cxn modelId="{36DA1343-D41C-4504-8279-5E4F0BC7F348}" type="presParOf" srcId="{EF06101D-1D0D-4BFB-9737-1A331A6D8902}" destId="{26577B55-D5FD-4979-9032-3311DFA04AA4}" srcOrd="1" destOrd="0" presId="urn:microsoft.com/office/officeart/2008/layout/HorizontalMultiLevelHierarchy"/>
    <dgm:cxn modelId="{7FF96DD0-30F1-4720-A343-7D0872CC3BA6}" type="presParOf" srcId="{26577B55-D5FD-4979-9032-3311DFA04AA4}" destId="{AD184FE1-D9D9-4552-8AD8-6F0814097E87}" srcOrd="0" destOrd="0" presId="urn:microsoft.com/office/officeart/2008/layout/HorizontalMultiLevelHierarchy"/>
    <dgm:cxn modelId="{431632F4-6022-4990-B0BD-F4F427FB5593}" type="presParOf" srcId="{AD184FE1-D9D9-4552-8AD8-6F0814097E87}" destId="{377BC791-CFAB-4253-8680-B4BE08231F23}" srcOrd="0" destOrd="0" presId="urn:microsoft.com/office/officeart/2008/layout/HorizontalMultiLevelHierarchy"/>
    <dgm:cxn modelId="{628FFE6D-A481-42FC-847D-AE0FD51A3A26}" type="presParOf" srcId="{26577B55-D5FD-4979-9032-3311DFA04AA4}" destId="{655B0DD8-D028-4707-9131-7B09AD645C4C}" srcOrd="1" destOrd="0" presId="urn:microsoft.com/office/officeart/2008/layout/HorizontalMultiLevelHierarchy"/>
    <dgm:cxn modelId="{4CAC88CE-2DDE-4CFF-9C02-35FF0DA76715}" type="presParOf" srcId="{655B0DD8-D028-4707-9131-7B09AD645C4C}" destId="{FAED58D1-AC00-4BDA-8A7C-D875EE39FB0E}" srcOrd="0" destOrd="0" presId="urn:microsoft.com/office/officeart/2008/layout/HorizontalMultiLevelHierarchy"/>
    <dgm:cxn modelId="{A885FD7C-EB5E-4DDC-BEC9-D8B7B83F2405}" type="presParOf" srcId="{655B0DD8-D028-4707-9131-7B09AD645C4C}" destId="{55715A9F-607C-46EA-ACF1-DC3454054C67}" srcOrd="1" destOrd="0" presId="urn:microsoft.com/office/officeart/2008/layout/HorizontalMultiLevelHierarchy"/>
    <dgm:cxn modelId="{8985FA6D-377F-41CF-8024-7E2DC82B5BA6}" type="presParOf" srcId="{26577B55-D5FD-4979-9032-3311DFA04AA4}" destId="{ED43F97B-01B5-48D8-A128-B629C5EB6498}" srcOrd="2" destOrd="0" presId="urn:microsoft.com/office/officeart/2008/layout/HorizontalMultiLevelHierarchy"/>
    <dgm:cxn modelId="{7CCCC271-533C-42D5-9CCC-7D8E2E3D1B1F}" type="presParOf" srcId="{ED43F97B-01B5-48D8-A128-B629C5EB6498}" destId="{9F713F24-9F65-4964-A146-8F074F10355C}" srcOrd="0" destOrd="0" presId="urn:microsoft.com/office/officeart/2008/layout/HorizontalMultiLevelHierarchy"/>
    <dgm:cxn modelId="{AEF43EA9-A038-4911-8E30-FE2EB437DBD8}" type="presParOf" srcId="{26577B55-D5FD-4979-9032-3311DFA04AA4}" destId="{9964284F-38B9-4D2F-A8BE-1FAB6BAEE3D9}" srcOrd="3" destOrd="0" presId="urn:microsoft.com/office/officeart/2008/layout/HorizontalMultiLevelHierarchy"/>
    <dgm:cxn modelId="{515EFA1F-33A8-48EB-97C9-31F7514B4D64}" type="presParOf" srcId="{9964284F-38B9-4D2F-A8BE-1FAB6BAEE3D9}" destId="{EA7316A0-3D06-4856-82B2-FEEADC167F71}" srcOrd="0" destOrd="0" presId="urn:microsoft.com/office/officeart/2008/layout/HorizontalMultiLevelHierarchy"/>
    <dgm:cxn modelId="{B15CB635-5671-48DB-B2F9-F40DD76E8FF4}" type="presParOf" srcId="{9964284F-38B9-4D2F-A8BE-1FAB6BAEE3D9}" destId="{51BD35C7-D18E-4299-836F-33AAC2FBE21C}" srcOrd="1" destOrd="0" presId="urn:microsoft.com/office/officeart/2008/layout/HorizontalMultiLevelHierarchy"/>
    <dgm:cxn modelId="{8A0FBE34-EFF9-4D33-BF18-41CC9A5F0939}" type="presParOf" srcId="{26577B55-D5FD-4979-9032-3311DFA04AA4}" destId="{7F806F13-63AF-4323-B4F2-F69CCFDB6DD1}" srcOrd="4" destOrd="0" presId="urn:microsoft.com/office/officeart/2008/layout/HorizontalMultiLevelHierarchy"/>
    <dgm:cxn modelId="{ECD25831-3C4C-4CA9-A163-36BE11513156}" type="presParOf" srcId="{7F806F13-63AF-4323-B4F2-F69CCFDB6DD1}" destId="{68C09977-6E64-4536-B0CA-331AAFE9A507}" srcOrd="0" destOrd="0" presId="urn:microsoft.com/office/officeart/2008/layout/HorizontalMultiLevelHierarchy"/>
    <dgm:cxn modelId="{5F05084D-2346-46B2-9105-58FD5F785802}" type="presParOf" srcId="{26577B55-D5FD-4979-9032-3311DFA04AA4}" destId="{D08BCDB7-4BB2-48F8-961C-3E55666B2FF0}" srcOrd="5" destOrd="0" presId="urn:microsoft.com/office/officeart/2008/layout/HorizontalMultiLevelHierarchy"/>
    <dgm:cxn modelId="{80990261-773C-4E14-AC26-46F22DE6644D}" type="presParOf" srcId="{D08BCDB7-4BB2-48F8-961C-3E55666B2FF0}" destId="{26CE1636-E5BA-4CF3-9B75-983542BE7ECD}" srcOrd="0" destOrd="0" presId="urn:microsoft.com/office/officeart/2008/layout/HorizontalMultiLevelHierarchy"/>
    <dgm:cxn modelId="{C19C8160-169F-4749-8E1C-FEE93E1FABF8}" type="presParOf" srcId="{D08BCDB7-4BB2-48F8-961C-3E55666B2FF0}" destId="{9F82F3E3-BA92-408D-AF31-351D87A71C39}" srcOrd="1" destOrd="0" presId="urn:microsoft.com/office/officeart/2008/layout/HorizontalMultiLevelHierarchy"/>
    <dgm:cxn modelId="{6F957C76-6340-4028-943E-049E82F25F95}" type="presParOf" srcId="{26577B55-D5FD-4979-9032-3311DFA04AA4}" destId="{A150614E-E184-42A6-B383-3DE73C5C069A}" srcOrd="6" destOrd="0" presId="urn:microsoft.com/office/officeart/2008/layout/HorizontalMultiLevelHierarchy"/>
    <dgm:cxn modelId="{9B384383-6EA5-449C-8C7C-4173B49A3872}" type="presParOf" srcId="{A150614E-E184-42A6-B383-3DE73C5C069A}" destId="{42164BE2-BF76-4C6C-B960-9B0F568A60FD}" srcOrd="0" destOrd="0" presId="urn:microsoft.com/office/officeart/2008/layout/HorizontalMultiLevelHierarchy"/>
    <dgm:cxn modelId="{8252A62F-955D-4247-99FD-4D87A8CBC848}" type="presParOf" srcId="{26577B55-D5FD-4979-9032-3311DFA04AA4}" destId="{09812E11-3C92-401C-A142-A6A2726D9DE2}" srcOrd="7" destOrd="0" presId="urn:microsoft.com/office/officeart/2008/layout/HorizontalMultiLevelHierarchy"/>
    <dgm:cxn modelId="{9446F2DC-B70D-47EE-BCF8-14E9B9EF3D17}" type="presParOf" srcId="{09812E11-3C92-401C-A142-A6A2726D9DE2}" destId="{66FE2503-2ADF-436B-BE3C-9E14EC939217}" srcOrd="0" destOrd="0" presId="urn:microsoft.com/office/officeart/2008/layout/HorizontalMultiLevelHierarchy"/>
    <dgm:cxn modelId="{F6A9D4A8-3DC2-4511-9F42-D211BD7CFA91}" type="presParOf" srcId="{09812E11-3C92-401C-A142-A6A2726D9DE2}" destId="{3C42638D-7027-49DF-BBB0-4CCECA29611E}" srcOrd="1" destOrd="0" presId="urn:microsoft.com/office/officeart/2008/layout/HorizontalMultiLevelHierarchy"/>
    <dgm:cxn modelId="{3ADDA09E-4F4E-4150-B829-2848E46BD368}" type="presParOf" srcId="{26577B55-D5FD-4979-9032-3311DFA04AA4}" destId="{72E5DEF6-81F7-42C0-A6FC-5511C2B10141}" srcOrd="8" destOrd="0" presId="urn:microsoft.com/office/officeart/2008/layout/HorizontalMultiLevelHierarchy"/>
    <dgm:cxn modelId="{1CF68F61-B30A-45AA-9B83-17B085049F5C}" type="presParOf" srcId="{72E5DEF6-81F7-42C0-A6FC-5511C2B10141}" destId="{D1B93F1F-BC60-4EE4-8C1D-FDCC15894DBB}" srcOrd="0" destOrd="0" presId="urn:microsoft.com/office/officeart/2008/layout/HorizontalMultiLevelHierarchy"/>
    <dgm:cxn modelId="{229E2C09-6FD2-49EF-AC60-57C763E8B5DB}" type="presParOf" srcId="{26577B55-D5FD-4979-9032-3311DFA04AA4}" destId="{84C56C18-6BBE-48D1-9DFA-899E638F6E49}" srcOrd="9" destOrd="0" presId="urn:microsoft.com/office/officeart/2008/layout/HorizontalMultiLevelHierarchy"/>
    <dgm:cxn modelId="{DC40C953-8079-4E9E-9E29-530FA0D5315C}" type="presParOf" srcId="{84C56C18-6BBE-48D1-9DFA-899E638F6E49}" destId="{D466E176-A4F0-4B26-A322-482BBDB78D1D}" srcOrd="0" destOrd="0" presId="urn:microsoft.com/office/officeart/2008/layout/HorizontalMultiLevelHierarchy"/>
    <dgm:cxn modelId="{28EFCFF6-6FE1-4575-BB79-3F8F8DEB6BF0}" type="presParOf" srcId="{84C56C18-6BBE-48D1-9DFA-899E638F6E49}" destId="{6DD96A70-599D-4712-AE63-348EACD2229F}" srcOrd="1" destOrd="0" presId="urn:microsoft.com/office/officeart/2008/layout/HorizontalMultiLevelHierarchy"/>
    <dgm:cxn modelId="{6CCDCEE5-8EC6-4E5D-8C91-335101371384}" type="presParOf" srcId="{26577B55-D5FD-4979-9032-3311DFA04AA4}" destId="{E55A04AC-FD36-4162-AF3F-C595FD2764EA}" srcOrd="10" destOrd="0" presId="urn:microsoft.com/office/officeart/2008/layout/HorizontalMultiLevelHierarchy"/>
    <dgm:cxn modelId="{B49B7F86-33F4-45B5-AF28-9D8D6A5DC8E4}" type="presParOf" srcId="{E55A04AC-FD36-4162-AF3F-C595FD2764EA}" destId="{2F75CB71-46E1-442B-9565-0C0703B8F538}" srcOrd="0" destOrd="0" presId="urn:microsoft.com/office/officeart/2008/layout/HorizontalMultiLevelHierarchy"/>
    <dgm:cxn modelId="{90C5D232-A15F-4AE2-AB75-3D798397701E}" type="presParOf" srcId="{26577B55-D5FD-4979-9032-3311DFA04AA4}" destId="{4D879BB9-7881-4CFA-A851-D8D4F8BDC65D}" srcOrd="11" destOrd="0" presId="urn:microsoft.com/office/officeart/2008/layout/HorizontalMultiLevelHierarchy"/>
    <dgm:cxn modelId="{FA1EF86D-F172-4E6B-B0FF-312EBE119457}" type="presParOf" srcId="{4D879BB9-7881-4CFA-A851-D8D4F8BDC65D}" destId="{D01E8663-47D0-47C9-AFA8-834A40A05BB6}" srcOrd="0" destOrd="0" presId="urn:microsoft.com/office/officeart/2008/layout/HorizontalMultiLevelHierarchy"/>
    <dgm:cxn modelId="{10904F15-79F4-4591-8CCC-B17B535700AF}" type="presParOf" srcId="{4D879BB9-7881-4CFA-A851-D8D4F8BDC65D}" destId="{02921074-E964-4CB1-94AE-1AE7E77C0D92}" srcOrd="1" destOrd="0" presId="urn:microsoft.com/office/officeart/2008/layout/HorizontalMultiLevelHierarchy"/>
    <dgm:cxn modelId="{6F67084D-5FBF-439C-A63D-09C4AA558E26}" type="presParOf" srcId="{26577B55-D5FD-4979-9032-3311DFA04AA4}" destId="{8D844403-EB56-431C-B41B-FDC857E228EC}" srcOrd="12" destOrd="0" presId="urn:microsoft.com/office/officeart/2008/layout/HorizontalMultiLevelHierarchy"/>
    <dgm:cxn modelId="{A1ACBEC8-6AEA-446A-80DD-38AB3A20C584}" type="presParOf" srcId="{8D844403-EB56-431C-B41B-FDC857E228EC}" destId="{CC11F634-31E1-4E70-981C-2E7414DB6E80}" srcOrd="0" destOrd="0" presId="urn:microsoft.com/office/officeart/2008/layout/HorizontalMultiLevelHierarchy"/>
    <dgm:cxn modelId="{C65C8150-BB47-4E59-9121-5FEA5733C812}" type="presParOf" srcId="{26577B55-D5FD-4979-9032-3311DFA04AA4}" destId="{6159D329-D679-4BDA-A357-7405370DB0E1}" srcOrd="13" destOrd="0" presId="urn:microsoft.com/office/officeart/2008/layout/HorizontalMultiLevelHierarchy"/>
    <dgm:cxn modelId="{6C2ADBD4-F5A3-429F-BEDE-9BFD1472FECF}" type="presParOf" srcId="{6159D329-D679-4BDA-A357-7405370DB0E1}" destId="{82985804-C721-4B4D-82DF-2947BE0A380C}" srcOrd="0" destOrd="0" presId="urn:microsoft.com/office/officeart/2008/layout/HorizontalMultiLevelHierarchy"/>
    <dgm:cxn modelId="{898254A1-FF52-4A9E-9A0A-EED86578DA84}" type="presParOf" srcId="{6159D329-D679-4BDA-A357-7405370DB0E1}" destId="{E8FBE676-EFE1-4B7D-BEA4-5C945E31F215}" srcOrd="1" destOrd="0" presId="urn:microsoft.com/office/officeart/2008/layout/HorizontalMultiLevelHierarchy"/>
    <dgm:cxn modelId="{9B3589B5-11D1-4685-A3CB-A103643A260D}" type="presParOf" srcId="{26577B55-D5FD-4979-9032-3311DFA04AA4}" destId="{5EE44588-D26A-478C-AE74-C221CAC75131}" srcOrd="14" destOrd="0" presId="urn:microsoft.com/office/officeart/2008/layout/HorizontalMultiLevelHierarchy"/>
    <dgm:cxn modelId="{DDDCCE67-0536-40B2-9F60-B5BC90750C05}" type="presParOf" srcId="{5EE44588-D26A-478C-AE74-C221CAC75131}" destId="{15229752-4FB9-484F-A2C3-7A2A721E07DE}" srcOrd="0" destOrd="0" presId="urn:microsoft.com/office/officeart/2008/layout/HorizontalMultiLevelHierarchy"/>
    <dgm:cxn modelId="{7F4E3E9A-6B74-4107-91E9-01133F117D38}" type="presParOf" srcId="{26577B55-D5FD-4979-9032-3311DFA04AA4}" destId="{1E450DCA-0AB9-43CF-9A8F-89E6CD47FF4F}" srcOrd="15" destOrd="0" presId="urn:microsoft.com/office/officeart/2008/layout/HorizontalMultiLevelHierarchy"/>
    <dgm:cxn modelId="{C82394C9-0CAE-4235-A9D1-02074FB93E2A}" type="presParOf" srcId="{1E450DCA-0AB9-43CF-9A8F-89E6CD47FF4F}" destId="{7355D8CE-7489-449A-B0D4-958465B113AD}" srcOrd="0" destOrd="0" presId="urn:microsoft.com/office/officeart/2008/layout/HorizontalMultiLevelHierarchy"/>
    <dgm:cxn modelId="{E4B64920-D8F9-4557-B159-4E609DF7A68F}" type="presParOf" srcId="{1E450DCA-0AB9-43CF-9A8F-89E6CD47FF4F}" destId="{0DF55F51-65AA-415A-A0C0-59E4888E2759}" srcOrd="1" destOrd="0" presId="urn:microsoft.com/office/officeart/2008/layout/HorizontalMultiLevelHierarchy"/>
    <dgm:cxn modelId="{36E3A4E8-7C57-4569-AAC0-87AFD65C5CBB}" type="presParOf" srcId="{26577B55-D5FD-4979-9032-3311DFA04AA4}" destId="{3C1F6B00-12B1-42CC-820C-AC39A9661318}" srcOrd="16" destOrd="0" presId="urn:microsoft.com/office/officeart/2008/layout/HorizontalMultiLevelHierarchy"/>
    <dgm:cxn modelId="{EEFA68F0-3416-45EC-A4F4-5265D9A1C900}" type="presParOf" srcId="{3C1F6B00-12B1-42CC-820C-AC39A9661318}" destId="{DB69E062-4E2C-4F85-8FCB-6BD3483073A8}" srcOrd="0" destOrd="0" presId="urn:microsoft.com/office/officeart/2008/layout/HorizontalMultiLevelHierarchy"/>
    <dgm:cxn modelId="{1C72EA8C-5300-4068-A9B4-B98844C2D398}" type="presParOf" srcId="{26577B55-D5FD-4979-9032-3311DFA04AA4}" destId="{94A6B5ED-6EB8-4B7E-8CEB-580C0314E831}" srcOrd="17" destOrd="0" presId="urn:microsoft.com/office/officeart/2008/layout/HorizontalMultiLevelHierarchy"/>
    <dgm:cxn modelId="{C2272B2B-455F-4BE5-8593-F6B8489B575E}" type="presParOf" srcId="{94A6B5ED-6EB8-4B7E-8CEB-580C0314E831}" destId="{A30D6023-5FC1-4126-A9C2-15C2A579D19D}" srcOrd="0" destOrd="0" presId="urn:microsoft.com/office/officeart/2008/layout/HorizontalMultiLevelHierarchy"/>
    <dgm:cxn modelId="{88BC2D0E-3B41-496A-8D78-CFE8C2A25B76}" type="presParOf" srcId="{94A6B5ED-6EB8-4B7E-8CEB-580C0314E831}" destId="{81BDBC66-BBB9-421A-9BB2-A0DD6BE45E8D}" srcOrd="1" destOrd="0" presId="urn:microsoft.com/office/officeart/2008/layout/HorizontalMultiLevelHierarchy"/>
  </dgm:cxnLst>
  <dgm:bg>
    <a:gradFill>
      <a:gsLst>
        <a:gs pos="0">
          <a:srgbClr val="E6B9B8"/>
        </a:gs>
        <a:gs pos="7000">
          <a:schemeClr val="accent5">
            <a:lumMod val="60000"/>
            <a:lumOff val="40000"/>
          </a:schemeClr>
        </a:gs>
        <a:gs pos="100000">
          <a:srgbClr val="E1E8F5"/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123E8-D177-4E19-B14E-9B2238D8FBD7}">
      <dsp:nvSpPr>
        <dsp:cNvPr id="0" name=""/>
        <dsp:cNvSpPr/>
      </dsp:nvSpPr>
      <dsp:spPr>
        <a:xfrm rot="5400000">
          <a:off x="4634248" y="-1882757"/>
          <a:ext cx="761147" cy="4719832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70000">
            <a:schemeClr val="accent4">
              <a:tint val="40000"/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«Обеспечение функций управления культурной сферой»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654906" y="133741"/>
        <a:ext cx="4682676" cy="686835"/>
      </dsp:txXfrm>
    </dsp:sp>
    <dsp:sp modelId="{A34D8C01-59C2-4DF4-92D0-9BC8ADC552F5}">
      <dsp:nvSpPr>
        <dsp:cNvPr id="0" name=""/>
        <dsp:cNvSpPr/>
      </dsp:nvSpPr>
      <dsp:spPr>
        <a:xfrm>
          <a:off x="0" y="1441"/>
          <a:ext cx="2654905" cy="95143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4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rPr>
            <a:t>41958,99</a:t>
          </a:r>
          <a:endParaRPr lang="ru-RU" sz="1400" kern="1200" dirty="0">
            <a:solidFill>
              <a:srgbClr val="FF33CC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6445" y="47886"/>
        <a:ext cx="2562015" cy="858543"/>
      </dsp:txXfrm>
    </dsp:sp>
    <dsp:sp modelId="{DEF6799D-C762-42EF-A50E-153FBD325BA0}">
      <dsp:nvSpPr>
        <dsp:cNvPr id="0" name=""/>
        <dsp:cNvSpPr/>
      </dsp:nvSpPr>
      <dsp:spPr>
        <a:xfrm rot="5400000">
          <a:off x="4634248" y="-883752"/>
          <a:ext cx="761147" cy="4719832"/>
        </a:xfrm>
        <a:prstGeom prst="round2SameRect">
          <a:avLst/>
        </a:prstGeom>
        <a:solidFill>
          <a:schemeClr val="accent4">
            <a:tint val="40000"/>
            <a:alpha val="90000"/>
            <a:hueOff val="-1972853"/>
            <a:satOff val="11079"/>
            <a:lumOff val="704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1972853"/>
              <a:satOff val="11079"/>
              <a:lumOff val="704"/>
              <a:alphaOff val="0"/>
            </a:schemeClr>
          </a:solidFill>
          <a:prstDash val="solid"/>
        </a:ln>
        <a:effectLst>
          <a:glow rad="70000">
            <a:schemeClr val="accent4">
              <a:tint val="40000"/>
              <a:alpha val="90000"/>
              <a:hueOff val="-1972853"/>
              <a:satOff val="11079"/>
              <a:lumOff val="704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«Другие вопросы в области культуры, кинематографии»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654906" y="1132746"/>
        <a:ext cx="4682676" cy="686835"/>
      </dsp:txXfrm>
    </dsp:sp>
    <dsp:sp modelId="{0D697924-5482-4381-8250-FCFFF8ACC9EB}">
      <dsp:nvSpPr>
        <dsp:cNvPr id="0" name=""/>
        <dsp:cNvSpPr/>
      </dsp:nvSpPr>
      <dsp:spPr>
        <a:xfrm>
          <a:off x="0" y="1000447"/>
          <a:ext cx="2654905" cy="951433"/>
        </a:xfrm>
        <a:prstGeom prst="roundRec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tint val="73000"/>
                <a:satMod val="150000"/>
              </a:schemeClr>
            </a:gs>
            <a:gs pos="25000">
              <a:schemeClr val="accent4">
                <a:hueOff val="-2232385"/>
                <a:satOff val="13449"/>
                <a:lumOff val="1078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-2232385"/>
                <a:satOff val="13449"/>
                <a:lumOff val="1078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-2232385"/>
                <a:satOff val="13449"/>
                <a:lumOff val="1078"/>
                <a:alphaOff val="0"/>
                <a:shade val="57000"/>
                <a:satMod val="12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56000"/>
                <a:satMod val="145000"/>
              </a:schemeClr>
            </a:gs>
            <a:gs pos="88000">
              <a:schemeClr val="accent4">
                <a:hueOff val="-2232385"/>
                <a:satOff val="13449"/>
                <a:lumOff val="1078"/>
                <a:alphaOff val="0"/>
                <a:shade val="63000"/>
                <a:satMod val="16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4">
              <a:hueOff val="-2232385"/>
              <a:satOff val="13449"/>
              <a:lumOff val="1078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rPr>
            <a:t>14569,46</a:t>
          </a:r>
          <a:endParaRPr lang="ru-RU" sz="1400" kern="1200" dirty="0">
            <a:solidFill>
              <a:srgbClr val="FF33CC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6445" y="1046892"/>
        <a:ext cx="2562015" cy="858543"/>
      </dsp:txXfrm>
    </dsp:sp>
    <dsp:sp modelId="{F10CA9A1-4773-4309-AC56-B2E14E7CAB53}">
      <dsp:nvSpPr>
        <dsp:cNvPr id="0" name=""/>
        <dsp:cNvSpPr/>
      </dsp:nvSpPr>
      <dsp:spPr>
        <a:xfrm rot="5400000">
          <a:off x="4634248" y="115253"/>
          <a:ext cx="761147" cy="4719832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>
          <a:glow rad="70000">
            <a:schemeClr val="accent4">
              <a:tint val="40000"/>
              <a:alpha val="90000"/>
              <a:hueOff val="-3945706"/>
              <a:satOff val="22157"/>
              <a:lumOff val="1408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«Дополнительное образование в сфере культуры»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654906" y="2131751"/>
        <a:ext cx="4682676" cy="686835"/>
      </dsp:txXfrm>
    </dsp:sp>
    <dsp:sp modelId="{B80229E3-6EDA-480E-BEAC-653A625D103E}">
      <dsp:nvSpPr>
        <dsp:cNvPr id="0" name=""/>
        <dsp:cNvSpPr/>
      </dsp:nvSpPr>
      <dsp:spPr>
        <a:xfrm>
          <a:off x="0" y="1999452"/>
          <a:ext cx="2654905" cy="951433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73000"/>
                <a:satMod val="150000"/>
              </a:schemeClr>
            </a:gs>
            <a:gs pos="25000">
              <a:schemeClr val="accent4">
                <a:hueOff val="-4464770"/>
                <a:satOff val="26899"/>
                <a:lumOff val="2156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-4464770"/>
                <a:satOff val="26899"/>
                <a:lumOff val="2156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-4464770"/>
                <a:satOff val="26899"/>
                <a:lumOff val="2156"/>
                <a:alphaOff val="0"/>
                <a:shade val="57000"/>
                <a:satMod val="12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56000"/>
                <a:satMod val="145000"/>
              </a:schemeClr>
            </a:gs>
            <a:gs pos="88000">
              <a:schemeClr val="accent4">
                <a:hueOff val="-4464770"/>
                <a:satOff val="26899"/>
                <a:lumOff val="2156"/>
                <a:alphaOff val="0"/>
                <a:shade val="63000"/>
                <a:satMod val="16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4">
              <a:hueOff val="-4464770"/>
              <a:satOff val="26899"/>
              <a:lumOff val="2156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rPr>
            <a:t>21196,04</a:t>
          </a:r>
          <a:endParaRPr lang="ru-RU" sz="1400" kern="1200" dirty="0">
            <a:solidFill>
              <a:srgbClr val="FF33CC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6445" y="2045897"/>
        <a:ext cx="2562015" cy="8585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ADF42-211A-4509-8638-14707370E1EC}">
      <dsp:nvSpPr>
        <dsp:cNvPr id="0" name=""/>
        <dsp:cNvSpPr/>
      </dsp:nvSpPr>
      <dsp:spPr>
        <a:xfrm>
          <a:off x="698052" y="3551040"/>
          <a:ext cx="1047079" cy="1783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6590688-37CA-4B28-8661-A93B87328518}">
      <dsp:nvSpPr>
        <dsp:cNvPr id="0" name=""/>
        <dsp:cNvSpPr/>
      </dsp:nvSpPr>
      <dsp:spPr>
        <a:xfrm>
          <a:off x="837617" y="612063"/>
          <a:ext cx="3893798" cy="1761727"/>
        </a:xfrm>
        <a:prstGeom prst="flowChartPunchedTap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5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«Развитие массового спорта и спорта высших достижений»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Исполнено – 1866,68 тыс. руб.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37617" y="964408"/>
        <a:ext cx="3893798" cy="1057037"/>
      </dsp:txXfrm>
    </dsp:sp>
    <dsp:sp modelId="{1435184C-2CB5-40E7-BCCA-29BAE127D43C}">
      <dsp:nvSpPr>
        <dsp:cNvPr id="0" name=""/>
        <dsp:cNvSpPr/>
      </dsp:nvSpPr>
      <dsp:spPr>
        <a:xfrm flipH="1">
          <a:off x="3321466" y="4578459"/>
          <a:ext cx="912571" cy="7196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80DF608-FA6C-46BF-98FD-24A7890893F4}">
      <dsp:nvSpPr>
        <dsp:cNvPr id="0" name=""/>
        <dsp:cNvSpPr/>
      </dsp:nvSpPr>
      <dsp:spPr>
        <a:xfrm>
          <a:off x="4563368" y="2035684"/>
          <a:ext cx="3829790" cy="1905848"/>
        </a:xfrm>
        <a:prstGeom prst="flowChartPunchedTape">
          <a:avLst/>
        </a:prstGeom>
        <a:gradFill rotWithShape="0">
          <a:gsLst>
            <a:gs pos="14575">
              <a:srgbClr val="FF9999"/>
            </a:gs>
            <a:gs pos="6250">
              <a:srgbClr val="FF9999"/>
            </a:gs>
            <a:gs pos="0">
              <a:srgbClr val="FF9999"/>
            </a:gs>
            <a:gs pos="25000">
              <a:srgbClr val="FF9999"/>
            </a:gs>
            <a:gs pos="38000">
              <a:srgbClr val="FF9999"/>
            </a:gs>
            <a:gs pos="55000">
              <a:srgbClr val="FF9999"/>
            </a:gs>
            <a:gs pos="93328">
              <a:srgbClr val="FF9999"/>
            </a:gs>
            <a:gs pos="80000">
              <a:srgbClr val="FF9999"/>
            </a:gs>
            <a:gs pos="88000">
              <a:srgbClr val="FF9999"/>
            </a:gs>
            <a:gs pos="100000">
              <a:srgbClr val="FF9999"/>
            </a:gs>
          </a:gsLst>
          <a:lin ang="5400000" scaled="1"/>
        </a:gradFill>
        <a:ln>
          <a:noFill/>
        </a:ln>
        <a:effectLst>
          <a:glow rad="70000">
            <a:schemeClr val="accent5">
              <a:hueOff val="-9933876"/>
              <a:satOff val="39811"/>
              <a:lumOff val="8628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«Развитие  детско-юношеского спорта»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Исполнено – 610,07тыс. руб.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3368" y="2416854"/>
        <a:ext cx="3829790" cy="11435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E69366-086A-4B4D-960C-717CC089A4A5}">
      <dsp:nvSpPr>
        <dsp:cNvPr id="0" name=""/>
        <dsp:cNvSpPr/>
      </dsp:nvSpPr>
      <dsp:spPr>
        <a:xfrm>
          <a:off x="93332" y="467035"/>
          <a:ext cx="2826955" cy="9405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Исполнено – </a:t>
          </a:r>
          <a:r>
            <a:rPr lang="ru-RU" sz="1400" b="0" i="0" u="none" kern="1200" dirty="0" smtClean="0"/>
            <a:t>193324,08</a:t>
          </a:r>
          <a:r>
            <a:rPr lang="ru-RU" sz="14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тыс. руб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0880" y="494583"/>
        <a:ext cx="2771859" cy="885463"/>
      </dsp:txXfrm>
    </dsp:sp>
    <dsp:sp modelId="{6E22BE93-C0E1-4FFC-9255-36FC2368B233}">
      <dsp:nvSpPr>
        <dsp:cNvPr id="0" name=""/>
        <dsp:cNvSpPr/>
      </dsp:nvSpPr>
      <dsp:spPr>
        <a:xfrm>
          <a:off x="303185" y="1407594"/>
          <a:ext cx="91440" cy="1279451"/>
        </a:xfrm>
        <a:custGeom>
          <a:avLst/>
          <a:gdLst/>
          <a:ahLst/>
          <a:cxnLst/>
          <a:rect l="0" t="0" r="0" b="0"/>
          <a:pathLst>
            <a:path>
              <a:moveTo>
                <a:pt x="72842" y="0"/>
              </a:moveTo>
              <a:lnTo>
                <a:pt x="45720" y="1279451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FA861F-89B5-47BA-8DE7-5F5DCC0B3C08}">
      <dsp:nvSpPr>
        <dsp:cNvPr id="0" name=""/>
        <dsp:cNvSpPr/>
      </dsp:nvSpPr>
      <dsp:spPr>
        <a:xfrm>
          <a:off x="348905" y="1921206"/>
          <a:ext cx="1923137" cy="15316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ФИЗИЧЕСКАЯ КУЛЬТУРА И СПОРТ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3766" y="1966067"/>
        <a:ext cx="1833415" cy="1441957"/>
      </dsp:txXfrm>
    </dsp:sp>
    <dsp:sp modelId="{AF4F91F2-4521-4802-87AC-E4EA5C8C5CD2}">
      <dsp:nvSpPr>
        <dsp:cNvPr id="0" name=""/>
        <dsp:cNvSpPr/>
      </dsp:nvSpPr>
      <dsp:spPr>
        <a:xfrm>
          <a:off x="3404940" y="1230830"/>
          <a:ext cx="2622162" cy="10421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3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3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Исполнено – 535453,80 тыс. руб.</a:t>
          </a:r>
          <a:endParaRPr lang="ru-RU" sz="14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35463" y="1261353"/>
        <a:ext cx="2561116" cy="981071"/>
      </dsp:txXfrm>
    </dsp:sp>
    <dsp:sp modelId="{59212AF6-98DD-4133-B99D-7127AD3A9450}">
      <dsp:nvSpPr>
        <dsp:cNvPr id="0" name=""/>
        <dsp:cNvSpPr/>
      </dsp:nvSpPr>
      <dsp:spPr>
        <a:xfrm>
          <a:off x="3535063" y="2272947"/>
          <a:ext cx="132093" cy="581882"/>
        </a:xfrm>
        <a:custGeom>
          <a:avLst/>
          <a:gdLst/>
          <a:ahLst/>
          <a:cxnLst/>
          <a:rect l="0" t="0" r="0" b="0"/>
          <a:pathLst>
            <a:path>
              <a:moveTo>
                <a:pt x="132093" y="0"/>
              </a:moveTo>
              <a:lnTo>
                <a:pt x="0" y="58188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142312-C72F-4AF3-A3F1-4290215F76C2}">
      <dsp:nvSpPr>
        <dsp:cNvPr id="0" name=""/>
        <dsp:cNvSpPr/>
      </dsp:nvSpPr>
      <dsp:spPr>
        <a:xfrm>
          <a:off x="3535063" y="2239585"/>
          <a:ext cx="2154321" cy="12304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ОБРАЗОВАНИЕ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71103" y="2275625"/>
        <a:ext cx="2082241" cy="1158407"/>
      </dsp:txXfrm>
    </dsp:sp>
    <dsp:sp modelId="{42705BC0-1E8B-47E9-A43C-1E6204268326}">
      <dsp:nvSpPr>
        <dsp:cNvPr id="0" name=""/>
        <dsp:cNvSpPr/>
      </dsp:nvSpPr>
      <dsp:spPr>
        <a:xfrm>
          <a:off x="6371797" y="568270"/>
          <a:ext cx="2664698" cy="9643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4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Исполнено – 36201,99 тыс. руб.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400042" y="596515"/>
        <a:ext cx="2608208" cy="907851"/>
      </dsp:txXfrm>
    </dsp:sp>
    <dsp:sp modelId="{0854E12A-6B06-4D22-A1C2-7E7768C36032}">
      <dsp:nvSpPr>
        <dsp:cNvPr id="0" name=""/>
        <dsp:cNvSpPr/>
      </dsp:nvSpPr>
      <dsp:spPr>
        <a:xfrm>
          <a:off x="6638267" y="1532612"/>
          <a:ext cx="212408" cy="1476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6884"/>
              </a:lnTo>
              <a:lnTo>
                <a:pt x="212408" y="147688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C4384-9E40-4BB0-83AE-8E20F3E061AB}">
      <dsp:nvSpPr>
        <dsp:cNvPr id="0" name=""/>
        <dsp:cNvSpPr/>
      </dsp:nvSpPr>
      <dsp:spPr>
        <a:xfrm>
          <a:off x="6850676" y="2244707"/>
          <a:ext cx="1965227" cy="1529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КУЛЬТУРА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895476" y="2289507"/>
        <a:ext cx="1875627" cy="14399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6A9B4-77C3-4E80-ADF8-A7A76FE6979F}">
      <dsp:nvSpPr>
        <dsp:cNvPr id="0" name=""/>
        <dsp:cNvSpPr/>
      </dsp:nvSpPr>
      <dsp:spPr>
        <a:xfrm>
          <a:off x="0" y="0"/>
          <a:ext cx="5832648" cy="1638000"/>
        </a:xfrm>
        <a:prstGeom prst="rect">
          <a:avLst/>
        </a:prstGeom>
        <a:gradFill rotWithShape="1">
          <a:gsLst>
            <a:gs pos="0">
              <a:schemeClr val="accent2">
                <a:tint val="1000"/>
              </a:schemeClr>
            </a:gs>
            <a:gs pos="68000">
              <a:schemeClr val="accent2">
                <a:tint val="77000"/>
              </a:schemeClr>
            </a:gs>
            <a:gs pos="81000">
              <a:schemeClr val="accent2">
                <a:tint val="79000"/>
              </a:schemeClr>
            </a:gs>
            <a:gs pos="86000">
              <a:schemeClr val="accent2">
                <a:tint val="73000"/>
              </a:schemeClr>
            </a:gs>
            <a:gs pos="100000">
              <a:schemeClr val="accent2"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accent2">
              <a:shade val="60000"/>
              <a:satMod val="300000"/>
            </a:schemeClr>
          </a:solidFill>
          <a:prstDash val="solid"/>
        </a:ln>
        <a:effectLst>
          <a:glow rad="63500">
            <a:schemeClr val="accent2"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F142700D-A78F-4743-A8AB-1B94DC4D5FDD}">
      <dsp:nvSpPr>
        <dsp:cNvPr id="0" name=""/>
        <dsp:cNvSpPr/>
      </dsp:nvSpPr>
      <dsp:spPr>
        <a:xfrm>
          <a:off x="216505" y="144017"/>
          <a:ext cx="5553541" cy="12495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правовых и экономических условий для увеличения роли субъектов малого и среднего предпринимательства в социально-экономическом развитии муниципального образования «</a:t>
          </a:r>
          <a:r>
            <a:rPr lang="ru-RU" sz="1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Заларинский</a:t>
          </a: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район»</a:t>
          </a:r>
          <a:endParaRPr lang="ru-RU" sz="1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7503" y="205015"/>
        <a:ext cx="5431545" cy="11275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6A9B4-77C3-4E80-ADF8-A7A76FE6979F}">
      <dsp:nvSpPr>
        <dsp:cNvPr id="0" name=""/>
        <dsp:cNvSpPr/>
      </dsp:nvSpPr>
      <dsp:spPr>
        <a:xfrm>
          <a:off x="0" y="432047"/>
          <a:ext cx="5832648" cy="630000"/>
        </a:xfrm>
        <a:prstGeom prst="rect">
          <a:avLst/>
        </a:prstGeom>
        <a:gradFill rotWithShape="1">
          <a:gsLst>
            <a:gs pos="0">
              <a:schemeClr val="accent2">
                <a:tint val="1000"/>
              </a:schemeClr>
            </a:gs>
            <a:gs pos="68000">
              <a:schemeClr val="accent2">
                <a:tint val="77000"/>
              </a:schemeClr>
            </a:gs>
            <a:gs pos="81000">
              <a:schemeClr val="accent2">
                <a:tint val="79000"/>
              </a:schemeClr>
            </a:gs>
            <a:gs pos="86000">
              <a:schemeClr val="accent2">
                <a:tint val="73000"/>
              </a:schemeClr>
            </a:gs>
            <a:gs pos="100000">
              <a:schemeClr val="accent2"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accent2">
              <a:shade val="60000"/>
              <a:satMod val="300000"/>
            </a:schemeClr>
          </a:solidFill>
          <a:prstDash val="solid"/>
        </a:ln>
        <a:effectLst>
          <a:glow rad="63500">
            <a:schemeClr val="accent2"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F142700D-A78F-4743-A8AB-1B94DC4D5FDD}">
      <dsp:nvSpPr>
        <dsp:cNvPr id="0" name=""/>
        <dsp:cNvSpPr/>
      </dsp:nvSpPr>
      <dsp:spPr>
        <a:xfrm>
          <a:off x="279106" y="144018"/>
          <a:ext cx="5553541" cy="738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«В сфере культуры»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5132" y="180044"/>
        <a:ext cx="5481489" cy="665948"/>
      </dsp:txXfrm>
    </dsp:sp>
    <dsp:sp modelId="{E5E83F72-92DD-461F-A3A3-D409F1567C62}">
      <dsp:nvSpPr>
        <dsp:cNvPr id="0" name=""/>
        <dsp:cNvSpPr/>
      </dsp:nvSpPr>
      <dsp:spPr>
        <a:xfrm>
          <a:off x="0" y="1525684"/>
          <a:ext cx="5832648" cy="630000"/>
        </a:xfrm>
        <a:prstGeom prst="rect">
          <a:avLst/>
        </a:prstGeom>
        <a:gradFill rotWithShape="1">
          <a:gsLst>
            <a:gs pos="0">
              <a:schemeClr val="accent4">
                <a:tint val="1000"/>
              </a:schemeClr>
            </a:gs>
            <a:gs pos="68000">
              <a:schemeClr val="accent4">
                <a:tint val="77000"/>
              </a:schemeClr>
            </a:gs>
            <a:gs pos="81000">
              <a:schemeClr val="accent4">
                <a:tint val="79000"/>
              </a:schemeClr>
            </a:gs>
            <a:gs pos="86000">
              <a:schemeClr val="accent4">
                <a:tint val="73000"/>
              </a:schemeClr>
            </a:gs>
            <a:gs pos="100000">
              <a:schemeClr val="accent4"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accent4">
              <a:shade val="60000"/>
              <a:satMod val="300000"/>
            </a:schemeClr>
          </a:solidFill>
          <a:prstDash val="solid"/>
        </a:ln>
        <a:effectLst>
          <a:glow rad="63500">
            <a:schemeClr val="accent4"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1977A98-3580-48CC-9411-1E59A21A7EA0}">
      <dsp:nvSpPr>
        <dsp:cNvPr id="0" name=""/>
        <dsp:cNvSpPr/>
      </dsp:nvSpPr>
      <dsp:spPr>
        <a:xfrm>
          <a:off x="291632" y="1156684"/>
          <a:ext cx="4082853" cy="738000"/>
        </a:xfrm>
        <a:prstGeom prst="round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73000"/>
                <a:satMod val="150000"/>
              </a:schemeClr>
            </a:gs>
            <a:gs pos="25000">
              <a:schemeClr val="accent2">
                <a:hueOff val="2340759"/>
                <a:satOff val="-2919"/>
                <a:lumOff val="686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2340759"/>
                <a:satOff val="-2919"/>
                <a:lumOff val="686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2340759"/>
                <a:satOff val="-2919"/>
                <a:lumOff val="686"/>
                <a:alphaOff val="0"/>
                <a:shade val="57000"/>
                <a:satMod val="12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56000"/>
                <a:satMod val="145000"/>
              </a:schemeClr>
            </a:gs>
            <a:gs pos="88000">
              <a:schemeClr val="accent2">
                <a:hueOff val="2340759"/>
                <a:satOff val="-2919"/>
                <a:lumOff val="686"/>
                <a:alphaOff val="0"/>
                <a:shade val="63000"/>
                <a:satMod val="16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2340759"/>
              <a:satOff val="-2919"/>
              <a:lumOff val="686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«В сфере образования»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7658" y="1192710"/>
        <a:ext cx="4010801" cy="665948"/>
      </dsp:txXfrm>
    </dsp:sp>
    <dsp:sp modelId="{25F4685B-462B-4804-9815-9656F9E26ED9}">
      <dsp:nvSpPr>
        <dsp:cNvPr id="0" name=""/>
        <dsp:cNvSpPr/>
      </dsp:nvSpPr>
      <dsp:spPr>
        <a:xfrm>
          <a:off x="0" y="2659684"/>
          <a:ext cx="5832648" cy="630000"/>
        </a:xfrm>
        <a:prstGeom prst="rect">
          <a:avLst/>
        </a:prstGeom>
        <a:gradFill rotWithShape="1">
          <a:gsLst>
            <a:gs pos="0">
              <a:schemeClr val="accent3">
                <a:tint val="1000"/>
              </a:schemeClr>
            </a:gs>
            <a:gs pos="68000">
              <a:schemeClr val="accent3">
                <a:tint val="77000"/>
              </a:schemeClr>
            </a:gs>
            <a:gs pos="81000">
              <a:schemeClr val="accent3">
                <a:tint val="79000"/>
              </a:schemeClr>
            </a:gs>
            <a:gs pos="86000">
              <a:schemeClr val="accent3">
                <a:tint val="73000"/>
              </a:schemeClr>
            </a:gs>
            <a:gs pos="100000">
              <a:schemeClr val="accent3"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accent3">
              <a:shade val="60000"/>
              <a:satMod val="300000"/>
            </a:schemeClr>
          </a:solidFill>
          <a:prstDash val="solid"/>
        </a:ln>
        <a:effectLst>
          <a:glow rad="63500">
            <a:schemeClr val="accent3"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01417245-4210-44CA-9902-56E559606E3D}">
      <dsp:nvSpPr>
        <dsp:cNvPr id="0" name=""/>
        <dsp:cNvSpPr/>
      </dsp:nvSpPr>
      <dsp:spPr>
        <a:xfrm>
          <a:off x="291632" y="2290683"/>
          <a:ext cx="4082853" cy="73800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73000"/>
                <a:satMod val="150000"/>
              </a:schemeClr>
            </a:gs>
            <a:gs pos="25000">
              <a:schemeClr val="accent2">
                <a:hueOff val="4681519"/>
                <a:satOff val="-5839"/>
                <a:lumOff val="1373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4681519"/>
                <a:satOff val="-5839"/>
                <a:lumOff val="1373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4681519"/>
                <a:satOff val="-5839"/>
                <a:lumOff val="1373"/>
                <a:alphaOff val="0"/>
                <a:shade val="57000"/>
                <a:satMod val="12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56000"/>
                <a:satMod val="145000"/>
              </a:schemeClr>
            </a:gs>
            <a:gs pos="88000">
              <a:schemeClr val="accent2">
                <a:hueOff val="4681519"/>
                <a:satOff val="-5839"/>
                <a:lumOff val="1373"/>
                <a:alphaOff val="0"/>
                <a:shade val="63000"/>
                <a:satMod val="16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2">
              <a:hueOff val="4681519"/>
              <a:satOff val="-5839"/>
              <a:lumOff val="1373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«В других сферах»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7658" y="2326709"/>
        <a:ext cx="4010801" cy="6659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CFA31B-7076-45B3-B289-B1FA63228E12}">
      <dsp:nvSpPr>
        <dsp:cNvPr id="0" name=""/>
        <dsp:cNvSpPr/>
      </dsp:nvSpPr>
      <dsp:spPr>
        <a:xfrm>
          <a:off x="0" y="27702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сети учреждений культурно-досугового типа в сельской местности (Строительство домов культуры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с.Троицк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с.Красное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поле, с. Романово, с.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Романенкино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 </a:t>
          </a:r>
          <a:r>
            <a:rPr lang="en-US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2022г- 36 202,0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77029"/>
        <a:ext cx="2571749" cy="1543050"/>
      </dsp:txXfrm>
    </dsp:sp>
    <dsp:sp modelId="{5B8D3C37-D7A5-43A7-AD2A-1182C85D537C}">
      <dsp:nvSpPr>
        <dsp:cNvPr id="0" name=""/>
        <dsp:cNvSpPr/>
      </dsp:nvSpPr>
      <dsp:spPr>
        <a:xfrm>
          <a:off x="2828924" y="27702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Муниципальная программа "Комплексное и устойчивое развитие сельских территорий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Заларинского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на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2022-2024 гг.")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</a:t>
          </a:r>
          <a:r>
            <a:rPr lang="en-US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2г- 728 977,9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28924" y="277029"/>
        <a:ext cx="2571749" cy="1543050"/>
      </dsp:txXfrm>
    </dsp:sp>
    <dsp:sp modelId="{05AC21B1-D4FA-4478-B919-409CB1785991}">
      <dsp:nvSpPr>
        <dsp:cNvPr id="0" name=""/>
        <dsp:cNvSpPr/>
      </dsp:nvSpPr>
      <dsp:spPr>
        <a:xfrm>
          <a:off x="5657849" y="27702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Ремонты учреждений образования: подготовка к зиме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2г.  – 15 934,2тыс.руб.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57849" y="277029"/>
        <a:ext cx="2571749" cy="1543050"/>
      </dsp:txXfrm>
    </dsp:sp>
    <dsp:sp modelId="{4F2E8D9F-3F44-4455-BFC1-960654FA19C5}">
      <dsp:nvSpPr>
        <dsp:cNvPr id="0" name=""/>
        <dsp:cNvSpPr/>
      </dsp:nvSpPr>
      <dsp:spPr>
        <a:xfrm>
          <a:off x="0" y="2077254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Народные инициативы 2022г.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Образование – 7 120,8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Культура – 4 255,4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077254"/>
        <a:ext cx="2571749" cy="1543050"/>
      </dsp:txXfrm>
    </dsp:sp>
    <dsp:sp modelId="{7F57E891-747E-4C56-86AC-606E1CDD6CD2}">
      <dsp:nvSpPr>
        <dsp:cNvPr id="0" name=""/>
        <dsp:cNvSpPr/>
      </dsp:nvSpPr>
      <dsp:spPr>
        <a:xfrm>
          <a:off x="2828924" y="2088225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Организация отдыха детей в каникулярное время на укрепление материально-технической базы муниципальных учреждений, оказывающих услуги по организации отдыха и оздоровления детей в Иркутской области(ремонт МАУ оздоровительный лагерь «Орленок») 2022 год – 3 672,3 </a:t>
          </a:r>
          <a:r>
            <a:rPr lang="ru-RU" sz="1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28924" y="2088225"/>
        <a:ext cx="2571749" cy="1543050"/>
      </dsp:txXfrm>
    </dsp:sp>
    <dsp:sp modelId="{0B69A0A8-C62F-4B0F-B873-28771A3741DC}">
      <dsp:nvSpPr>
        <dsp:cNvPr id="0" name=""/>
        <dsp:cNvSpPr/>
      </dsp:nvSpPr>
      <dsp:spPr>
        <a:xfrm>
          <a:off x="5657849" y="2077254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Cоздание</a:t>
          </a: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в общеобразовательных организациях, расположенных в сельской местности, условий для занятий физической культурой и спортом (МБОУ </a:t>
          </a:r>
          <a:r>
            <a:rPr lang="ru-RU" sz="1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Мойганская</a:t>
          </a: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СОШ, МБОУ СОШ с. Моисеевка. МБОУ </a:t>
          </a:r>
          <a:r>
            <a:rPr lang="ru-RU" sz="1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Солерудниковская</a:t>
          </a: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гимназия)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2022 год -11 820,9 </a:t>
          </a:r>
          <a:r>
            <a:rPr lang="ru-RU" sz="1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57849" y="2077254"/>
        <a:ext cx="2571749" cy="1543050"/>
      </dsp:txXfrm>
    </dsp:sp>
    <dsp:sp modelId="{24131DDB-56AC-4D6F-B138-3454E8D4B141}">
      <dsp:nvSpPr>
        <dsp:cNvPr id="0" name=""/>
        <dsp:cNvSpPr/>
      </dsp:nvSpPr>
      <dsp:spPr>
        <a:xfrm>
          <a:off x="1162469" y="3877479"/>
          <a:ext cx="278769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Муниципальная программа «Молодым семьям - доступное жилье муниципального образования «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Заларинский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район» на 2022 - 2024 годы»(Реализация мероприятий по обеспечению жильем молодых семей)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2022г.-1 398,7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62469" y="3877479"/>
        <a:ext cx="2787699" cy="1543050"/>
      </dsp:txXfrm>
    </dsp:sp>
    <dsp:sp modelId="{7A904F81-6B97-4A08-8A2C-14ADD112DD31}">
      <dsp:nvSpPr>
        <dsp:cNvPr id="0" name=""/>
        <dsp:cNvSpPr/>
      </dsp:nvSpPr>
      <dsp:spPr>
        <a:xfrm>
          <a:off x="4207344" y="3877479"/>
          <a:ext cx="2859785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Территориальное планирование и градостроительное зонирование в муниципальном образовании "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Заларинский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район" на 2022-2024гг (Актуализация документов территориального планирования) 2022г. – 2 926,6 тыс.руб.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07344" y="3877479"/>
        <a:ext cx="2859785" cy="15430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F6B00-12B1-42CC-820C-AC39A9661318}">
      <dsp:nvSpPr>
        <dsp:cNvPr id="0" name=""/>
        <dsp:cNvSpPr/>
      </dsp:nvSpPr>
      <dsp:spPr>
        <a:xfrm>
          <a:off x="2047244" y="2808312"/>
          <a:ext cx="344222" cy="25411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111" y="0"/>
              </a:lnTo>
              <a:lnTo>
                <a:pt x="172111" y="2541161"/>
              </a:lnTo>
              <a:lnTo>
                <a:pt x="344222" y="254116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2155245" y="4014783"/>
        <a:ext cx="128218" cy="128218"/>
      </dsp:txXfrm>
    </dsp:sp>
    <dsp:sp modelId="{5EE44588-D26A-478C-AE74-C221CAC75131}">
      <dsp:nvSpPr>
        <dsp:cNvPr id="0" name=""/>
        <dsp:cNvSpPr/>
      </dsp:nvSpPr>
      <dsp:spPr>
        <a:xfrm>
          <a:off x="2047244" y="2808312"/>
          <a:ext cx="344222" cy="1885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111" y="0"/>
              </a:lnTo>
              <a:lnTo>
                <a:pt x="172111" y="1885249"/>
              </a:lnTo>
              <a:lnTo>
                <a:pt x="344222" y="18852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171444" y="3703026"/>
        <a:ext cx="95820" cy="95820"/>
      </dsp:txXfrm>
    </dsp:sp>
    <dsp:sp modelId="{8D844403-EB56-431C-B41B-FDC857E228EC}">
      <dsp:nvSpPr>
        <dsp:cNvPr id="0" name=""/>
        <dsp:cNvSpPr/>
      </dsp:nvSpPr>
      <dsp:spPr>
        <a:xfrm>
          <a:off x="2047244" y="2808312"/>
          <a:ext cx="344222" cy="13118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111" y="0"/>
              </a:lnTo>
              <a:lnTo>
                <a:pt x="172111" y="1311822"/>
              </a:lnTo>
              <a:lnTo>
                <a:pt x="344222" y="131182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185449" y="3430317"/>
        <a:ext cx="67811" cy="67811"/>
      </dsp:txXfrm>
    </dsp:sp>
    <dsp:sp modelId="{E55A04AC-FD36-4162-AF3F-C595FD2764EA}">
      <dsp:nvSpPr>
        <dsp:cNvPr id="0" name=""/>
        <dsp:cNvSpPr/>
      </dsp:nvSpPr>
      <dsp:spPr>
        <a:xfrm>
          <a:off x="2047244" y="2808312"/>
          <a:ext cx="344222" cy="738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111" y="0"/>
              </a:lnTo>
              <a:lnTo>
                <a:pt x="172111" y="738396"/>
              </a:lnTo>
              <a:lnTo>
                <a:pt x="344222" y="73839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198987" y="3157142"/>
        <a:ext cx="40734" cy="40734"/>
      </dsp:txXfrm>
    </dsp:sp>
    <dsp:sp modelId="{72E5DEF6-81F7-42C0-A6FC-5511C2B10141}">
      <dsp:nvSpPr>
        <dsp:cNvPr id="0" name=""/>
        <dsp:cNvSpPr/>
      </dsp:nvSpPr>
      <dsp:spPr>
        <a:xfrm>
          <a:off x="2047244" y="2762592"/>
          <a:ext cx="3442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72111" y="45720"/>
              </a:lnTo>
              <a:lnTo>
                <a:pt x="172111" y="128204"/>
              </a:lnTo>
              <a:lnTo>
                <a:pt x="344222" y="12820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10505" y="2799462"/>
        <a:ext cx="17698" cy="17698"/>
      </dsp:txXfrm>
    </dsp:sp>
    <dsp:sp modelId="{A150614E-E184-42A6-B383-3DE73C5C069A}">
      <dsp:nvSpPr>
        <dsp:cNvPr id="0" name=""/>
        <dsp:cNvSpPr/>
      </dsp:nvSpPr>
      <dsp:spPr>
        <a:xfrm>
          <a:off x="2047244" y="2234885"/>
          <a:ext cx="344222" cy="573426"/>
        </a:xfrm>
        <a:custGeom>
          <a:avLst/>
          <a:gdLst/>
          <a:ahLst/>
          <a:cxnLst/>
          <a:rect l="0" t="0" r="0" b="0"/>
          <a:pathLst>
            <a:path>
              <a:moveTo>
                <a:pt x="0" y="573426"/>
              </a:moveTo>
              <a:lnTo>
                <a:pt x="172111" y="573426"/>
              </a:lnTo>
              <a:lnTo>
                <a:pt x="172111" y="0"/>
              </a:lnTo>
              <a:lnTo>
                <a:pt x="344222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02634" y="2504878"/>
        <a:ext cx="33440" cy="33440"/>
      </dsp:txXfrm>
    </dsp:sp>
    <dsp:sp modelId="{7F806F13-63AF-4323-B4F2-F69CCFDB6DD1}">
      <dsp:nvSpPr>
        <dsp:cNvPr id="0" name=""/>
        <dsp:cNvSpPr/>
      </dsp:nvSpPr>
      <dsp:spPr>
        <a:xfrm>
          <a:off x="2047244" y="1578973"/>
          <a:ext cx="344222" cy="1229338"/>
        </a:xfrm>
        <a:custGeom>
          <a:avLst/>
          <a:gdLst/>
          <a:ahLst/>
          <a:cxnLst/>
          <a:rect l="0" t="0" r="0" b="0"/>
          <a:pathLst>
            <a:path>
              <a:moveTo>
                <a:pt x="0" y="1229338"/>
              </a:moveTo>
              <a:lnTo>
                <a:pt x="172111" y="1229338"/>
              </a:lnTo>
              <a:lnTo>
                <a:pt x="172111" y="0"/>
              </a:lnTo>
              <a:lnTo>
                <a:pt x="344222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187439" y="2161727"/>
        <a:ext cx="63831" cy="63831"/>
      </dsp:txXfrm>
    </dsp:sp>
    <dsp:sp modelId="{ED43F97B-01B5-48D8-A128-B629C5EB6498}">
      <dsp:nvSpPr>
        <dsp:cNvPr id="0" name=""/>
        <dsp:cNvSpPr/>
      </dsp:nvSpPr>
      <dsp:spPr>
        <a:xfrm>
          <a:off x="2047244" y="923062"/>
          <a:ext cx="344222" cy="1885249"/>
        </a:xfrm>
        <a:custGeom>
          <a:avLst/>
          <a:gdLst/>
          <a:ahLst/>
          <a:cxnLst/>
          <a:rect l="0" t="0" r="0" b="0"/>
          <a:pathLst>
            <a:path>
              <a:moveTo>
                <a:pt x="0" y="1885249"/>
              </a:moveTo>
              <a:lnTo>
                <a:pt x="172111" y="1885249"/>
              </a:lnTo>
              <a:lnTo>
                <a:pt x="172111" y="0"/>
              </a:lnTo>
              <a:lnTo>
                <a:pt x="344222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171444" y="1817776"/>
        <a:ext cx="95820" cy="95820"/>
      </dsp:txXfrm>
    </dsp:sp>
    <dsp:sp modelId="{AD184FE1-D9D9-4552-8AD8-6F0814097E87}">
      <dsp:nvSpPr>
        <dsp:cNvPr id="0" name=""/>
        <dsp:cNvSpPr/>
      </dsp:nvSpPr>
      <dsp:spPr>
        <a:xfrm>
          <a:off x="2047244" y="272597"/>
          <a:ext cx="367887" cy="2535714"/>
        </a:xfrm>
        <a:custGeom>
          <a:avLst/>
          <a:gdLst/>
          <a:ahLst/>
          <a:cxnLst/>
          <a:rect l="0" t="0" r="0" b="0"/>
          <a:pathLst>
            <a:path>
              <a:moveTo>
                <a:pt x="0" y="2535714"/>
              </a:moveTo>
              <a:lnTo>
                <a:pt x="183943" y="2535714"/>
              </a:lnTo>
              <a:lnTo>
                <a:pt x="183943" y="0"/>
              </a:lnTo>
              <a:lnTo>
                <a:pt x="367887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2167131" y="1476398"/>
        <a:ext cx="128113" cy="128113"/>
      </dsp:txXfrm>
    </dsp:sp>
    <dsp:sp modelId="{F8B8C67B-4E9C-4FA9-AE2B-431AFBDD36F5}">
      <dsp:nvSpPr>
        <dsp:cNvPr id="0" name=""/>
        <dsp:cNvSpPr/>
      </dsp:nvSpPr>
      <dsp:spPr>
        <a:xfrm rot="16200000">
          <a:off x="68794" y="2545947"/>
          <a:ext cx="3432170" cy="524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62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accent1">
              <a:hueOff val="0"/>
              <a:satOff val="0"/>
              <a:lumOff val="0"/>
              <a:alphaOff val="0"/>
              <a:shade val="30000"/>
              <a:satMod val="2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765 179,9 </a:t>
          </a:r>
          <a:r>
            <a:rPr lang="ru-RU" sz="33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3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3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794" y="2545947"/>
        <a:ext cx="3432170" cy="524729"/>
      </dsp:txXfrm>
    </dsp:sp>
    <dsp:sp modelId="{FAED58D1-AC00-4BDA-8A7C-D875EE39FB0E}">
      <dsp:nvSpPr>
        <dsp:cNvPr id="0" name=""/>
        <dsp:cNvSpPr/>
      </dsp:nvSpPr>
      <dsp:spPr>
        <a:xfrm>
          <a:off x="2415131" y="10233"/>
          <a:ext cx="4272556" cy="524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62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accent1">
              <a:hueOff val="0"/>
              <a:satOff val="0"/>
              <a:lumOff val="0"/>
              <a:alphaOff val="0"/>
              <a:shade val="30000"/>
              <a:satMod val="2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Дом культуры в с. Троицк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Заларинского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района –465,3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15131" y="10233"/>
        <a:ext cx="4272556" cy="524729"/>
      </dsp:txXfrm>
    </dsp:sp>
    <dsp:sp modelId="{EA7316A0-3D06-4856-82B2-FEEADC167F71}">
      <dsp:nvSpPr>
        <dsp:cNvPr id="0" name=""/>
        <dsp:cNvSpPr/>
      </dsp:nvSpPr>
      <dsp:spPr>
        <a:xfrm>
          <a:off x="2391466" y="660697"/>
          <a:ext cx="4287478" cy="524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62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accent1">
              <a:hueOff val="0"/>
              <a:satOff val="0"/>
              <a:lumOff val="0"/>
              <a:alphaOff val="0"/>
              <a:shade val="30000"/>
              <a:satMod val="2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Дом культуры на 40 мест с библиотекой в д. Красное Поле –           14 451,7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91466" y="660697"/>
        <a:ext cx="4287478" cy="524729"/>
      </dsp:txXfrm>
    </dsp:sp>
    <dsp:sp modelId="{26CE1636-E5BA-4CF3-9B75-983542BE7ECD}">
      <dsp:nvSpPr>
        <dsp:cNvPr id="0" name=""/>
        <dsp:cNvSpPr/>
      </dsp:nvSpPr>
      <dsp:spPr>
        <a:xfrm>
          <a:off x="2391466" y="1316609"/>
          <a:ext cx="4305274" cy="524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62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accent1">
              <a:hueOff val="0"/>
              <a:satOff val="0"/>
              <a:lumOff val="0"/>
              <a:alphaOff val="0"/>
              <a:shade val="30000"/>
              <a:satMod val="2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МФП с.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Бабагай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с.Веренка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Обеспечение работников бюджетной сферы жилыми помещениями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год- 358,6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91466" y="1316609"/>
        <a:ext cx="4305274" cy="524729"/>
      </dsp:txXfrm>
    </dsp:sp>
    <dsp:sp modelId="{66FE2503-2ADF-436B-BE3C-9E14EC939217}">
      <dsp:nvSpPr>
        <dsp:cNvPr id="0" name=""/>
        <dsp:cNvSpPr/>
      </dsp:nvSpPr>
      <dsp:spPr>
        <a:xfrm>
          <a:off x="2391466" y="1972520"/>
          <a:ext cx="4272556" cy="524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62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accent1">
              <a:hueOff val="0"/>
              <a:satOff val="0"/>
              <a:lumOff val="0"/>
              <a:alphaOff val="0"/>
              <a:shade val="30000"/>
              <a:satMod val="2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Дом культуры на 50 мест в д.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Романенкина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–9 798,0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91466" y="1972520"/>
        <a:ext cx="4272556" cy="524729"/>
      </dsp:txXfrm>
    </dsp:sp>
    <dsp:sp modelId="{D466E176-A4F0-4B26-A322-482BBDB78D1D}">
      <dsp:nvSpPr>
        <dsp:cNvPr id="0" name=""/>
        <dsp:cNvSpPr/>
      </dsp:nvSpPr>
      <dsp:spPr>
        <a:xfrm>
          <a:off x="2391466" y="2628432"/>
          <a:ext cx="4287478" cy="524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62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accent1">
              <a:hueOff val="0"/>
              <a:satOff val="0"/>
              <a:lumOff val="0"/>
              <a:alphaOff val="0"/>
              <a:shade val="30000"/>
              <a:satMod val="2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Дом культуры на 50 мест в д. Романова -  11 487,0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91466" y="2628432"/>
        <a:ext cx="4287478" cy="524729"/>
      </dsp:txXfrm>
    </dsp:sp>
    <dsp:sp modelId="{D01E8663-47D0-47C9-AFA8-834A40A05BB6}">
      <dsp:nvSpPr>
        <dsp:cNvPr id="0" name=""/>
        <dsp:cNvSpPr/>
      </dsp:nvSpPr>
      <dsp:spPr>
        <a:xfrm>
          <a:off x="2391466" y="3284343"/>
          <a:ext cx="4272556" cy="524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62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accent1">
              <a:hueOff val="0"/>
              <a:satOff val="0"/>
              <a:lumOff val="0"/>
              <a:alphaOff val="0"/>
              <a:shade val="30000"/>
              <a:satMod val="2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МБОУ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Бажирская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ООШ-  162 523,8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91466" y="3284343"/>
        <a:ext cx="4272556" cy="524729"/>
      </dsp:txXfrm>
    </dsp:sp>
    <dsp:sp modelId="{82985804-C721-4B4D-82DF-2947BE0A380C}">
      <dsp:nvSpPr>
        <dsp:cNvPr id="0" name=""/>
        <dsp:cNvSpPr/>
      </dsp:nvSpPr>
      <dsp:spPr>
        <a:xfrm>
          <a:off x="2391466" y="3940255"/>
          <a:ext cx="4272556" cy="3597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62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accent1">
              <a:hueOff val="0"/>
              <a:satOff val="0"/>
              <a:lumOff val="0"/>
              <a:alphaOff val="0"/>
              <a:shade val="30000"/>
              <a:satMod val="2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Реконструкция здания МБОУ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Заларинская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СОШ № 2 –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372 930,0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91466" y="3940255"/>
        <a:ext cx="4272556" cy="359759"/>
      </dsp:txXfrm>
    </dsp:sp>
    <dsp:sp modelId="{7355D8CE-7489-449A-B0D4-958465B113AD}">
      <dsp:nvSpPr>
        <dsp:cNvPr id="0" name=""/>
        <dsp:cNvSpPr/>
      </dsp:nvSpPr>
      <dsp:spPr>
        <a:xfrm>
          <a:off x="2391466" y="4431197"/>
          <a:ext cx="4272556" cy="524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62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accent1">
              <a:hueOff val="0"/>
              <a:satOff val="0"/>
              <a:lumOff val="0"/>
              <a:alphaOff val="0"/>
              <a:shade val="30000"/>
              <a:satMod val="2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Капитальный ремонт здания спорткомплекса в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р.п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Залари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"–   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118 113,0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91466" y="4431197"/>
        <a:ext cx="4272556" cy="524729"/>
      </dsp:txXfrm>
    </dsp:sp>
    <dsp:sp modelId="{A30D6023-5FC1-4126-A9C2-15C2A579D19D}">
      <dsp:nvSpPr>
        <dsp:cNvPr id="0" name=""/>
        <dsp:cNvSpPr/>
      </dsp:nvSpPr>
      <dsp:spPr>
        <a:xfrm>
          <a:off x="2391466" y="5087108"/>
          <a:ext cx="4302125" cy="5247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62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accent1">
              <a:hueOff val="0"/>
              <a:satOff val="0"/>
              <a:lumOff val="0"/>
              <a:alphaOff val="0"/>
              <a:shade val="30000"/>
              <a:satMod val="2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"Физкультурно-оздоровительный комплекс в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р.п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Залари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75 052,5 </a:t>
          </a: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2391466" y="5087108"/>
        <a:ext cx="4302125" cy="5247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4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5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#5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rawing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0.40845</cdr:x>
      <cdr:y>0.42857</cdr:y>
    </cdr:from>
    <cdr:to>
      <cdr:x>0.57746</cdr:x>
      <cdr:y>0.58929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>
          <a:off x="2088232" y="1728192"/>
          <a:ext cx="864096" cy="64807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0.40845</cdr:x>
      <cdr:y>0.78571</cdr:y>
    </cdr:from>
    <cdr:to>
      <cdr:x>0.59155</cdr:x>
      <cdr:y>0.80357</cdr:y>
    </cdr:to>
    <cdr:cxnSp macro="">
      <cdr:nvCxnSpPr>
        <cdr:cNvPr id="6" name="Прямая со стрелкой 5"/>
        <cdr:cNvCxnSpPr/>
      </cdr:nvCxnSpPr>
      <cdr:spPr>
        <a:xfrm xmlns:a="http://schemas.openxmlformats.org/drawingml/2006/main" flipV="1">
          <a:off x="2088232" y="3168352"/>
          <a:ext cx="936104" cy="7200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0.46479</cdr:x>
      <cdr:y>0.42857</cdr:y>
    </cdr:from>
    <cdr:to>
      <cdr:x>0.53521</cdr:x>
      <cdr:y>0.5</cdr:y>
    </cdr:to>
    <cdr:sp macro="" textlink="">
      <cdr:nvSpPr>
        <cdr:cNvPr id="9" name="TextBox 8"/>
        <cdr:cNvSpPr txBox="1"/>
      </cdr:nvSpPr>
      <cdr:spPr>
        <a:xfrm xmlns:a="http://schemas.openxmlformats.org/drawingml/2006/main" rot="2281991">
          <a:off x="2376264" y="1728192"/>
          <a:ext cx="36004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-0,2%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0.45285</cdr:x>
      <cdr:y>0.73875</cdr:y>
    </cdr:from>
    <cdr:to>
      <cdr:x>0.55145</cdr:x>
      <cdr:y>0.79582</cdr:y>
    </cdr:to>
    <cdr:sp macro="" textlink="">
      <cdr:nvSpPr>
        <cdr:cNvPr id="10" name="TextBox 9"/>
        <cdr:cNvSpPr txBox="1"/>
      </cdr:nvSpPr>
      <cdr:spPr>
        <a:xfrm xmlns:a="http://schemas.openxmlformats.org/drawingml/2006/main" rot="21226400">
          <a:off x="2315249" y="2978985"/>
          <a:ext cx="504056" cy="230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+0,3%</a:t>
          </a:r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0.525</cdr:x>
      <cdr:y>0.375</cdr:y>
    </cdr:from>
    <cdr:to>
      <cdr:x>0.70833</cdr:x>
      <cdr:y>0.49188</cdr:y>
    </cdr:to>
    <cdr:sp macro="" textlink="">
      <cdr:nvSpPr>
        <cdr:cNvPr id="4" name="Стрелка вверх 3"/>
        <cdr:cNvSpPr/>
      </cdr:nvSpPr>
      <cdr:spPr>
        <a:xfrm xmlns:a="http://schemas.openxmlformats.org/drawingml/2006/main">
          <a:off x="4500594" y="2143140"/>
          <a:ext cx="1571636" cy="667992"/>
        </a:xfrm>
        <a:prstGeom xmlns:a="http://schemas.openxmlformats.org/drawingml/2006/main" prst="upArrow">
          <a:avLst/>
        </a:prstGeom>
        <a:noFill xmlns:a="http://schemas.openxmlformats.org/drawingml/2006/main"/>
        <a:ln xmlns:a="http://schemas.openxmlformats.org/drawingml/2006/main">
          <a:solidFill>
            <a:schemeClr val="accent4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="horz" anchor="t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+32,3%</a:t>
          </a:r>
          <a:endParaRPr lang="ru-RU" sz="1400" b="1" dirty="0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0.125</cdr:x>
      <cdr:y>0.375</cdr:y>
    </cdr:from>
    <cdr:to>
      <cdr:x>0.29167</cdr:x>
      <cdr:y>0.49188</cdr:y>
    </cdr:to>
    <cdr:sp macro="" textlink="">
      <cdr:nvSpPr>
        <cdr:cNvPr id="5" name="Стрелка вверх 4"/>
        <cdr:cNvSpPr/>
      </cdr:nvSpPr>
      <cdr:spPr>
        <a:xfrm xmlns:a="http://schemas.openxmlformats.org/drawingml/2006/main">
          <a:off x="1071570" y="2143140"/>
          <a:ext cx="1428760" cy="667992"/>
        </a:xfrm>
        <a:prstGeom xmlns:a="http://schemas.openxmlformats.org/drawingml/2006/main" prst="upArrow">
          <a:avLst/>
        </a:prstGeom>
        <a:noFill xmlns:a="http://schemas.openxmlformats.org/drawingml/2006/main"/>
        <a:ln xmlns:a="http://schemas.openxmlformats.org/drawingml/2006/main">
          <a:solidFill>
            <a:schemeClr val="accent4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+2,7%</a:t>
          </a:r>
          <a:endParaRPr lang="ru-RU" sz="1400" b="1" dirty="0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</cdr:x>
      <cdr:y>0.4125</cdr:y>
    </cdr:from>
    <cdr:to>
      <cdr:x>0.85</cdr:x>
      <cdr:y>0.50341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000792" y="2357454"/>
          <a:ext cx="1285884" cy="51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accent6">
                  <a:lumMod val="75000"/>
                </a:schemeClr>
              </a:solidFill>
            </a:rPr>
            <a:t>+363551,68</a:t>
          </a:r>
          <a:endParaRPr lang="ru-RU" sz="1400" b="1" dirty="0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0.28333</cdr:x>
      <cdr:y>0.425</cdr:y>
    </cdr:from>
    <cdr:to>
      <cdr:x>0.40833</cdr:x>
      <cdr:y>0.50292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428892" y="2428892"/>
          <a:ext cx="1071570" cy="4453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/>
        <a:lstStyle xmlns:a="http://schemas.openxmlformats.org/drawingml/2006/main"/>
        <a:p xmlns:a="http://schemas.openxmlformats.org/drawingml/2006/main">
          <a:endParaRPr lang="ru-RU" sz="1400" dirty="0"/>
        </a:p>
        <a:p xmlns:a="http://schemas.openxmlformats.org/drawingml/2006/main">
          <a:r>
            <a:rPr lang="ru-RU" sz="1400" b="1" dirty="0" smtClean="0">
              <a:solidFill>
                <a:schemeClr val="accent6">
                  <a:lumMod val="75000"/>
                </a:schemeClr>
              </a:solidFill>
            </a:rPr>
            <a:t>+29121,30</a:t>
          </a:r>
        </a:p>
        <a:p xmlns:a="http://schemas.openxmlformats.org/drawingml/2006/main">
          <a:endParaRPr lang="ru-RU" sz="1400" dirty="0" smtClean="0">
            <a:solidFill>
              <a:schemeClr val="tx1"/>
            </a:solidFill>
          </a:endParaRPr>
        </a:p>
        <a:p xmlns:a="http://schemas.openxmlformats.org/drawingml/2006/main">
          <a:endParaRPr lang="ru-RU" sz="1400" dirty="0" smtClean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0.54081</cdr:x>
      <cdr:y>0.5125</cdr:y>
    </cdr:from>
    <cdr:to>
      <cdr:x>0.61615</cdr:x>
      <cdr:y>0.57418</cdr:y>
    </cdr:to>
    <cdr:sp macro="" textlink="">
      <cdr:nvSpPr>
        <cdr:cNvPr id="3" name="Поле 2"/>
        <cdr:cNvSpPr txBox="1"/>
      </cdr:nvSpPr>
      <cdr:spPr>
        <a:xfrm xmlns:a="http://schemas.openxmlformats.org/drawingml/2006/main">
          <a:off x="5201729" y="3010619"/>
          <a:ext cx="724619" cy="3623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0.19014</cdr:x>
      <cdr:y>0.37299</cdr:y>
    </cdr:from>
    <cdr:to>
      <cdr:x>0.25381</cdr:x>
      <cdr:y>0.44642</cdr:y>
    </cdr:to>
    <cdr:sp macro="" textlink="">
      <cdr:nvSpPr>
        <cdr:cNvPr id="5" name="Поле 4"/>
        <cdr:cNvSpPr txBox="1"/>
      </cdr:nvSpPr>
      <cdr:spPr>
        <a:xfrm xmlns:a="http://schemas.openxmlformats.org/drawingml/2006/main">
          <a:off x="1828801" y="2191110"/>
          <a:ext cx="612475" cy="431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0.18303</cdr:x>
      <cdr:y>0.29784</cdr:y>
    </cdr:from>
    <cdr:to>
      <cdr:x>0.27899</cdr:x>
      <cdr:y>0.37722</cdr:y>
    </cdr:to>
    <cdr:sp macro="" textlink="">
      <cdr:nvSpPr>
        <cdr:cNvPr id="6" name="Поле 5"/>
        <cdr:cNvSpPr txBox="1"/>
      </cdr:nvSpPr>
      <cdr:spPr>
        <a:xfrm xmlns:a="http://schemas.openxmlformats.org/drawingml/2006/main">
          <a:off x="1573743" y="1536040"/>
          <a:ext cx="825086" cy="4093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/>
            <a:t>4,2%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0.31211</cdr:x>
      <cdr:y>0.31132</cdr:y>
    </cdr:from>
    <cdr:to>
      <cdr:x>0.40718</cdr:x>
      <cdr:y>0.46698</cdr:y>
    </cdr:to>
    <cdr:sp macro="" textlink="">
      <cdr:nvSpPr>
        <cdr:cNvPr id="7" name="Поле 6"/>
        <cdr:cNvSpPr txBox="1"/>
      </cdr:nvSpPr>
      <cdr:spPr>
        <a:xfrm xmlns:a="http://schemas.openxmlformats.org/drawingml/2006/main">
          <a:off x="3001993" y="1828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0.25126</cdr:x>
      <cdr:y>0.23218</cdr:y>
    </cdr:from>
    <cdr:to>
      <cdr:x>0.32032</cdr:x>
      <cdr:y>0.27806</cdr:y>
    </cdr:to>
    <cdr:sp macro="" textlink="">
      <cdr:nvSpPr>
        <cdr:cNvPr id="9" name="Поле 8"/>
        <cdr:cNvSpPr txBox="1"/>
      </cdr:nvSpPr>
      <cdr:spPr>
        <a:xfrm xmlns:a="http://schemas.openxmlformats.org/drawingml/2006/main" rot="1546014">
          <a:off x="2160407" y="1197421"/>
          <a:ext cx="593794" cy="236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/>
            <a:t>15%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0.42824</cdr:x>
      <cdr:y>0.0853</cdr:y>
    </cdr:from>
    <cdr:to>
      <cdr:x>0.45824</cdr:x>
      <cdr:y>0.209</cdr:y>
    </cdr:to>
    <cdr:sp macro="" textlink="">
      <cdr:nvSpPr>
        <cdr:cNvPr id="10" name="Поле 9"/>
        <cdr:cNvSpPr txBox="1"/>
      </cdr:nvSpPr>
      <cdr:spPr>
        <a:xfrm xmlns:a="http://schemas.openxmlformats.org/drawingml/2006/main" rot="2987042">
          <a:off x="3492123" y="629907"/>
          <a:ext cx="637904" cy="2579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/>
            <a:t>0,9%</a:t>
          </a:r>
        </a:p>
        <a:p xmlns:a="http://schemas.openxmlformats.org/drawingml/2006/main">
          <a:pPr algn="ctr"/>
          <a:endParaRPr lang="ru-RU" sz="1400" b="1" dirty="0"/>
        </a:p>
      </cdr:txBody>
    </cdr:sp>
  </cdr:relSizeAnchor>
  <cdr:relSizeAnchor xmlns:cdr="http://schemas.openxmlformats.org/drawingml/2006/chartDrawing">
    <cdr:from>
      <cdr:x>0.46305</cdr:x>
      <cdr:y>0.109</cdr:y>
    </cdr:from>
    <cdr:to>
      <cdr:x>0.50521</cdr:x>
      <cdr:y>0.20739</cdr:y>
    </cdr:to>
    <cdr:sp macro="" textlink="">
      <cdr:nvSpPr>
        <cdr:cNvPr id="11" name="Поле 10"/>
        <cdr:cNvSpPr txBox="1"/>
      </cdr:nvSpPr>
      <cdr:spPr>
        <a:xfrm xmlns:a="http://schemas.openxmlformats.org/drawingml/2006/main" rot="3231841">
          <a:off x="3908977" y="634589"/>
          <a:ext cx="507416" cy="3625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/>
            <a:t>2,3%</a:t>
          </a:r>
        </a:p>
        <a:p xmlns:a="http://schemas.openxmlformats.org/drawingml/2006/main">
          <a:pPr algn="ctr"/>
          <a:endParaRPr lang="ru-RU" sz="1600" b="1" dirty="0" smtClean="0"/>
        </a:p>
        <a:p xmlns:a="http://schemas.openxmlformats.org/drawingml/2006/main">
          <a:pPr algn="ctr"/>
          <a:endParaRPr lang="ru-RU" sz="1600" b="1" dirty="0"/>
        </a:p>
      </cdr:txBody>
    </cdr:sp>
  </cdr:relSizeAnchor>
  <cdr:relSizeAnchor xmlns:cdr="http://schemas.openxmlformats.org/drawingml/2006/chartDrawing">
    <cdr:from>
      <cdr:x>0.51822</cdr:x>
      <cdr:y>0.12114</cdr:y>
    </cdr:from>
    <cdr:to>
      <cdr:x>0.5452</cdr:x>
      <cdr:y>0.21952</cdr:y>
    </cdr:to>
    <cdr:sp macro="" textlink="">
      <cdr:nvSpPr>
        <cdr:cNvPr id="12" name="Поле 11"/>
        <cdr:cNvSpPr txBox="1"/>
      </cdr:nvSpPr>
      <cdr:spPr>
        <a:xfrm xmlns:a="http://schemas.openxmlformats.org/drawingml/2006/main" rot="3846112">
          <a:off x="4318088" y="762442"/>
          <a:ext cx="507364" cy="2319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3,0%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0.3448</cdr:x>
      <cdr:y>0.14954</cdr:y>
    </cdr:from>
    <cdr:to>
      <cdr:x>0.43508</cdr:x>
      <cdr:y>0.21469</cdr:y>
    </cdr:to>
    <cdr:sp macro="" textlink="">
      <cdr:nvSpPr>
        <cdr:cNvPr id="13" name="Поле 12"/>
        <cdr:cNvSpPr txBox="1"/>
      </cdr:nvSpPr>
      <cdr:spPr>
        <a:xfrm xmlns:a="http://schemas.openxmlformats.org/drawingml/2006/main" rot="1206137">
          <a:off x="2964681" y="771226"/>
          <a:ext cx="776191" cy="3359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0,0%</a:t>
          </a:r>
        </a:p>
        <a:p xmlns:a="http://schemas.openxmlformats.org/drawingml/2006/main">
          <a:endParaRPr lang="ru-RU" b="1" dirty="0" smtClean="0"/>
        </a:p>
        <a:p xmlns:a="http://schemas.openxmlformats.org/drawingml/2006/main">
          <a:endParaRPr lang="ru-RU" b="1" dirty="0"/>
        </a:p>
      </cdr:txBody>
    </cdr:sp>
  </cdr:relSizeAnchor>
  <cdr:relSizeAnchor xmlns:cdr="http://schemas.openxmlformats.org/drawingml/2006/chartDrawing">
    <cdr:from>
      <cdr:x>0.64664</cdr:x>
      <cdr:y>0.48313</cdr:y>
    </cdr:from>
    <cdr:to>
      <cdr:x>0.73543</cdr:x>
      <cdr:y>0.56243</cdr:y>
    </cdr:to>
    <cdr:sp macro="" textlink="">
      <cdr:nvSpPr>
        <cdr:cNvPr id="14" name="Поле 13"/>
        <cdr:cNvSpPr txBox="1"/>
      </cdr:nvSpPr>
      <cdr:spPr>
        <a:xfrm xmlns:a="http://schemas.openxmlformats.org/drawingml/2006/main">
          <a:off x="6219646" y="2838090"/>
          <a:ext cx="854015" cy="465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/>
            <a:t>74,5</a:t>
          </a:r>
          <a:endParaRPr lang="ru-RU" sz="20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0.52625</cdr:x>
      <cdr:y>0.45382</cdr:y>
    </cdr:from>
    <cdr:to>
      <cdr:x>0.64875</cdr:x>
      <cdr:y>0.62883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V="1">
          <a:off x="4330824" y="2053987"/>
          <a:ext cx="1008126" cy="792088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chemeClr val="accent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0.51469</cdr:x>
      <cdr:y>0.44161</cdr:y>
    </cdr:from>
    <cdr:to>
      <cdr:x>0.65733</cdr:x>
      <cdr:y>0.51053</cdr:y>
    </cdr:to>
    <cdr:sp macro="" textlink="">
      <cdr:nvSpPr>
        <cdr:cNvPr id="5" name="Прямоугольник 4"/>
        <cdr:cNvSpPr/>
      </cdr:nvSpPr>
      <cdr:spPr>
        <a:xfrm xmlns:a="http://schemas.openxmlformats.org/drawingml/2006/main" rot="19398819">
          <a:off x="4235733" y="1998702"/>
          <a:ext cx="1173870" cy="31192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tx1"/>
              </a:solidFill>
            </a:rPr>
            <a:t>22,06</a:t>
          </a:r>
          <a:r>
            <a:rPr lang="ru-RU" sz="1800" b="1" dirty="0" smtClean="0"/>
            <a:t> </a:t>
          </a:r>
          <a:r>
            <a:rPr lang="ru-RU" sz="1800" b="1" dirty="0" smtClean="0">
              <a:solidFill>
                <a:schemeClr val="tx1"/>
              </a:solidFill>
            </a:rPr>
            <a:t>%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0.71875</cdr:x>
      <cdr:y>0.3297</cdr:y>
    </cdr:from>
    <cdr:to>
      <cdr:x>0.84125</cdr:x>
      <cdr:y>0.50471</cdr:y>
    </cdr:to>
    <cdr:cxnSp macro="">
      <cdr:nvCxnSpPr>
        <cdr:cNvPr id="6" name="Прямая со стрелкой 5"/>
        <cdr:cNvCxnSpPr/>
      </cdr:nvCxnSpPr>
      <cdr:spPr>
        <a:xfrm xmlns:a="http://schemas.openxmlformats.org/drawingml/2006/main" flipV="1">
          <a:off x="5915000" y="1492208"/>
          <a:ext cx="1008126" cy="792088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chemeClr val="accent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0.72667</cdr:x>
      <cdr:y>0.32626</cdr:y>
    </cdr:from>
    <cdr:to>
      <cdr:x>0.84567</cdr:x>
      <cdr:y>0.39518</cdr:y>
    </cdr:to>
    <cdr:sp macro="" textlink="">
      <cdr:nvSpPr>
        <cdr:cNvPr id="7" name="Прямоугольник 6"/>
        <cdr:cNvSpPr/>
      </cdr:nvSpPr>
      <cdr:spPr>
        <a:xfrm xmlns:a="http://schemas.openxmlformats.org/drawingml/2006/main" rot="19398819">
          <a:off x="5980164" y="1476648"/>
          <a:ext cx="979349" cy="31192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>
              <a:solidFill>
                <a:schemeClr val="tx1"/>
              </a:solidFill>
            </a:rPr>
            <a:t>8,8 %</a:t>
          </a:r>
          <a:endParaRPr lang="ru-RU" sz="1800" b="1" dirty="0">
            <a:solidFill>
              <a:schemeClr val="tx1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0.65816</cdr:x>
      <cdr:y>0.22273</cdr:y>
    </cdr:from>
    <cdr:to>
      <cdr:x>0.73487</cdr:x>
      <cdr:y>0.31512</cdr:y>
    </cdr:to>
    <cdr:sp macro="" textlink="">
      <cdr:nvSpPr>
        <cdr:cNvPr id="2" name="TextBox 1"/>
        <cdr:cNvSpPr txBox="1"/>
      </cdr:nvSpPr>
      <cdr:spPr>
        <a:xfrm xmlns:a="http://schemas.openxmlformats.org/drawingml/2006/main" rot="20943201">
          <a:off x="5725587" y="1092399"/>
          <a:ext cx="667301" cy="453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bg1"/>
              </a:solidFill>
            </a:rPr>
            <a:t>11,1%</a:t>
          </a:r>
          <a:endParaRPr lang="ru-RU" sz="1400" b="1" dirty="0">
            <a:solidFill>
              <a:schemeClr val="bg1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0.01886</cdr:x>
      <cdr:y>0.02402</cdr:y>
    </cdr:from>
    <cdr:to>
      <cdr:x>0.21648</cdr:x>
      <cdr:y>0.35379</cdr:y>
    </cdr:to>
    <cdr:pic>
      <cdr:nvPicPr>
        <cdr:cNvPr id="2" name="Рисунок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2023" t="8685" r="8684" b="7653"/>
        <a:stretch xmlns:a="http://schemas.openxmlformats.org/drawingml/2006/main"/>
      </cdr:blipFill>
      <cdr:spPr>
        <a:xfrm xmlns:a="http://schemas.openxmlformats.org/drawingml/2006/main">
          <a:off x="167004" y="122816"/>
          <a:ext cx="1750317" cy="1685982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</cdr:spPr>
    </cdr:pic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0.55124</cdr:x>
      <cdr:y>0.42785</cdr:y>
    </cdr:from>
    <cdr:to>
      <cdr:x>0.66497</cdr:x>
      <cdr:y>0.62161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V="1">
          <a:off x="4536504" y="1936426"/>
          <a:ext cx="935955" cy="876964"/>
        </a:xfrm>
        <a:prstGeom xmlns:a="http://schemas.openxmlformats.org/drawingml/2006/main" prst="straightConnector1">
          <a:avLst/>
        </a:prstGeom>
        <a:ln xmlns:a="http://schemas.openxmlformats.org/drawingml/2006/main" w="57150" cmpd="sng">
          <a:solidFill>
            <a:srgbClr val="0033CC"/>
          </a:solidFill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0.55182</cdr:x>
      <cdr:y>0.42177</cdr:y>
    </cdr:from>
    <cdr:to>
      <cdr:x>0.66193</cdr:x>
      <cdr:y>0.49877</cdr:y>
    </cdr:to>
    <cdr:sp macro="" textlink="">
      <cdr:nvSpPr>
        <cdr:cNvPr id="4" name="Прямоугольник 3"/>
        <cdr:cNvSpPr/>
      </cdr:nvSpPr>
      <cdr:spPr>
        <a:xfrm xmlns:a="http://schemas.openxmlformats.org/drawingml/2006/main" rot="19173248">
          <a:off x="4541267" y="1908906"/>
          <a:ext cx="906161" cy="3485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tx1"/>
              </a:solidFill>
            </a:rPr>
            <a:t>25,3</a:t>
          </a:r>
          <a:r>
            <a:rPr lang="ru-RU" sz="1800" dirty="0" smtClean="0">
              <a:solidFill>
                <a:schemeClr val="tx1"/>
              </a:solidFill>
            </a:rPr>
            <a:t> </a:t>
          </a:r>
          <a:r>
            <a:rPr lang="ru-RU" sz="1800" b="1" dirty="0" smtClean="0">
              <a:solidFill>
                <a:schemeClr val="tx1"/>
              </a:solidFill>
            </a:rPr>
            <a:t>%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0.73499</cdr:x>
      <cdr:y>0.02307</cdr:y>
    </cdr:from>
    <cdr:to>
      <cdr:x>0.84874</cdr:x>
      <cdr:y>0.14076</cdr:y>
    </cdr:to>
    <cdr:sp macro="" textlink="">
      <cdr:nvSpPr>
        <cdr:cNvPr id="9" name="Скругленная прямоугольная выноска 8"/>
        <cdr:cNvSpPr/>
      </cdr:nvSpPr>
      <cdr:spPr>
        <a:xfrm xmlns:a="http://schemas.openxmlformats.org/drawingml/2006/main">
          <a:off x="6048672" y="104433"/>
          <a:ext cx="936117" cy="532660"/>
        </a:xfrm>
        <a:prstGeom xmlns:a="http://schemas.openxmlformats.org/drawingml/2006/main" prst="wedgeRoundRectCallout">
          <a:avLst>
            <a:gd name="adj1" fmla="val -27712"/>
            <a:gd name="adj2" fmla="val 234168"/>
            <a:gd name="adj3" fmla="val 16667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0.74374</cdr:x>
      <cdr:y>0.04333</cdr:y>
    </cdr:from>
    <cdr:to>
      <cdr:x>0.84874</cdr:x>
      <cdr:y>0.12051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120680" y="196106"/>
          <a:ext cx="864108" cy="349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29 121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0.74374</cdr:x>
      <cdr:y>0.39775</cdr:y>
    </cdr:from>
    <cdr:to>
      <cdr:x>0.85747</cdr:x>
      <cdr:y>0.59151</cdr:y>
    </cdr:to>
    <cdr:cxnSp macro="">
      <cdr:nvCxnSpPr>
        <cdr:cNvPr id="12" name="Прямая со стрелкой 11"/>
        <cdr:cNvCxnSpPr/>
      </cdr:nvCxnSpPr>
      <cdr:spPr>
        <a:xfrm xmlns:a="http://schemas.openxmlformats.org/drawingml/2006/main" flipV="1">
          <a:off x="6120680" y="1800200"/>
          <a:ext cx="935955" cy="876964"/>
        </a:xfrm>
        <a:prstGeom xmlns:a="http://schemas.openxmlformats.org/drawingml/2006/main" prst="straightConnector1">
          <a:avLst/>
        </a:prstGeom>
        <a:ln xmlns:a="http://schemas.openxmlformats.org/drawingml/2006/main" w="57150" cmpd="sng">
          <a:solidFill>
            <a:srgbClr val="0033CC"/>
          </a:solidFill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0.73625</cdr:x>
      <cdr:y>0.3939</cdr:y>
    </cdr:from>
    <cdr:to>
      <cdr:x>0.8596</cdr:x>
      <cdr:y>0.47244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 rot="19013521">
          <a:off x="6059060" y="1782782"/>
          <a:ext cx="1015132" cy="3554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>
              <a:solidFill>
                <a:schemeClr val="tx1"/>
              </a:solidFill>
            </a:rPr>
            <a:t>17,9</a:t>
          </a:r>
          <a:r>
            <a:rPr lang="ru-RU" sz="1800" dirty="0" smtClean="0">
              <a:solidFill>
                <a:schemeClr val="tx1"/>
              </a:solidFill>
            </a:rPr>
            <a:t> </a:t>
          </a:r>
          <a:r>
            <a:rPr lang="ru-RU" sz="1800" b="1" dirty="0" smtClean="0">
              <a:solidFill>
                <a:schemeClr val="tx1"/>
              </a:solidFill>
            </a:rPr>
            <a:t>%</a:t>
          </a:r>
          <a:endParaRPr lang="ru-RU" sz="1800" b="1" dirty="0">
            <a:solidFill>
              <a:schemeClr val="tx1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0.6917</cdr:x>
      <cdr:y>0.37738</cdr:y>
    </cdr:from>
    <cdr:to>
      <cdr:x>0.80691</cdr:x>
      <cdr:y>0.56155</cdr:y>
    </cdr:to>
    <cdr:sp macro="" textlink="">
      <cdr:nvSpPr>
        <cdr:cNvPr id="2" name="Стрелка вправо 1"/>
        <cdr:cNvSpPr/>
      </cdr:nvSpPr>
      <cdr:spPr>
        <a:xfrm xmlns:a="http://schemas.openxmlformats.org/drawingml/2006/main">
          <a:off x="6052069" y="1382669"/>
          <a:ext cx="1008042" cy="674771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0.69131</cdr:x>
      <cdr:y>0.41273</cdr:y>
    </cdr:from>
    <cdr:to>
      <cdr:x>0.77361</cdr:x>
      <cdr:y>0.51099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48671" y="1512168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/>
            <a:t>24 %</a:t>
          </a:r>
          <a:endParaRPr lang="ru-RU" sz="1600" b="1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0.47541</cdr:x>
      <cdr:y>0</cdr:y>
    </cdr:from>
    <cdr:to>
      <cdr:x>0.64754</cdr:x>
      <cdr:y>0.33333</cdr:y>
    </cdr:to>
    <cdr:sp macro="" textlink="">
      <cdr:nvSpPr>
        <cdr:cNvPr id="2" name="Овальная выноска 1"/>
        <cdr:cNvSpPr/>
      </cdr:nvSpPr>
      <cdr:spPr>
        <a:xfrm xmlns:a="http://schemas.openxmlformats.org/drawingml/2006/main">
          <a:off x="4176464" y="0"/>
          <a:ext cx="1512168" cy="936104"/>
        </a:xfrm>
        <a:prstGeom xmlns:a="http://schemas.openxmlformats.org/drawingml/2006/main" prst="wedgeEllipseCallout">
          <a:avLst>
            <a:gd name="adj1" fmla="val -67625"/>
            <a:gd name="adj2" fmla="val 10735"/>
          </a:avLst>
        </a:prstGeom>
        <a:solidFill xmlns:a="http://schemas.openxmlformats.org/drawingml/2006/main">
          <a:srgbClr val="FFFF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0.48361</cdr:x>
      <cdr:y>0.10256</cdr:y>
    </cdr:from>
    <cdr:to>
      <cdr:x>0.66393</cdr:x>
      <cdr:y>0.23077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48472" y="288032"/>
          <a:ext cx="158417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НДФЛ – 29,8 %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</cdr:x>
      <cdr:y>0.5641</cdr:y>
    </cdr:from>
    <cdr:to>
      <cdr:x>0.18852</cdr:x>
      <cdr:y>0.79487</cdr:y>
    </cdr:to>
    <cdr:sp macro="" textlink="">
      <cdr:nvSpPr>
        <cdr:cNvPr id="4" name="Овальная выноска 3"/>
        <cdr:cNvSpPr/>
      </cdr:nvSpPr>
      <cdr:spPr>
        <a:xfrm xmlns:a="http://schemas.openxmlformats.org/drawingml/2006/main">
          <a:off x="0" y="1584176"/>
          <a:ext cx="1656184" cy="648072"/>
        </a:xfrm>
        <a:prstGeom xmlns:a="http://schemas.openxmlformats.org/drawingml/2006/main" prst="wedgeEllipseCallout">
          <a:avLst>
            <a:gd name="adj1" fmla="val 44703"/>
            <a:gd name="adj2" fmla="val -86545"/>
          </a:avLst>
        </a:prstGeom>
        <a:solidFill xmlns:a="http://schemas.openxmlformats.org/drawingml/2006/main">
          <a:schemeClr val="accent6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0.0082</cdr:x>
      <cdr:y>0.61538</cdr:y>
    </cdr:from>
    <cdr:to>
      <cdr:x>0.18852</cdr:x>
      <cdr:y>0.76923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2008" y="1728192"/>
          <a:ext cx="158417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Акцизы- 33,5%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0.51668</cdr:x>
      <cdr:y>0.76923</cdr:y>
    </cdr:from>
    <cdr:to>
      <cdr:x>0.70582</cdr:x>
      <cdr:y>1</cdr:y>
    </cdr:to>
    <cdr:sp macro="" textlink="">
      <cdr:nvSpPr>
        <cdr:cNvPr id="6" name="Овальная выноска 5"/>
        <cdr:cNvSpPr/>
      </cdr:nvSpPr>
      <cdr:spPr>
        <a:xfrm xmlns:a="http://schemas.openxmlformats.org/drawingml/2006/main">
          <a:off x="4539010" y="2271019"/>
          <a:ext cx="1661590" cy="681309"/>
        </a:xfrm>
        <a:prstGeom xmlns:a="http://schemas.openxmlformats.org/drawingml/2006/main" prst="wedgeEllipseCallout">
          <a:avLst>
            <a:gd name="adj1" fmla="val -85939"/>
            <a:gd name="adj2" fmla="val -15003"/>
          </a:avLst>
        </a:prstGeom>
        <a:solidFill xmlns:a="http://schemas.openxmlformats.org/drawingml/2006/main">
          <a:schemeClr val="accent4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0.51668</cdr:x>
      <cdr:y>0.76923</cdr:y>
    </cdr:from>
    <cdr:to>
      <cdr:x>0.69763</cdr:x>
      <cdr:y>0.97436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539010" y="2160240"/>
          <a:ext cx="158962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Земельный налог – 15,2 %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</cdr:x>
      <cdr:y>0.02564</cdr:y>
    </cdr:from>
    <cdr:to>
      <cdr:x>0.19763</cdr:x>
      <cdr:y>0.28205</cdr:y>
    </cdr:to>
    <cdr:sp macro="" textlink="">
      <cdr:nvSpPr>
        <cdr:cNvPr id="8" name="Овальная выноска 7"/>
        <cdr:cNvSpPr/>
      </cdr:nvSpPr>
      <cdr:spPr>
        <a:xfrm xmlns:a="http://schemas.openxmlformats.org/drawingml/2006/main">
          <a:off x="0" y="72008"/>
          <a:ext cx="1736150" cy="720080"/>
        </a:xfrm>
        <a:prstGeom xmlns:a="http://schemas.openxmlformats.org/drawingml/2006/main" prst="wedgeEllipseCallout">
          <a:avLst>
            <a:gd name="adj1" fmla="val 87870"/>
            <a:gd name="adj2" fmla="val -35869"/>
          </a:avLst>
        </a:prstGeom>
        <a:solidFill xmlns:a="http://schemas.openxmlformats.org/drawingml/2006/main">
          <a:schemeClr val="tx2">
            <a:lumMod val="60000"/>
            <a:lumOff val="4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0.05128</cdr:y>
    </cdr:from>
    <cdr:to>
      <cdr:x>0.19763</cdr:x>
      <cdr:y>0.33333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0" y="144016"/>
          <a:ext cx="1736150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Неналоговые доходы – 15,9 %</a:t>
          </a:r>
          <a:endParaRPr lang="ru-RU" sz="14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0.28798</cdr:x>
      <cdr:y>0.22988</cdr:y>
    </cdr:to>
    <cdr:pic>
      <cdr:nvPicPr>
        <cdr:cNvPr id="2" name="Picture 3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-107504" y="0"/>
          <a:ext cx="2551017" cy="134080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</a:extLst>
      </cdr:spPr>
    </cdr:pic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0.70125</cdr:x>
      <cdr:y>0.02799</cdr:y>
    </cdr:from>
    <cdr:to>
      <cdr:x>0.98932</cdr:x>
      <cdr:y>0.33586</cdr:y>
    </cdr:to>
    <cdr:pic>
      <cdr:nvPicPr>
        <cdr:cNvPr id="2" name="Picture 3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extLst/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770984" y="144016"/>
          <a:ext cx="2370701" cy="1584125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  <a:extLst xmlns:a="http://schemas.openxmlformats.org/drawingml/2006/main"/>
      </cdr:spPr>
    </cdr:pic>
  </cdr:relSizeAnchor>
  <cdr:relSizeAnchor xmlns:cdr="http://schemas.openxmlformats.org/drawingml/2006/chartDrawing">
    <cdr:from>
      <cdr:x>0.2725</cdr:x>
      <cdr:y>0.01399</cdr:y>
    </cdr:from>
    <cdr:to>
      <cdr:x>0.3425</cdr:x>
      <cdr:y>0.06997</cdr:y>
    </cdr:to>
    <cdr:sp macro="" textlink="">
      <cdr:nvSpPr>
        <cdr:cNvPr id="3" name="Лента лицом вниз 2"/>
        <cdr:cNvSpPr/>
      </cdr:nvSpPr>
      <cdr:spPr>
        <a:xfrm xmlns:a="http://schemas.openxmlformats.org/drawingml/2006/main">
          <a:off x="2242592" y="72008"/>
          <a:ext cx="576064" cy="288032"/>
        </a:xfrm>
        <a:prstGeom xmlns:a="http://schemas.openxmlformats.org/drawingml/2006/main" prst="ribbon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0.2725</cdr:x>
      <cdr:y>0.01399</cdr:y>
    </cdr:from>
    <cdr:to>
      <cdr:x>0.3425</cdr:x>
      <cdr:y>0.08397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42592" y="72008"/>
          <a:ext cx="57606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/>
            <a:t>I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0.13251</cdr:x>
      <cdr:y>0.20992</cdr:y>
    </cdr:from>
    <cdr:to>
      <cdr:x>0.2025</cdr:x>
      <cdr:y>0.2659</cdr:y>
    </cdr:to>
    <cdr:sp macro="" textlink="">
      <cdr:nvSpPr>
        <cdr:cNvPr id="5" name="Лента лицом вниз 4"/>
        <cdr:cNvSpPr/>
      </cdr:nvSpPr>
      <cdr:spPr>
        <a:xfrm xmlns:a="http://schemas.openxmlformats.org/drawingml/2006/main">
          <a:off x="1090464" y="1080120"/>
          <a:ext cx="576064" cy="288032"/>
        </a:xfrm>
        <a:prstGeom xmlns:a="http://schemas.openxmlformats.org/drawingml/2006/main" prst="ribbon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0.14125</cdr:x>
      <cdr:y>0.20992</cdr:y>
    </cdr:from>
    <cdr:to>
      <cdr:x>0.19375</cdr:x>
      <cdr:y>0.27989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162472" y="1080120"/>
          <a:ext cx="43204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dirty="0" smtClean="0"/>
            <a:t>II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0.63125</cdr:x>
      <cdr:y>0.27989</cdr:y>
    </cdr:from>
    <cdr:to>
      <cdr:x>0.68375</cdr:x>
      <cdr:y>0.34986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194920" y="1440160"/>
          <a:ext cx="43204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b="1" dirty="0" smtClean="0"/>
            <a:t>III</a:t>
          </a:r>
          <a:endParaRPr lang="ru-RU" sz="1800" b="1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0.39658</cdr:x>
      <cdr:y>0.07375</cdr:y>
    </cdr:from>
    <cdr:to>
      <cdr:x>0.46268</cdr:x>
      <cdr:y>0.12292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56384" y="432048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0.68973</cdr:x>
      <cdr:y>0.07556</cdr:y>
    </cdr:from>
    <cdr:to>
      <cdr:x>1</cdr:x>
      <cdr:y>0.40203</cdr:y>
    </cdr:to>
    <cdr:pic>
      <cdr:nvPicPr>
        <cdr:cNvPr id="3" name="Picture 3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6306891" y="445082"/>
          <a:ext cx="2837109" cy="192299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</a:extLst>
      </cdr:spPr>
    </cdr:pic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0.35484</cdr:x>
      <cdr:y>0</cdr:y>
    </cdr:from>
    <cdr:to>
      <cdr:x>0.45161</cdr:x>
      <cdr:y>0.02817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168352" y="-1412776"/>
          <a:ext cx="864096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0.40429</cdr:x>
      <cdr:y>0</cdr:y>
    </cdr:from>
    <cdr:to>
      <cdr:x>0.48429</cdr:x>
      <cdr:y>0.0274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639003" y="-1412776"/>
          <a:ext cx="720080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800" dirty="0"/>
        </a:p>
      </cdr:txBody>
    </cdr:sp>
  </cdr:relSizeAnchor>
  <cdr:relSizeAnchor xmlns:cdr="http://schemas.openxmlformats.org/drawingml/2006/chartDrawing">
    <cdr:from>
      <cdr:x>0.552</cdr:x>
      <cdr:y>0.12329</cdr:y>
    </cdr:from>
    <cdr:to>
      <cdr:x>0.624</cdr:x>
      <cdr:y>0.16438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968552" y="648072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800" dirty="0" smtClean="0"/>
            <a:t>290111</a:t>
          </a:r>
          <a:endParaRPr lang="ru-RU" sz="800" dirty="0"/>
        </a:p>
      </cdr:txBody>
    </cdr:sp>
  </cdr:relSizeAnchor>
  <cdr:relSizeAnchor xmlns:cdr="http://schemas.openxmlformats.org/drawingml/2006/chartDrawing">
    <cdr:from>
      <cdr:x>0.6</cdr:x>
      <cdr:y>0.24658</cdr:y>
    </cdr:from>
    <cdr:to>
      <cdr:x>0.664</cdr:x>
      <cdr:y>0.28767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5400600" y="1296144"/>
          <a:ext cx="5760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800" dirty="0"/>
        </a:p>
      </cdr:txBody>
    </cdr:sp>
  </cdr:relSizeAnchor>
  <cdr:relSizeAnchor xmlns:cdr="http://schemas.openxmlformats.org/drawingml/2006/chartDrawing">
    <cdr:from>
      <cdr:x>0.624</cdr:x>
      <cdr:y>0.31507</cdr:y>
    </cdr:from>
    <cdr:to>
      <cdr:x>0.696</cdr:x>
      <cdr:y>0.35616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5616624" y="165618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800" dirty="0"/>
        </a:p>
      </cdr:txBody>
    </cdr:sp>
  </cdr:relSizeAnchor>
  <cdr:relSizeAnchor xmlns:cdr="http://schemas.openxmlformats.org/drawingml/2006/chartDrawing">
    <cdr:from>
      <cdr:x>0.608</cdr:x>
      <cdr:y>0.72603</cdr:y>
    </cdr:from>
    <cdr:to>
      <cdr:x>0.672</cdr:x>
      <cdr:y>0.76712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5472608" y="3816424"/>
          <a:ext cx="5760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800" dirty="0"/>
        </a:p>
      </cdr:txBody>
    </cdr:sp>
  </cdr:relSizeAnchor>
  <cdr:relSizeAnchor xmlns:cdr="http://schemas.openxmlformats.org/drawingml/2006/chartDrawing">
    <cdr:from>
      <cdr:x>0.128</cdr:x>
      <cdr:y>0.90411</cdr:y>
    </cdr:from>
    <cdr:to>
      <cdr:x>0.192</cdr:x>
      <cdr:y>0.94521</cdr:y>
    </cdr:to>
    <cdr:sp macro="" textlink="">
      <cdr:nvSpPr>
        <cdr:cNvPr id="32" name="TextBox 31"/>
        <cdr:cNvSpPr txBox="1"/>
      </cdr:nvSpPr>
      <cdr:spPr>
        <a:xfrm xmlns:a="http://schemas.openxmlformats.org/drawingml/2006/main">
          <a:off x="1152128" y="4752528"/>
          <a:ext cx="5760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800" dirty="0"/>
        </a:p>
      </cdr:txBody>
    </cdr:sp>
  </cdr:relSizeAnchor>
  <cdr:relSizeAnchor xmlns:cdr="http://schemas.openxmlformats.org/drawingml/2006/chartDrawing">
    <cdr:from>
      <cdr:x>0.064</cdr:x>
      <cdr:y>0.83562</cdr:y>
    </cdr:from>
    <cdr:to>
      <cdr:x>0.12</cdr:x>
      <cdr:y>0.87671</cdr:y>
    </cdr:to>
    <cdr:sp macro="" textlink="">
      <cdr:nvSpPr>
        <cdr:cNvPr id="33" name="TextBox 32"/>
        <cdr:cNvSpPr txBox="1"/>
      </cdr:nvSpPr>
      <cdr:spPr>
        <a:xfrm xmlns:a="http://schemas.openxmlformats.org/drawingml/2006/main">
          <a:off x="576064" y="4392488"/>
          <a:ext cx="50405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800" dirty="0"/>
        </a:p>
      </cdr:txBody>
    </cdr:sp>
  </cdr:relSizeAnchor>
  <cdr:relSizeAnchor xmlns:cdr="http://schemas.openxmlformats.org/drawingml/2006/chartDrawing">
    <cdr:from>
      <cdr:x>0.04</cdr:x>
      <cdr:y>0.13699</cdr:y>
    </cdr:from>
    <cdr:to>
      <cdr:x>0.12</cdr:x>
      <cdr:y>0.17808</cdr:y>
    </cdr:to>
    <cdr:sp macro="" textlink="">
      <cdr:nvSpPr>
        <cdr:cNvPr id="36" name="TextBox 35"/>
        <cdr:cNvSpPr txBox="1"/>
      </cdr:nvSpPr>
      <cdr:spPr>
        <a:xfrm xmlns:a="http://schemas.openxmlformats.org/drawingml/2006/main">
          <a:off x="360040" y="720080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800" dirty="0"/>
        </a:p>
      </cdr:txBody>
    </cdr:sp>
  </cdr:relSizeAnchor>
  <cdr:relSizeAnchor xmlns:cdr="http://schemas.openxmlformats.org/drawingml/2006/chartDrawing">
    <cdr:from>
      <cdr:x>0.152</cdr:x>
      <cdr:y>0.26027</cdr:y>
    </cdr:from>
    <cdr:to>
      <cdr:x>0.312</cdr:x>
      <cdr:y>0.43239</cdr:y>
    </cdr:to>
    <cdr:sp macro="" textlink="">
      <cdr:nvSpPr>
        <cdr:cNvPr id="43" name="TextBox 42"/>
        <cdr:cNvSpPr txBox="1"/>
      </cdr:nvSpPr>
      <cdr:spPr>
        <a:xfrm xmlns:a="http://schemas.openxmlformats.org/drawingml/2006/main">
          <a:off x="1368152" y="1368152"/>
          <a:ext cx="1440160" cy="9047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ru-RU" sz="1100" dirty="0">
            <a:latin typeface="Batang" pitchFamily="18" charset="-127"/>
            <a:ea typeface="Batang" pitchFamily="18" charset="-127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0.15065</cdr:x>
      <cdr:y>0.38409</cdr:y>
    </cdr:from>
    <cdr:to>
      <cdr:x>0.15705</cdr:x>
      <cdr:y>0.3907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12395" y="2416342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0.91218</cdr:x>
      <cdr:y>0.33221</cdr:y>
    </cdr:from>
    <cdr:to>
      <cdr:x>0.93445</cdr:x>
      <cdr:y>0.39574</cdr:y>
    </cdr:to>
    <cdr:sp macro="" textlink="">
      <cdr:nvSpPr>
        <cdr:cNvPr id="3" name="Стрелка вверх 2"/>
        <cdr:cNvSpPr/>
      </cdr:nvSpPr>
      <cdr:spPr>
        <a:xfrm xmlns:a="http://schemas.openxmlformats.org/drawingml/2006/main">
          <a:off x="5898033" y="1872725"/>
          <a:ext cx="144016" cy="358159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0.07563</cdr:x>
      <cdr:y>0.80952</cdr:y>
    </cdr:from>
    <cdr:to>
      <cdr:x>0.29412</cdr:x>
      <cdr:y>0.94048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48072" y="4896544"/>
          <a:ext cx="1872208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0.06723</cdr:x>
      <cdr:y>0.83333</cdr:y>
    </cdr:from>
    <cdr:to>
      <cdr:x>0.39496</cdr:x>
      <cdr:y>0.9881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6091" y="5040540"/>
          <a:ext cx="2808285" cy="936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eaLnBrk="1" hangingPunct="1"/>
          <a:r>
            <a:rPr lang="ru-RU" altLang="ru-RU" sz="1400" b="1" dirty="0" smtClean="0">
              <a:latin typeface="Times New Roman" pitchFamily="18" charset="0"/>
              <a:cs typeface="Times New Roman" pitchFamily="18" charset="0"/>
            </a:rPr>
            <a:t>Общая сумма расходов</a:t>
          </a:r>
        </a:p>
        <a:p xmlns:a="http://schemas.openxmlformats.org/drawingml/2006/main">
          <a:pPr algn="ctr" eaLnBrk="1" hangingPunct="1"/>
          <a:r>
            <a:rPr lang="ru-RU" altLang="ru-RU" sz="1400" b="1" dirty="0" smtClean="0">
              <a:latin typeface="Times New Roman" pitchFamily="18" charset="0"/>
              <a:cs typeface="Times New Roman" pitchFamily="18" charset="0"/>
            </a:rPr>
            <a:t> МО «Заларинский район» </a:t>
          </a:r>
        </a:p>
        <a:p xmlns:a="http://schemas.openxmlformats.org/drawingml/2006/main">
          <a:pPr algn="ctr" eaLnBrk="1" hangingPunct="1"/>
          <a:r>
            <a:rPr lang="ru-RU" altLang="ru-RU" sz="1400" b="1" dirty="0" smtClean="0">
              <a:latin typeface="Times New Roman" pitchFamily="18" charset="0"/>
              <a:cs typeface="Times New Roman" pitchFamily="18" charset="0"/>
            </a:rPr>
            <a:t>составила 2 486 296,7 тыс. руб</a:t>
          </a:r>
          <a:r>
            <a:rPr lang="ru-RU" altLang="ru-RU" sz="1400" b="1" dirty="0">
              <a:latin typeface="Times New Roman" pitchFamily="18" charset="0"/>
              <a:cs typeface="Times New Roman" pitchFamily="18" charset="0"/>
            </a:rPr>
            <a:t>.</a:t>
          </a:r>
          <a:endParaRPr lang="ru-RU" sz="1400" dirty="0"/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0.02359</cdr:x>
      <cdr:y>0.95998</cdr:y>
    </cdr:from>
    <cdr:to>
      <cdr:x>0.90418</cdr:x>
      <cdr:y>0.99864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6024" y="6471559"/>
          <a:ext cx="8064893" cy="2606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b="1" dirty="0" smtClean="0"/>
            <a:t>Всего расходы:  2020 год – 149 154 тыс. руб. 2021 год – 194 346 </a:t>
          </a:r>
          <a:r>
            <a:rPr lang="ru-RU" b="1" dirty="0" err="1" smtClean="0"/>
            <a:t>тыс</a:t>
          </a:r>
          <a:r>
            <a:rPr lang="ru-RU" sz="1100" b="1" dirty="0" err="1" smtClean="0"/>
            <a:t>.руб</a:t>
          </a:r>
          <a:r>
            <a:rPr lang="ru-RU" sz="1100" b="1" dirty="0" smtClean="0"/>
            <a:t>.  2022 год –</a:t>
          </a:r>
          <a:r>
            <a:rPr lang="en-US" sz="1100" b="1" dirty="0" smtClean="0"/>
            <a:t> </a:t>
          </a:r>
          <a:r>
            <a:rPr lang="ru-RU" sz="1100" b="1" dirty="0" smtClean="0"/>
            <a:t>194 422 </a:t>
          </a:r>
          <a:r>
            <a:rPr lang="ru-RU" sz="1100" b="1" dirty="0" err="1" smtClean="0"/>
            <a:t>тыс.руб</a:t>
          </a:r>
          <a:r>
            <a:rPr lang="ru-RU" sz="1100" b="1" dirty="0" smtClean="0"/>
            <a:t>. 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0.55037</cdr:x>
      <cdr:y>0.73702</cdr:y>
    </cdr:from>
    <cdr:to>
      <cdr:x>0.62113</cdr:x>
      <cdr:y>0.77974</cdr:y>
    </cdr:to>
    <cdr:cxnSp macro="">
      <cdr:nvCxnSpPr>
        <cdr:cNvPr id="15" name="Прямая со стрелкой 14"/>
        <cdr:cNvCxnSpPr/>
      </cdr:nvCxnSpPr>
      <cdr:spPr>
        <a:xfrm xmlns:a="http://schemas.openxmlformats.org/drawingml/2006/main" flipV="1">
          <a:off x="5040560" y="4968552"/>
          <a:ext cx="648056" cy="287991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0.53713</cdr:x>
      <cdr:y>0.70748</cdr:y>
    </cdr:from>
    <cdr:to>
      <cdr:x>0.62362</cdr:x>
      <cdr:y>0.75021</cdr:y>
    </cdr:to>
    <cdr:sp macro="" textlink="">
      <cdr:nvSpPr>
        <cdr:cNvPr id="16" name="TextBox 15"/>
        <cdr:cNvSpPr txBox="1"/>
      </cdr:nvSpPr>
      <cdr:spPr>
        <a:xfrm xmlns:a="http://schemas.openxmlformats.org/drawingml/2006/main" rot="20018823">
          <a:off x="4919317" y="4769355"/>
          <a:ext cx="792120" cy="288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dirty="0" smtClean="0"/>
            <a:t>200,2 %</a:t>
          </a:r>
          <a:endParaRPr lang="ru-RU" sz="1200" dirty="0"/>
        </a:p>
      </cdr:txBody>
    </cdr:sp>
  </cdr:relSizeAnchor>
  <cdr:relSizeAnchor xmlns:cdr="http://schemas.openxmlformats.org/drawingml/2006/chartDrawing">
    <cdr:from>
      <cdr:x>0.11794</cdr:x>
      <cdr:y>0.75839</cdr:y>
    </cdr:from>
    <cdr:to>
      <cdr:x>0.21778</cdr:x>
      <cdr:y>0.89403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>
          <a:off x="1080120" y="5112568"/>
          <a:ext cx="914400" cy="9144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0.0629</cdr:x>
      <cdr:y>0.73702</cdr:y>
    </cdr:from>
    <cdr:to>
      <cdr:x>0.11794</cdr:x>
      <cdr:y>0.76906</cdr:y>
    </cdr:to>
    <cdr:cxnSp macro="">
      <cdr:nvCxnSpPr>
        <cdr:cNvPr id="14" name="Прямая со стрелкой 13"/>
        <cdr:cNvCxnSpPr/>
      </cdr:nvCxnSpPr>
      <cdr:spPr>
        <a:xfrm xmlns:a="http://schemas.openxmlformats.org/drawingml/2006/main" flipV="1">
          <a:off x="576064" y="4968552"/>
          <a:ext cx="504085" cy="21599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0.0485</cdr:x>
      <cdr:y>0.71521</cdr:y>
    </cdr:from>
    <cdr:to>
      <cdr:x>0.12712</cdr:x>
      <cdr:y>0.74725</cdr:y>
    </cdr:to>
    <cdr:sp macro="" textlink="">
      <cdr:nvSpPr>
        <cdr:cNvPr id="17" name="TextBox 16"/>
        <cdr:cNvSpPr txBox="1"/>
      </cdr:nvSpPr>
      <cdr:spPr>
        <a:xfrm xmlns:a="http://schemas.openxmlformats.org/drawingml/2006/main" rot="20112985">
          <a:off x="444161" y="4821491"/>
          <a:ext cx="720042" cy="2159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dirty="0" smtClean="0"/>
            <a:t>139,9</a:t>
          </a:r>
          <a:r>
            <a:rPr lang="ru-RU" sz="1100" b="1" dirty="0" smtClean="0"/>
            <a:t>%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0.22015</cdr:x>
      <cdr:y>0.18159</cdr:y>
    </cdr:from>
    <cdr:to>
      <cdr:x>0.26732</cdr:x>
      <cdr:y>0.21363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2016224" y="1224136"/>
          <a:ext cx="432048" cy="216024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0.22015</cdr:x>
      <cdr:y>0.14954</cdr:y>
    </cdr:from>
    <cdr:to>
      <cdr:x>0.26732</cdr:x>
      <cdr:y>0.18159</cdr:y>
    </cdr:to>
    <cdr:sp macro="" textlink="">
      <cdr:nvSpPr>
        <cdr:cNvPr id="12" name="TextBox 11"/>
        <cdr:cNvSpPr txBox="1"/>
      </cdr:nvSpPr>
      <cdr:spPr>
        <a:xfrm xmlns:a="http://schemas.openxmlformats.org/drawingml/2006/main" rot="20400758">
          <a:off x="2016224" y="1008112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0.2038</cdr:x>
      <cdr:y>0.14359</cdr:y>
    </cdr:from>
    <cdr:to>
      <cdr:x>0.28119</cdr:x>
      <cdr:y>0.18477</cdr:y>
    </cdr:to>
    <cdr:sp macro="" textlink="">
      <cdr:nvSpPr>
        <cdr:cNvPr id="13" name="TextBox 12"/>
        <cdr:cNvSpPr txBox="1"/>
      </cdr:nvSpPr>
      <cdr:spPr>
        <a:xfrm xmlns:a="http://schemas.openxmlformats.org/drawingml/2006/main" rot="20281001">
          <a:off x="1866488" y="967965"/>
          <a:ext cx="708774" cy="2776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100,4 %</a:t>
          </a:r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99F50C4-854C-454F-B6D2-268280938402}" type="datetimeFigureOut">
              <a:rPr lang="ru-RU"/>
              <a:pPr>
                <a:defRPr/>
              </a:pPr>
              <a:t>28.06.2023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7" tIns="45708" rIns="91417" bIns="45708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17" tIns="45708" rIns="91417" bIns="45708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17" tIns="45708" rIns="91417" bIns="457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wrap="square" lIns="91417" tIns="45708" rIns="91417" bIns="4570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246E8BF5-4ED7-4F92-917B-CC1860EFBB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7578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757" indent="-28567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702" indent="-22854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9783" indent="-22854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6866" indent="-22854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946" indent="-2285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027" indent="-2285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109" indent="-2285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189" indent="-2285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4BE164B-B983-48A5-983A-183CE6077FE5}" type="slidenum">
              <a:rPr lang="ru-RU" altLang="ru-RU" smtClean="0"/>
              <a:pPr/>
              <a:t>5</a:t>
            </a:fld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276422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3746" indent="-286056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4224" indent="-228845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1913" indent="-228845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9602" indent="-228845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7293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4982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32671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90360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fld id="{06B39D11-872F-4D9D-AF11-197A88ECD39F}" type="slidenum">
              <a:rPr lang="ru-RU" altLang="ru-RU">
                <a:solidFill>
                  <a:prstClr val="black"/>
                </a:solidFill>
                <a:latin typeface="Calibri" pitchFamily="34" charset="0"/>
              </a:rPr>
              <a:pPr/>
              <a:t>14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3746" indent="-286056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4224" indent="-228845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1913" indent="-228845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9602" indent="-228845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7293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4982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32671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90360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fld id="{4D402972-2EEF-4307-974C-77CDD40F6CFB}" type="slidenum">
              <a:rPr lang="ru-RU" altLang="ru-RU" smtClean="0">
                <a:latin typeface="Calibri" pitchFamily="34" charset="0"/>
              </a:rPr>
              <a:pPr/>
              <a:t>29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3746" indent="-286056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4224" indent="-228845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1913" indent="-228845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9602" indent="-228845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7293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4982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32671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90360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fld id="{D6B1FFB8-0727-42D9-AE2E-CC6E608B3075}" type="slidenum">
              <a:rPr lang="ru-RU" altLang="ru-RU" smtClean="0">
                <a:latin typeface="Calibri" pitchFamily="34" charset="0"/>
              </a:rPr>
              <a:pPr/>
              <a:t>31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3746" indent="-286056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4224" indent="-228845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1913" indent="-228845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9602" indent="-228845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7293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4982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32671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90360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fld id="{AC0565AD-41FB-4D29-82A9-54839AC776ED}" type="slidenum">
              <a:rPr lang="ru-RU" altLang="ru-RU" smtClean="0">
                <a:latin typeface="Calibri" pitchFamily="34" charset="0"/>
              </a:rPr>
              <a:pPr/>
              <a:t>32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3746" indent="-286056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4224" indent="-228845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1913" indent="-228845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9602" indent="-228845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7293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4982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32671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90360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fld id="{AC0565AD-41FB-4D29-82A9-54839AC776ED}" type="slidenum">
              <a:rPr lang="ru-RU" altLang="ru-RU" smtClean="0">
                <a:latin typeface="Calibri" pitchFamily="34" charset="0"/>
              </a:rPr>
              <a:pPr/>
              <a:t>33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3746" indent="-286056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4224" indent="-228845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1913" indent="-228845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9602" indent="-228845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7293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4982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32671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90360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fld id="{CD33BC45-091E-431A-9ADF-57660A58E0A9}" type="slidenum">
              <a:rPr lang="ru-RU" altLang="ru-RU" smtClean="0">
                <a:latin typeface="Calibri" pitchFamily="34" charset="0"/>
              </a:rPr>
              <a:pPr/>
              <a:t>36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3746" indent="-286056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4224" indent="-228845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1913" indent="-228845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9602" indent="-228845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7293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4982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32671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90360" indent="-2288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fld id="{7E5036F1-AE0D-4E5F-8CF4-86DCDB142731}" type="slidenum">
              <a:rPr lang="ru-RU" altLang="ru-RU" smtClean="0">
                <a:latin typeface="Calibri" pitchFamily="34" charset="0"/>
              </a:rPr>
              <a:pPr/>
              <a:t>47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1988" y="381000"/>
            <a:ext cx="5738812" cy="4305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xfrm>
            <a:off x="717553" y="4897439"/>
            <a:ext cx="5484813" cy="53054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  <p:sp>
        <p:nvSpPr>
          <p:cNvPr id="57348" name="Нижний колонтитул 3"/>
          <p:cNvSpPr txBox="1">
            <a:spLocks noGrp="1"/>
          </p:cNvSpPr>
          <p:nvPr/>
        </p:nvSpPr>
        <p:spPr bwMode="auto">
          <a:xfrm>
            <a:off x="4623040" y="61040"/>
            <a:ext cx="178093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algn="r" defTabSz="901465"/>
            <a:r>
              <a:rPr lang="ru-RU" altLang="ru-RU" sz="800"/>
              <a:t>MOS-ROS005-200600608-SS1wm-r_c</a:t>
            </a:r>
          </a:p>
        </p:txBody>
      </p:sp>
      <p:sp>
        <p:nvSpPr>
          <p:cNvPr id="57349" name="Номер слайда 4"/>
          <p:cNvSpPr txBox="1">
            <a:spLocks noGrp="1"/>
          </p:cNvSpPr>
          <p:nvPr/>
        </p:nvSpPr>
        <p:spPr bwMode="auto">
          <a:xfrm>
            <a:off x="5867403" y="10284897"/>
            <a:ext cx="53657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01465"/>
            <a:fld id="{2BC1B309-67E7-4537-906D-71835C7D05BF}" type="slidenum">
              <a:rPr lang="en-US" altLang="ru-RU" sz="1200"/>
              <a:pPr algn="r" defTabSz="901465"/>
              <a:t>66</a:t>
            </a:fld>
            <a:endParaRPr lang="en-US" altLang="ru-RU" sz="1200"/>
          </a:p>
        </p:txBody>
      </p:sp>
    </p:spTree>
    <p:extLst>
      <p:ext uri="{BB962C8B-B14F-4D97-AF65-F5344CB8AC3E}">
        <p14:creationId xmlns:p14="http://schemas.microsoft.com/office/powerpoint/2010/main" val="2514940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3849690" y="9428245"/>
            <a:ext cx="2946400" cy="496808"/>
          </a:xfrm>
          <a:prstGeom prst="rect">
            <a:avLst/>
          </a:prstGeom>
          <a:noFill/>
          <a:ln>
            <a:noFill/>
          </a:ln>
          <a:extLst/>
        </p:spPr>
        <p:txBody>
          <a:bodyPr lIns="91417" tIns="45708" rIns="91417" bIns="45708" anchor="b"/>
          <a:lstStyle>
            <a:lvl1pPr eaLnBrk="0" hangingPunct="0">
              <a:defRPr sz="19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9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6325C386-D44D-4166-9C43-104A6072868D}" type="slidenum">
              <a:rPr lang="ru-RU" altLang="ru-RU" sz="1200" b="0">
                <a:solidFill>
                  <a:srgbClr val="000000"/>
                </a:solidFill>
                <a:cs typeface="+mn-cs"/>
              </a:rPr>
              <a:pPr algn="r" eaLnBrk="1" hangingPunct="1">
                <a:defRPr/>
              </a:pPr>
              <a:t>67</a:t>
            </a:fld>
            <a:endParaRPr lang="ru-RU" altLang="ru-RU" sz="1200" b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81063" y="366713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Заметки 4"/>
          <p:cNvSpPr>
            <a:spLocks noGrp="1"/>
          </p:cNvSpPr>
          <p:nvPr/>
        </p:nvSpPr>
        <p:spPr bwMode="auto">
          <a:xfrm>
            <a:off x="679452" y="4715711"/>
            <a:ext cx="5438775" cy="4466511"/>
          </a:xfrm>
          <a:prstGeom prst="rect">
            <a:avLst/>
          </a:prstGeom>
          <a:noFill/>
          <a:ln>
            <a:noFill/>
          </a:ln>
          <a:extLst/>
        </p:spPr>
        <p:txBody>
          <a:bodyPr lIns="91417" tIns="45708" rIns="91417" bIns="45708"/>
          <a:lstStyle>
            <a:lvl1pPr eaLnBrk="0" hangingPunct="0">
              <a:defRPr sz="19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9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defRPr/>
            </a:pPr>
            <a:endParaRPr lang="ru-RU" altLang="ru-RU" sz="1200" b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8677" name="Заметки 4"/>
          <p:cNvSpPr>
            <a:spLocks noGrp="1"/>
          </p:cNvSpPr>
          <p:nvPr>
            <p:ph type="body" idx="1"/>
          </p:nvPr>
        </p:nvSpPr>
        <p:spPr bwMode="auto">
          <a:xfrm>
            <a:off x="735016" y="4676030"/>
            <a:ext cx="5438775" cy="44665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782373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1988" y="381000"/>
            <a:ext cx="5738812" cy="4305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xfrm>
            <a:off x="717553" y="4897439"/>
            <a:ext cx="5484813" cy="53054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  <p:sp>
        <p:nvSpPr>
          <p:cNvPr id="57348" name="Нижний колонтитул 3"/>
          <p:cNvSpPr txBox="1">
            <a:spLocks noGrp="1"/>
          </p:cNvSpPr>
          <p:nvPr/>
        </p:nvSpPr>
        <p:spPr bwMode="auto">
          <a:xfrm>
            <a:off x="4623040" y="61040"/>
            <a:ext cx="178093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algn="r" defTabSz="901465"/>
            <a:r>
              <a:rPr lang="ru-RU" altLang="ru-RU" sz="800">
                <a:solidFill>
                  <a:prstClr val="black"/>
                </a:solidFill>
              </a:rPr>
              <a:t>MOS-ROS005-200600608-SS1wm-r_c</a:t>
            </a:r>
          </a:p>
        </p:txBody>
      </p:sp>
      <p:sp>
        <p:nvSpPr>
          <p:cNvPr id="57349" name="Номер слайда 4"/>
          <p:cNvSpPr txBox="1">
            <a:spLocks noGrp="1"/>
          </p:cNvSpPr>
          <p:nvPr/>
        </p:nvSpPr>
        <p:spPr bwMode="auto">
          <a:xfrm>
            <a:off x="5867403" y="10284897"/>
            <a:ext cx="53657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01465"/>
            <a:fld id="{2BC1B309-67E7-4537-906D-71835C7D05BF}" type="slidenum">
              <a:rPr lang="en-US" altLang="ru-RU" sz="1200">
                <a:solidFill>
                  <a:prstClr val="black"/>
                </a:solidFill>
              </a:rPr>
              <a:pPr algn="r" defTabSz="901465"/>
              <a:t>68</a:t>
            </a:fld>
            <a:endParaRPr lang="en-US" altLang="ru-RU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533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1102C-B29C-49A1-AA51-5BC8B3D162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9713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27A78-077E-47E5-BB6D-5EB47EB164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0735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3D1D6-6E32-422F-AE6E-71EB2C1583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630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576105-8BB4-4E68-9567-ED079E024B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954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EB935-AE0C-478E-8F5C-A18DB22A6B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4103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5B8C6-FD40-440A-9E46-CA98A50A10E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515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91551A-AA7E-4A3D-ADD1-22E40955B8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4855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1324DD81-E884-4C85-9594-33C3D30315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5326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28E6C-3867-44F2-99B0-1B9445ABD0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31831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C795DA-97EB-44D8-A2B8-2033B218718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7738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E972C-499A-4923-B86F-92816ED1652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7234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707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B9B8"/>
            </a:gs>
            <a:gs pos="7000">
              <a:schemeClr val="accent5">
                <a:lumMod val="60000"/>
                <a:lumOff val="40000"/>
              </a:schemeClr>
            </a:gs>
            <a:gs pos="100000">
              <a:srgbClr val="E1E8F5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9460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9461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14335A"/>
                </a:solidFill>
              </a:defRPr>
            </a:lvl1pPr>
          </a:lstStyle>
          <a:p>
            <a:fld id="{68C86686-BD62-45EF-AC25-0AAD82E3A2B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06" r:id="rId1"/>
    <p:sldLayoutId id="2147486798" r:id="rId2"/>
    <p:sldLayoutId id="2147486807" r:id="rId3"/>
    <p:sldLayoutId id="2147486799" r:id="rId4"/>
    <p:sldLayoutId id="2147486800" r:id="rId5"/>
    <p:sldLayoutId id="2147486801" r:id="rId6"/>
    <p:sldLayoutId id="2147486802" r:id="rId7"/>
    <p:sldLayoutId id="2147486808" r:id="rId8"/>
    <p:sldLayoutId id="2147486803" r:id="rId9"/>
    <p:sldLayoutId id="2147486804" r:id="rId10"/>
    <p:sldLayoutId id="2147486805" r:id="rId11"/>
    <p:sldLayoutId id="214748680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panose="020B0604020202020204" pitchFamily="34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2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8.jpe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diagramColors" Target="../diagrams/colors3.xml"/><Relationship Id="rId12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33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32.jpeg"/><Relationship Id="rId4" Type="http://schemas.openxmlformats.org/officeDocument/2006/relationships/diagramData" Target="../diagrams/data3.xml"/><Relationship Id="rId9" Type="http://schemas.openxmlformats.org/officeDocument/2006/relationships/image" Target="../media/image31.jpeg"/><Relationship Id="rId14" Type="http://schemas.openxmlformats.org/officeDocument/2006/relationships/image" Target="../media/image3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4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42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tags" Target="../tags/tag2.xml"/><Relationship Id="rId7" Type="http://schemas.openxmlformats.org/officeDocument/2006/relationships/oleObject" Target="../embeddings/oleObject4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.xml"/><Relationship Id="rId9" Type="http://schemas.openxmlformats.org/officeDocument/2006/relationships/image" Target="../media/image57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13" Type="http://schemas.openxmlformats.org/officeDocument/2006/relationships/image" Target="../media/image66.jpeg"/><Relationship Id="rId3" Type="http://schemas.openxmlformats.org/officeDocument/2006/relationships/tags" Target="../tags/tag5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65.jpeg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notesSlide" Target="../notesSlides/notesSlide11.xml"/><Relationship Id="rId11" Type="http://schemas.openxmlformats.org/officeDocument/2006/relationships/image" Target="../media/image64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3.jpeg"/><Relationship Id="rId4" Type="http://schemas.openxmlformats.org/officeDocument/2006/relationships/tags" Target="../tags/tag6.xml"/><Relationship Id="rId9" Type="http://schemas.openxmlformats.org/officeDocument/2006/relationships/image" Target="../media/image62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mailto:depfin@gov35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hyperlink" Target="http://www.zalari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84" y="50292"/>
            <a:ext cx="804672" cy="6743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60" y="3517944"/>
            <a:ext cx="2544680" cy="26668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160" y="4005064"/>
            <a:ext cx="4309872" cy="24871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59692" y="130854"/>
            <a:ext cx="5202936" cy="59380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 по экономике и финансам администрации муниципального образования «Заларинский район»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7624" y="836712"/>
            <a:ext cx="7949184" cy="144246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-RU" sz="2400" b="1" dirty="0" smtClean="0">
                <a:solidFill>
                  <a:srgbClr val="002060"/>
                </a:solidFill>
                <a:latin typeface="Times New Roman"/>
              </a:rPr>
              <a:t>ОТЧЕТ </a:t>
            </a:r>
            <a:r>
              <a:rPr lang="ru-RU" sz="2400" b="1" dirty="0">
                <a:solidFill>
                  <a:srgbClr val="002060"/>
                </a:solidFill>
                <a:latin typeface="Times New Roman"/>
              </a:rPr>
              <a:t>ОБ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</a:rPr>
              <a:t>ИСПОЛНЕНИИ</a:t>
            </a:r>
            <a:endParaRPr lang="ru-RU" sz="2400" b="1" dirty="0">
              <a:solidFill>
                <a:srgbClr val="002060"/>
              </a:solidFill>
              <a:latin typeface="Times New Roman"/>
            </a:endParaRPr>
          </a:p>
          <a:p>
            <a:pPr indent="0" algn="ctr"/>
            <a:r>
              <a:rPr lang="ru-RU" sz="2400" b="1" dirty="0">
                <a:solidFill>
                  <a:srgbClr val="002060"/>
                </a:solidFill>
                <a:latin typeface="Times New Roman"/>
              </a:rPr>
              <a:t>БЮДЖЕТА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</a:rPr>
              <a:t>МУНИЦИПАЛЬНОГ ОБРАЗОВАНИЯ «ЗАЛАРИНСКИЙ РАЙОН» ЗА 2022 </a:t>
            </a:r>
            <a:r>
              <a:rPr lang="ru-RU" sz="2400" b="1" dirty="0">
                <a:solidFill>
                  <a:srgbClr val="002060"/>
                </a:solidFill>
                <a:latin typeface="Times New Roman"/>
              </a:rPr>
              <a:t>ГОД</a:t>
            </a:r>
          </a:p>
          <a:p>
            <a:pPr marL="2719900" indent="0"/>
            <a:endParaRPr lang="ru" sz="2400" b="1" dirty="0" smtClean="0">
              <a:solidFill>
                <a:srgbClr val="002060"/>
              </a:solidFill>
              <a:latin typeface="Times New Roman"/>
            </a:endParaRPr>
          </a:p>
          <a:p>
            <a:pPr marL="2719900" indent="0"/>
            <a:r>
              <a:rPr lang="ru" sz="2400" b="1" dirty="0" smtClean="0">
                <a:solidFill>
                  <a:srgbClr val="002060"/>
                </a:solidFill>
                <a:latin typeface="Times New Roman"/>
              </a:rPr>
              <a:t>к решению Думы</a:t>
            </a:r>
          </a:p>
          <a:p>
            <a:pPr indent="0" algn="ctr"/>
            <a:r>
              <a:rPr lang="ru" sz="2400" b="1" dirty="0" smtClean="0">
                <a:solidFill>
                  <a:srgbClr val="002060"/>
                </a:solidFill>
                <a:latin typeface="Times New Roman"/>
              </a:rPr>
              <a:t>«О исполнении бюджета муниципального образования «Заларинский район» на 2022 год и плановый период 2023 и 2024 годов»</a:t>
            </a:r>
            <a:endParaRPr lang="ru" sz="2400" b="1" dirty="0">
              <a:solidFill>
                <a:srgbClr val="00206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2103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352928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понятия</a:t>
            </a:r>
          </a:p>
          <a:p>
            <a:pPr algn="ctr"/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форма образования и расходования денежных средств, предназначенных для финансового обеспечения задач и функций государства и местного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самоуправления.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22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поступающие в бюджет денежные средства, за исключением средств, являющихся источниками финансирования дефицита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бюджета.</a:t>
            </a:r>
          </a:p>
          <a:p>
            <a:pPr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2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средства, за исключением средств, являющихся источниками финансирования дефицита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бюджета.</a:t>
            </a:r>
          </a:p>
          <a:p>
            <a:pPr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 </a:t>
            </a:r>
            <a:r>
              <a:rPr lang="ru-RU" sz="22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превышение расходов бюджета над его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доходами.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 бюджета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превышение доходов бюджета над его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расходами.</a:t>
            </a:r>
          </a:p>
          <a:p>
            <a:pPr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средства, предоставляемые одним бюджетом бюджетной системы Российской Федерации другому бюджету бюджетной системы Российской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Федерации.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76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348880"/>
            <a:ext cx="85689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Перед вами брошюра «Бюджет для граждан», разработанная комитетом по экономике и финансам к решению районной Думы «О бюджете муниципального образования «</a:t>
            </a:r>
            <a:r>
              <a:rPr lang="ru-RU" dirty="0" err="1"/>
              <a:t>Заларинский</a:t>
            </a:r>
            <a:r>
              <a:rPr lang="ru-RU" dirty="0"/>
              <a:t> район» на </a:t>
            </a:r>
            <a:r>
              <a:rPr lang="ru-RU" dirty="0" smtClean="0"/>
              <a:t>2022 </a:t>
            </a:r>
            <a:r>
              <a:rPr lang="ru-RU" dirty="0"/>
              <a:t>год и на плановый период </a:t>
            </a:r>
            <a:r>
              <a:rPr lang="ru-RU" dirty="0" smtClean="0"/>
              <a:t>2023 </a:t>
            </a:r>
            <a:r>
              <a:rPr lang="ru-RU" dirty="0"/>
              <a:t>и </a:t>
            </a:r>
            <a:r>
              <a:rPr lang="ru-RU" dirty="0" smtClean="0"/>
              <a:t>2024 </a:t>
            </a:r>
            <a:r>
              <a:rPr lang="ru-RU" dirty="0"/>
              <a:t>годов».</a:t>
            </a:r>
          </a:p>
          <a:p>
            <a:pPr algn="just"/>
            <a:r>
              <a:rPr lang="ru-RU" dirty="0"/>
              <a:t>Мы постарались в доступной и понятной для граждан форме рассказать о важнейшем финансовом документе нашего района. В представленной брошюре Вы можете ознакомиться с основными целями, задачами и приоритетными направлениями бюджетной и налоговой политики, планируемыми и достигнутыми результатами использования бюджетных средств.</a:t>
            </a:r>
          </a:p>
          <a:p>
            <a:pPr algn="just"/>
            <a:r>
              <a:rPr lang="ru-RU" dirty="0"/>
              <a:t>Надеемся, что «Бюджет для граждан», станет доступным источником для повышения финансовой грамотности жителей района и активизации общественного контроля за муниципальными расходами.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447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92696"/>
            <a:ext cx="80648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виды межбюджетных 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трансфертов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Дотации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межбюджетные трансферты, предоставляемые бюджетам муниципальных образований на безвозмездной и безвозвратной основе без установления направлений 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использования.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Субсидии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межбюджетные трансферты, предоставляемые бюджетам муниципальных образований в целях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расходных обязательств, возникающих при выполнении полномочий органов местного самоуправления по вопросам местного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значения.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Субвенции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межбюджетные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трансферты, предоставляемые бюджетам муниципальных образований в целях финансового обеспечения расходных обязательств, возникающих при выполнении государственных полномочий Российской Федерации, субъектов Российской Федерации, переданных для осуществления органам местного самоуправления в установленном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порядке.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59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8336"/>
            <a:ext cx="9144000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Нормативное регулирование и повышение прозрачности бюджетного процесса</a:t>
            </a:r>
            <a:endParaRPr lang="ru-RU" sz="2800" b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62" y="970298"/>
            <a:ext cx="751216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tabLst>
                <a:tab pos="540385" algn="l"/>
              </a:tabLst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</a:rPr>
              <a:t>В 2022 году в рамках работы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секции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«Бюджетный процесс и социально-экономическое развитие территорий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</a:rPr>
              <a:t>Ассоциации МО готовились предложения и замечания к проектам законов, в том числе в Методики распределения межбюджетных трансфертов из областного бюджета.</a:t>
            </a:r>
          </a:p>
          <a:p>
            <a:pPr lvl="0" algn="ctr">
              <a:tabLst>
                <a:tab pos="540385" algn="l"/>
              </a:tabLst>
            </a:pP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Были разработаны и утверждены Основные направления налоговой и финансовой политики, Бюджетных прогноз, которые размещены в ГАС Управление.</a:t>
            </a:r>
          </a:p>
          <a:p>
            <a:pPr lvl="0" algn="ctr">
              <a:tabLst>
                <a:tab pos="540385" algn="l"/>
              </a:tabLst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</a:rPr>
              <a:t>Осуществлена оценка эффективности налоговых расходов (льгот и преференций), предоставляемых в рамках налоговой политики поселений.</a:t>
            </a:r>
          </a:p>
          <a:p>
            <a:pPr lvl="0" algn="ctr">
              <a:tabLst>
                <a:tab pos="540385" algn="l"/>
              </a:tabLst>
            </a:pP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Для повышения прозрачности бюджетного процесса была продолжена практика опубликования основных параметров бюджета района в доступной для граждан форме: Презентация «Бюджет для граждан», который был представлен ученикам 10-11 классов.</a:t>
            </a:r>
            <a:endParaRPr lang="ru-RU" b="1" dirty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pic>
        <p:nvPicPr>
          <p:cNvPr id="6" name="Picture 177" descr="C:\Users\Galeeva\Desktop\IMG_40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201870"/>
            <a:ext cx="2267744" cy="17008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3" descr="C:\Users\Galeeva\Desktop\IMG_40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837" y="1340768"/>
            <a:ext cx="1779662" cy="23728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880" y="4418325"/>
            <a:ext cx="1883283" cy="23762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85" descr="C:\Users\Galeeva\Desktop\IMG_40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201870"/>
            <a:ext cx="2267744" cy="17008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43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720079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Основные направления бюджетной политики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712968" cy="5328592"/>
          </a:xfrm>
        </p:spPr>
        <p:txBody>
          <a:bodyPr>
            <a:norm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ru-RU" sz="2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обеспечение долгосрочной сбалансированности и финансовой устойчивости бюджетной системы муниципального образования при безусловном исполнении всех принятых на себя </a:t>
            </a:r>
            <a:r>
              <a:rPr lang="ru-RU" sz="20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обязательств;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переориентация бюджетных ассигнований </a:t>
            </a:r>
            <a:r>
              <a:rPr lang="ru-RU" sz="20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на </a:t>
            </a:r>
            <a:r>
              <a:rPr lang="ru-RU" sz="2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реализацию </a:t>
            </a:r>
            <a:r>
              <a:rPr lang="ru-RU" sz="20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указов </a:t>
            </a:r>
            <a:r>
              <a:rPr lang="ru-RU" sz="2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Президента Российской Федерации от 7 мая 2012 , во взаимосвязи  с показателями  «дорожных карт</a:t>
            </a:r>
            <a:r>
              <a:rPr lang="ru-RU" sz="20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»;</a:t>
            </a:r>
            <a:endParaRPr lang="ru-RU" sz="2000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проведение </a:t>
            </a:r>
            <a:r>
              <a:rPr lang="ru-RU" sz="20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работы </a:t>
            </a:r>
            <a:r>
              <a:rPr lang="ru-RU" sz="2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по привлечению средств из вышестоящих бюджетов путем участия в областных  программах на условиях </a:t>
            </a:r>
            <a:r>
              <a:rPr lang="ru-RU" sz="2000" b="1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софинансирования</a:t>
            </a:r>
            <a:r>
              <a:rPr lang="ru-RU" sz="20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;</a:t>
            </a:r>
            <a:endParaRPr lang="ru-RU" sz="2000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эффективное управление и распоряжение муниципальной </a:t>
            </a:r>
            <a:r>
              <a:rPr lang="ru-RU" sz="20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собственностью;</a:t>
            </a:r>
            <a:endParaRPr lang="ru-RU" sz="2000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проведение работы по эффективному управлению  муниципальным  долгом, направленное на сохранение безопасного уровня долговой </a:t>
            </a:r>
            <a:r>
              <a:rPr lang="ru-RU" sz="20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нагрузки;</a:t>
            </a:r>
            <a:endParaRPr lang="ru-RU" sz="2000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повышение прозрачности и открытости бюджетного процесса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7853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>
          <a:xfrm>
            <a:off x="0" y="116632"/>
            <a:ext cx="9144000" cy="532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ОСНОВНЫЕ </a:t>
            </a:r>
            <a:r>
              <a:rPr lang="ru-RU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НАПРАВЛЕНИЯ НАЛОГОВОЙ </a:t>
            </a:r>
            <a:r>
              <a:rPr lang="ru-RU" sz="24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ПОЛИТИКИ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/>
        </p:nvSpPr>
        <p:spPr>
          <a:xfrm>
            <a:off x="641166" y="2492896"/>
            <a:ext cx="7801384" cy="792088"/>
          </a:xfrm>
          <a:prstGeom prst="roundRect">
            <a:avLst/>
          </a:prstGeom>
          <a:solidFill>
            <a:srgbClr val="D6E1F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72" indent="-342872">
              <a:buSzPct val="146000"/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обеспечения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качественного администрирования платежей</a:t>
            </a:r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635668" y="3662007"/>
            <a:ext cx="7801384" cy="494427"/>
          </a:xfrm>
          <a:prstGeom prst="roundRect">
            <a:avLst/>
          </a:prstGeom>
          <a:solidFill>
            <a:srgbClr val="D6E1F1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72" indent="-342872">
              <a:buSzPct val="146000"/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снижения задолженности по налогам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4"/>
          <p:cNvSpPr txBox="1">
            <a:spLocks/>
          </p:cNvSpPr>
          <p:nvPr/>
        </p:nvSpPr>
        <p:spPr>
          <a:xfrm>
            <a:off x="648789" y="4437112"/>
            <a:ext cx="7801384" cy="919779"/>
          </a:xfrm>
          <a:prstGeom prst="roundRect">
            <a:avLst/>
          </a:prstGeom>
          <a:solidFill>
            <a:srgbClr val="D6E1F1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72" indent="-342872">
              <a:buSzPct val="146000"/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расширение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налогооблагаемой базы по имущественным налогам</a:t>
            </a:r>
          </a:p>
        </p:txBody>
      </p:sp>
      <p:sp>
        <p:nvSpPr>
          <p:cNvPr id="8" name="Объект 4"/>
          <p:cNvSpPr txBox="1">
            <a:spLocks/>
          </p:cNvSpPr>
          <p:nvPr/>
        </p:nvSpPr>
        <p:spPr>
          <a:xfrm>
            <a:off x="671308" y="5589240"/>
            <a:ext cx="7801384" cy="868930"/>
          </a:xfrm>
          <a:prstGeom prst="roundRect">
            <a:avLst/>
          </a:prstGeom>
          <a:solidFill>
            <a:srgbClr val="D6E1F1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72" indent="-342872" algn="just">
              <a:buSzPct val="146000"/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повышения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качества наполнения Федеральной информационной адресной системы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553904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42913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Налоговая политика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год и на плановый период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годов в области доходов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районного бюджета была ориентирована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сохранение достигнутого уровня налогового потенциала и создание условий для дальнейшего роста доходных источников, путем:</a:t>
            </a:r>
          </a:p>
        </p:txBody>
      </p:sp>
    </p:spTree>
    <p:extLst>
      <p:ext uri="{BB962C8B-B14F-4D97-AF65-F5344CB8AC3E}">
        <p14:creationId xmlns:p14="http://schemas.microsoft.com/office/powerpoint/2010/main" val="30356727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4" descr="https://www.miasskiy.ru/wp-content/uploads/2015/12/images__news_2015-11_1417381996-342297-8349.pn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171" name="AutoShape 6" descr="https://www.miasskiy.ru/wp-content/uploads/2015/12/images__news_2015-11_1417381996-342297-8349.pn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172" name="AutoShape 8" descr="https://www.miasskiy.ru/wp-content/uploads/2015/12/images__news_2015-11_1417381996-342297-8349.pn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173" name="AutoShape 10" descr="https://www.miasskiy.ru/wp-content/uploads/2015/12/images__news_2015-11_1417381996-342297-8349.pn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174" name="AutoShape 12" descr="https://www.miasskiy.ru/wp-content/uploads/2015/12/images__news_2015-11_1417381996-342297-8349.pn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175" name="AutoShape 14" descr="https://www.miasskiy.ru/wp-content/uploads/2015/12/images__news_2015-11_1417381996-342297-8349.pn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solidFill>
                <a:prstClr val="black"/>
              </a:solidFill>
              <a:cs typeface="+mn-cs"/>
            </a:endParaRPr>
          </a:p>
        </p:txBody>
      </p:sp>
      <p:pic>
        <p:nvPicPr>
          <p:cNvPr id="8194" name="Picture 2" descr="http://regionsamara.ru/wp-content/uploads/2017/12/1506678701_inx960x640.jpg"/>
          <p:cNvPicPr>
            <a:picLocks noChangeAspect="1" noChangeArrowheads="1"/>
          </p:cNvPicPr>
          <p:nvPr/>
        </p:nvPicPr>
        <p:blipFill>
          <a:blip r:embed="rId2" cstate="print">
            <a:lum bright="51000" contrast="-66000"/>
          </a:blip>
          <a:srcRect/>
          <a:stretch>
            <a:fillRect/>
          </a:stretch>
        </p:blipFill>
        <p:spPr bwMode="auto">
          <a:xfrm>
            <a:off x="107504" y="116632"/>
            <a:ext cx="8893496" cy="6552728"/>
          </a:xfrm>
          <a:prstGeom prst="rect">
            <a:avLst/>
          </a:prstGeom>
          <a:noFill/>
          <a:effectLst>
            <a:softEdge rad="127000"/>
          </a:effec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337806"/>
              </p:ext>
            </p:extLst>
          </p:nvPr>
        </p:nvGraphicFramePr>
        <p:xfrm>
          <a:off x="527538" y="1758462"/>
          <a:ext cx="8185639" cy="3719146"/>
        </p:xfrm>
        <a:graphic>
          <a:graphicData uri="http://schemas.openxmlformats.org/drawingml/2006/table">
            <a:tbl>
              <a:tblPr/>
              <a:tblGrid>
                <a:gridCol w="8185639"/>
              </a:tblGrid>
              <a:tr h="3719146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38100" cmpd="sng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</a:lnL>
                    <a:lnR w="38100" cmpd="sng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</a:lnR>
                    <a:lnT w="38100" cmpd="sng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</a:lnT>
                    <a:lnB w="38100" cmpd="sng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180" name="Прямоугольник 10"/>
          <p:cNvSpPr>
            <a:spLocks noChangeArrowheads="1"/>
          </p:cNvSpPr>
          <p:nvPr/>
        </p:nvSpPr>
        <p:spPr bwMode="auto">
          <a:xfrm>
            <a:off x="395288" y="333375"/>
            <a:ext cx="8280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000" b="1" i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altLang="ru-RU" sz="2000" b="1" i="1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характеристики </a:t>
            </a:r>
            <a:r>
              <a:rPr lang="ru-RU" altLang="ru-RU" sz="2000" b="1" i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altLang="ru-RU" sz="2000" b="1" i="1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altLang="ru-RU" sz="2000" b="1" i="1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образования «</a:t>
            </a:r>
            <a:r>
              <a:rPr lang="ru-RU" altLang="ru-RU" sz="2000" b="1" i="1" dirty="0" err="1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altLang="ru-RU" sz="2000" b="1" i="1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район» </a:t>
            </a:r>
            <a:r>
              <a:rPr lang="ru-RU" altLang="ru-RU" sz="2000" b="1" i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2000" b="1" i="1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sz="2000" b="1" i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altLang="ru-RU" sz="2000" b="1" i="1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, (</a:t>
            </a:r>
            <a:r>
              <a:rPr lang="ru-RU" altLang="ru-RU" sz="2000" b="1" i="1" dirty="0" err="1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altLang="ru-RU" sz="2000" b="1" i="1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endParaRPr lang="ru-RU" altLang="ru-RU" sz="2000" b="1" i="1" dirty="0">
              <a:solidFill>
                <a:srgbClr val="9900CC"/>
              </a:solidFill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046623"/>
              </p:ext>
            </p:extLst>
          </p:nvPr>
        </p:nvGraphicFramePr>
        <p:xfrm>
          <a:off x="527538" y="1784838"/>
          <a:ext cx="2637693" cy="3692770"/>
        </p:xfrm>
        <a:graphic>
          <a:graphicData uri="http://schemas.openxmlformats.org/drawingml/2006/table">
            <a:tbl>
              <a:tblPr/>
              <a:tblGrid>
                <a:gridCol w="2637693"/>
              </a:tblGrid>
              <a:tr h="36927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mpd="sng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</a:lnL>
                    <a:lnR w="38100" cmpd="sng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</a:lnR>
                    <a:lnT w="38100" cmpd="sng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</a:lnT>
                    <a:lnB w="38100" cmpd="sng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203587"/>
              </p:ext>
            </p:extLst>
          </p:nvPr>
        </p:nvGraphicFramePr>
        <p:xfrm>
          <a:off x="539552" y="1772816"/>
          <a:ext cx="8136136" cy="367240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634558"/>
                <a:gridCol w="2047558"/>
                <a:gridCol w="1995656"/>
                <a:gridCol w="1458364"/>
              </a:tblGrid>
              <a:tr h="9819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Исполнено                      в 2021 году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Исполнено                   в 2022 году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Темп роста 2021г.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к 2022г., 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966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Доходы, всего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2095336,36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2488009,34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118,0%</a:t>
                      </a:r>
                      <a:endParaRPr lang="ru-RU" dirty="0"/>
                    </a:p>
                  </a:txBody>
                  <a:tcPr anchor="ctr"/>
                </a:tc>
              </a:tr>
              <a:tr h="8966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Расходы, всего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2095888,03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2486296,67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118,0%</a:t>
                      </a:r>
                      <a:endParaRPr lang="ru-RU" dirty="0"/>
                    </a:p>
                  </a:txBody>
                  <a:tcPr anchor="ctr"/>
                </a:tc>
              </a:tr>
              <a:tr h="8971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Дефицит (-),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Профицит (+)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551,67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 1712,67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390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18" name="Group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094341"/>
              </p:ext>
            </p:extLst>
          </p:nvPr>
        </p:nvGraphicFramePr>
        <p:xfrm>
          <a:off x="142875" y="3143250"/>
          <a:ext cx="4645025" cy="302205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281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83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33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19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184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</a:p>
                  </a:txBody>
                  <a:tcPr marL="91435" marR="914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7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2022 год</a:t>
                      </a:r>
                    </a:p>
                  </a:txBody>
                  <a:tcPr marL="91435" marR="914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7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2022 год</a:t>
                      </a:r>
                    </a:p>
                  </a:txBody>
                  <a:tcPr marL="91435" marR="914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7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</a:p>
                  </a:txBody>
                  <a:tcPr marL="91435" marR="914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035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34560A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неналоговые доходы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    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B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2492417,74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191569,63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2300848,11</a:t>
                      </a: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B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2 488 009,34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192081,04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2295928,3</a:t>
                      </a: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B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100,3%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99,8%</a:t>
                      </a: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B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27088" y="188913"/>
            <a:ext cx="7921625" cy="6461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ИСПОЛНЕНИЕ ДОХОДОВ БЮДЖЕТА </a:t>
            </a:r>
            <a:r>
              <a:rPr lang="ru-RU" b="1" dirty="0" smtClean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МУНИЦИПАЛЬНОГО </a:t>
            </a: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ОБРАЗОВАНИЯ </a:t>
            </a:r>
            <a:r>
              <a:rPr lang="ru-RU" b="1" dirty="0" smtClean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«ЗАЛАРИНСКИЙ РАЙОН»ЗА 2022 </a:t>
            </a: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год., тыс.руб.</a:t>
            </a:r>
          </a:p>
        </p:txBody>
      </p:sp>
      <p:pic>
        <p:nvPicPr>
          <p:cNvPr id="2069" name="Рисунок 3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900113"/>
            <a:ext cx="264318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022553444"/>
              </p:ext>
            </p:extLst>
          </p:nvPr>
        </p:nvGraphicFramePr>
        <p:xfrm>
          <a:off x="4139952" y="1988840"/>
          <a:ext cx="489654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656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Доходы консолидированного бюджета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2017-2022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920867"/>
              </p:ext>
            </p:extLst>
          </p:nvPr>
        </p:nvGraphicFramePr>
        <p:xfrm>
          <a:off x="323528" y="1340768"/>
          <a:ext cx="849694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11560" y="5085184"/>
            <a:ext cx="792088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района по доходам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год составляет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3 309 499,0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., увеличение к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году составило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781 169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или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30,9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% ( по собственным доходам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24 216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(8,8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), по безвозмездным 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756 953 тыс. 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(33,6%)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рамках деятельности комитета по администрированию доходов проводится работа по исполнению в ГИС ГМП доходов не только районных, но и федеральных администраторов доходов (МВД, судебные приставы и др.), а также уточнение невыясненных платежей.</a:t>
            </a:r>
          </a:p>
        </p:txBody>
      </p:sp>
    </p:spTree>
    <p:extLst>
      <p:ext uri="{BB962C8B-B14F-4D97-AF65-F5344CB8AC3E}">
        <p14:creationId xmlns:p14="http://schemas.microsoft.com/office/powerpoint/2010/main" val="356233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28750" y="142875"/>
            <a:ext cx="6696075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ДИНАМИКА  ДОХОДОВ </a:t>
            </a:r>
            <a:r>
              <a:rPr lang="ru-RU" b="1" dirty="0" smtClean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БЮДЖЕТА</a:t>
            </a:r>
            <a:endParaRPr lang="ru-RU" b="1" dirty="0">
              <a:solidFill>
                <a:srgbClr val="4E67C8">
                  <a:lumMod val="50000"/>
                </a:srgbClr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 МУНИЦИПАЛЬНОГО ОБРАЗОВАНИЯ </a:t>
            </a:r>
            <a:r>
              <a:rPr lang="ru-RU" b="1" dirty="0" smtClean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 «ЗАЛАРИНСКИЙ РАЙОН»2021-2022 </a:t>
            </a: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гг., тыс.руб.</a:t>
            </a:r>
          </a:p>
        </p:txBody>
      </p:sp>
      <p:graphicFrame>
        <p:nvGraphicFramePr>
          <p:cNvPr id="2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9832011"/>
              </p:ext>
            </p:extLst>
          </p:nvPr>
        </p:nvGraphicFramePr>
        <p:xfrm>
          <a:off x="479425" y="1050925"/>
          <a:ext cx="8470900" cy="561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087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55576" y="0"/>
            <a:ext cx="7921625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Calibri" pitchFamily="34" charset="0"/>
              </a:rPr>
              <a:t>СТРУКТУРА  НАЛОГОВЫХ  ДОХОДОВ </a:t>
            </a:r>
            <a:r>
              <a:rPr lang="ru-RU" b="1" dirty="0" smtClean="0">
                <a:solidFill>
                  <a:prstClr val="black"/>
                </a:solidFill>
                <a:latin typeface="Calibri" pitchFamily="34" charset="0"/>
              </a:rPr>
              <a:t>БЮДЖЕТА</a:t>
            </a:r>
            <a:endParaRPr lang="ru-RU" b="1" dirty="0">
              <a:solidFill>
                <a:prstClr val="black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Calibri" pitchFamily="34" charset="0"/>
              </a:rPr>
              <a:t> МУНИЦИПАЛЬНОГО ОБРАЗОВАНИЯ </a:t>
            </a:r>
            <a:r>
              <a:rPr lang="ru-RU" b="1" dirty="0" smtClean="0">
                <a:solidFill>
                  <a:prstClr val="black"/>
                </a:solidFill>
                <a:latin typeface="Calibri" pitchFamily="34" charset="0"/>
              </a:rPr>
              <a:t> «ЗАЛАРИНСКИЙ РАЙОН» ЗА 2022 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</a:rPr>
              <a:t>г., тыс.руб.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330496"/>
              </p:ext>
            </p:extLst>
          </p:nvPr>
        </p:nvGraphicFramePr>
        <p:xfrm>
          <a:off x="5357814" y="665140"/>
          <a:ext cx="3786186" cy="102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01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20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38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94194"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60" marB="456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 2022 год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60" marB="456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Факт 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2022 год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60" marB="456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% исполнения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60" marB="456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6569">
                <a:tc>
                  <a:txBody>
                    <a:bodyPr/>
                    <a:lstStyle/>
                    <a:p>
                      <a:pPr algn="ctr"/>
                      <a:r>
                        <a:rPr lang="ru-RU" sz="1100" b="1" baseline="0" dirty="0" smtClean="0"/>
                        <a:t>Налоговые доходы</a:t>
                      </a:r>
                      <a:endParaRPr lang="ru-RU" sz="1100" b="1" dirty="0"/>
                    </a:p>
                  </a:txBody>
                  <a:tcPr marL="91439" marR="91439" marT="45660" marB="456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150426,33</a:t>
                      </a:r>
                    </a:p>
                    <a:p>
                      <a:pPr algn="ctr"/>
                      <a:endParaRPr lang="ru-RU" sz="1100" b="1" dirty="0"/>
                    </a:p>
                  </a:txBody>
                  <a:tcPr marL="91439" marR="91439" marT="45660" marB="456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135845,03</a:t>
                      </a:r>
                      <a:endParaRPr lang="ru-RU" sz="1100" b="1" dirty="0"/>
                    </a:p>
                  </a:txBody>
                  <a:tcPr marL="91439" marR="91439" marT="45660" marB="456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90,3</a:t>
                      </a:r>
                    </a:p>
                    <a:p>
                      <a:pPr algn="ctr"/>
                      <a:endParaRPr lang="ru-RU" sz="1100" b="1" dirty="0"/>
                    </a:p>
                  </a:txBody>
                  <a:tcPr marL="91439" marR="91439" marT="45660" marB="4566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260" name="TextBox 5"/>
          <p:cNvSpPr txBox="1">
            <a:spLocks noChangeArrowheads="1"/>
          </p:cNvSpPr>
          <p:nvPr/>
        </p:nvSpPr>
        <p:spPr bwMode="auto">
          <a:xfrm>
            <a:off x="5143500" y="4286250"/>
            <a:ext cx="836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0" hangingPunct="0"/>
            <a:r>
              <a:rPr lang="ru-RU" altLang="ru-RU" sz="2000" dirty="0">
                <a:solidFill>
                  <a:prstClr val="white"/>
                </a:solidFill>
                <a:cs typeface="+mn-cs"/>
              </a:rPr>
              <a:t>68,6%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183950880"/>
              </p:ext>
            </p:extLst>
          </p:nvPr>
        </p:nvGraphicFramePr>
        <p:xfrm>
          <a:off x="417277" y="1700808"/>
          <a:ext cx="8598222" cy="5157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352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поступлений собственных доходов консолидированного бюджета (тыс. руб.)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663097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 rot="1064227">
            <a:off x="3214605" y="3531598"/>
            <a:ext cx="1037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0,42 %</a:t>
            </a:r>
            <a:endParaRPr lang="ru-RU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169472" y="3739922"/>
            <a:ext cx="1080120" cy="360040"/>
          </a:xfrm>
          <a:prstGeom prst="straightConnector1">
            <a:avLst/>
          </a:prstGeom>
          <a:ln w="571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89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43608" y="188640"/>
            <a:ext cx="792088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СТРУКТУРА  НЕНАЛОГОВЫХ  ДОХОДОВ </a:t>
            </a:r>
            <a:r>
              <a:rPr lang="ru-RU" sz="1600" b="1" dirty="0" smtClean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БЮДЖЕТА</a:t>
            </a:r>
            <a:endParaRPr lang="ru-RU" sz="1600" b="1" dirty="0">
              <a:solidFill>
                <a:srgbClr val="4E67C8">
                  <a:lumMod val="50000"/>
                </a:srgbClr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 МУНИЦИПАЛЬНОГО </a:t>
            </a:r>
            <a:r>
              <a:rPr lang="ru-RU" sz="1600" b="1" dirty="0" smtClean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ОБРАЗОВАНИЯ «ЗАЛАРИНСКИЙ РАЙОН» </a:t>
            </a: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ЗА </a:t>
            </a:r>
            <a:r>
              <a:rPr lang="ru-RU" sz="1600" b="1" dirty="0" smtClean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2022 </a:t>
            </a: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г.                                     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Calibri" pitchFamily="34" charset="0"/>
              </a:rPr>
              <a:t>тыс.руб.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298415"/>
              </p:ext>
            </p:extLst>
          </p:nvPr>
        </p:nvGraphicFramePr>
        <p:xfrm>
          <a:off x="4860032" y="1071563"/>
          <a:ext cx="4101407" cy="875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2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99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53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53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24258">
                <a:tc>
                  <a:txBody>
                    <a:bodyPr/>
                    <a:lstStyle/>
                    <a:p>
                      <a:endParaRPr lang="ru-RU" sz="1100" b="1" dirty="0"/>
                    </a:p>
                  </a:txBody>
                  <a:tcPr marL="91423" marR="91423" marT="45671" marB="456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План</a:t>
                      </a:r>
                    </a:p>
                    <a:p>
                      <a:pPr algn="ctr"/>
                      <a:r>
                        <a:rPr lang="ru-RU" sz="1100" b="1" dirty="0" smtClean="0"/>
                        <a:t>2022 год</a:t>
                      </a:r>
                      <a:endParaRPr lang="ru-RU" sz="1100" b="1" dirty="0"/>
                    </a:p>
                  </a:txBody>
                  <a:tcPr marL="91423" marR="91423" marT="45671" marB="456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Факт </a:t>
                      </a:r>
                    </a:p>
                    <a:p>
                      <a:pPr algn="ctr"/>
                      <a:r>
                        <a:rPr lang="ru-RU" sz="1100" b="1" dirty="0" smtClean="0"/>
                        <a:t>2022 год</a:t>
                      </a:r>
                      <a:endParaRPr lang="ru-RU" sz="1100" b="1" dirty="0"/>
                    </a:p>
                  </a:txBody>
                  <a:tcPr marL="91423" marR="91423" marT="45671" marB="456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% исполнения</a:t>
                      </a:r>
                      <a:endParaRPr lang="ru-RU" sz="1100" b="1" dirty="0"/>
                    </a:p>
                  </a:txBody>
                  <a:tcPr marL="91423" marR="91423" marT="45671" marB="4567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9003">
                <a:tc>
                  <a:txBody>
                    <a:bodyPr/>
                    <a:lstStyle/>
                    <a:p>
                      <a:pPr algn="ctr"/>
                      <a:r>
                        <a:rPr lang="ru-RU" sz="1100" b="1" baseline="0" dirty="0" smtClean="0"/>
                        <a:t>Неналоговые доходы</a:t>
                      </a:r>
                      <a:endParaRPr lang="ru-RU" sz="1100" b="1" dirty="0"/>
                    </a:p>
                  </a:txBody>
                  <a:tcPr marL="91423" marR="91423" marT="45671" marB="456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7B13F9"/>
                          </a:solidFill>
                        </a:rPr>
                        <a:t>41143,33</a:t>
                      </a:r>
                      <a:endParaRPr lang="ru-RU" sz="1100" b="1" dirty="0">
                        <a:solidFill>
                          <a:srgbClr val="7B13F9"/>
                        </a:solidFill>
                      </a:endParaRPr>
                    </a:p>
                  </a:txBody>
                  <a:tcPr marL="91423" marR="91423" marT="45671" marB="456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rgbClr val="7B13F9"/>
                          </a:solidFill>
                          <a:latin typeface="+mn-lt"/>
                          <a:ea typeface="+mn-ea"/>
                          <a:cs typeface="+mn-cs"/>
                        </a:rPr>
                        <a:t>39937,36</a:t>
                      </a:r>
                      <a:endParaRPr lang="ru-RU" sz="1100" b="1" dirty="0">
                        <a:solidFill>
                          <a:srgbClr val="7B13F9"/>
                        </a:solidFill>
                      </a:endParaRPr>
                    </a:p>
                  </a:txBody>
                  <a:tcPr marL="91423" marR="91423" marT="45671" marB="456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7B13F9"/>
                          </a:solidFill>
                        </a:rPr>
                        <a:t>97</a:t>
                      </a:r>
                    </a:p>
                    <a:p>
                      <a:pPr algn="ctr"/>
                      <a:endParaRPr lang="ru-RU" sz="1100" b="1" dirty="0">
                        <a:solidFill>
                          <a:srgbClr val="7B13F9"/>
                        </a:solidFill>
                      </a:endParaRPr>
                    </a:p>
                  </a:txBody>
                  <a:tcPr marL="91423" marR="91423" marT="45671" marB="45671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3903563"/>
              </p:ext>
            </p:extLst>
          </p:nvPr>
        </p:nvGraphicFramePr>
        <p:xfrm>
          <a:off x="107504" y="1809296"/>
          <a:ext cx="8699375" cy="490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310" name="TextBox 7"/>
          <p:cNvSpPr txBox="1">
            <a:spLocks noChangeArrowheads="1"/>
          </p:cNvSpPr>
          <p:nvPr/>
        </p:nvSpPr>
        <p:spPr bwMode="auto">
          <a:xfrm>
            <a:off x="4499992" y="2842459"/>
            <a:ext cx="8487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0" hangingPunct="0"/>
            <a:r>
              <a:rPr lang="ru-RU" altLang="ru-RU" dirty="0" smtClean="0">
                <a:solidFill>
                  <a:prstClr val="white"/>
                </a:solidFill>
                <a:cs typeface="+mn-cs"/>
              </a:rPr>
              <a:t>9,56%</a:t>
            </a:r>
            <a:endParaRPr lang="ru-RU" altLang="ru-RU" dirty="0">
              <a:solidFill>
                <a:prstClr val="white"/>
              </a:solidFill>
              <a:cs typeface="+mn-cs"/>
            </a:endParaRPr>
          </a:p>
        </p:txBody>
      </p:sp>
      <p:sp>
        <p:nvSpPr>
          <p:cNvPr id="12312" name="TextBox 13"/>
          <p:cNvSpPr txBox="1">
            <a:spLocks noChangeArrowheads="1"/>
          </p:cNvSpPr>
          <p:nvPr/>
        </p:nvSpPr>
        <p:spPr bwMode="auto">
          <a:xfrm>
            <a:off x="2662386" y="4076945"/>
            <a:ext cx="8947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0" hangingPunct="0"/>
            <a:r>
              <a:rPr lang="ru-RU" altLang="ru-RU" dirty="0" smtClean="0">
                <a:solidFill>
                  <a:prstClr val="white"/>
                </a:solidFill>
                <a:cs typeface="+mn-cs"/>
              </a:rPr>
              <a:t>72,35%</a:t>
            </a:r>
            <a:endParaRPr lang="ru-RU" altLang="ru-RU" dirty="0">
              <a:solidFill>
                <a:prstClr val="white"/>
              </a:solidFill>
              <a:cs typeface="+mn-cs"/>
            </a:endParaRPr>
          </a:p>
        </p:txBody>
      </p:sp>
      <p:sp>
        <p:nvSpPr>
          <p:cNvPr id="12313" name="TextBox 14"/>
          <p:cNvSpPr txBox="1">
            <a:spLocks noChangeArrowheads="1"/>
          </p:cNvSpPr>
          <p:nvPr/>
        </p:nvSpPr>
        <p:spPr bwMode="auto">
          <a:xfrm>
            <a:off x="2987824" y="2636912"/>
            <a:ext cx="8640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0" hangingPunct="0"/>
            <a:r>
              <a:rPr lang="ru-RU" altLang="ru-RU" dirty="0" smtClean="0">
                <a:solidFill>
                  <a:prstClr val="white"/>
                </a:solidFill>
                <a:cs typeface="+mn-cs"/>
              </a:rPr>
              <a:t> 0,99%</a:t>
            </a:r>
            <a:endParaRPr lang="ru-RU" altLang="ru-RU" dirty="0">
              <a:solidFill>
                <a:prstClr val="white"/>
              </a:solidFill>
              <a:cs typeface="+mn-cs"/>
            </a:endParaRPr>
          </a:p>
        </p:txBody>
      </p:sp>
      <p:sp>
        <p:nvSpPr>
          <p:cNvPr id="12314" name="TextBox 18"/>
          <p:cNvSpPr txBox="1">
            <a:spLocks noChangeArrowheads="1"/>
          </p:cNvSpPr>
          <p:nvPr/>
        </p:nvSpPr>
        <p:spPr bwMode="auto">
          <a:xfrm>
            <a:off x="3923928" y="2357437"/>
            <a:ext cx="8418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0" hangingPunct="0"/>
            <a:r>
              <a:rPr lang="ru-RU" altLang="ru-RU" dirty="0" smtClean="0">
                <a:solidFill>
                  <a:prstClr val="white"/>
                </a:solidFill>
                <a:cs typeface="+mn-cs"/>
              </a:rPr>
              <a:t>5,99 %</a:t>
            </a:r>
            <a:endParaRPr lang="ru-RU" altLang="ru-RU" dirty="0">
              <a:solidFill>
                <a:prstClr val="white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82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43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бюджета МО «Заларинский район»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2017-2022 годы</a:t>
            </a:r>
            <a:endParaRPr lang="es-E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Прямоугольник 6"/>
          <p:cNvSpPr>
            <a:spLocks noChangeArrowheads="1"/>
          </p:cNvSpPr>
          <p:nvPr/>
        </p:nvSpPr>
        <p:spPr bwMode="auto">
          <a:xfrm>
            <a:off x="179512" y="5949280"/>
            <a:ext cx="878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Исполнение  бюджета МО «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район» за </a:t>
            </a: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год составило </a:t>
            </a: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2 488 009 тыс. руб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. увеличение к </a:t>
            </a: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году в сумме </a:t>
            </a: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392 672 тыс. руб. (18,7%), 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увеличение по безвозмездным поступлениям на </a:t>
            </a: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363 551 тыс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. руб. </a:t>
            </a: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(18,8 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%)</a:t>
            </a:r>
          </a:p>
        </p:txBody>
      </p:sp>
      <p:graphicFrame>
        <p:nvGraphicFramePr>
          <p:cNvPr id="6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2231127"/>
              </p:ext>
            </p:extLst>
          </p:nvPr>
        </p:nvGraphicFramePr>
        <p:xfrm>
          <a:off x="107504" y="692696"/>
          <a:ext cx="885698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Стрелка вправо 1"/>
          <p:cNvSpPr/>
          <p:nvPr/>
        </p:nvSpPr>
        <p:spPr>
          <a:xfrm>
            <a:off x="5652120" y="2817802"/>
            <a:ext cx="864096" cy="792088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580112" y="30291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38,9%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6948264" y="2817802"/>
            <a:ext cx="864096" cy="792088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930769" y="30291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18,7%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132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778098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Собственные доходы бюджета МО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район»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8116587"/>
              </p:ext>
            </p:extLst>
          </p:nvPr>
        </p:nvGraphicFramePr>
        <p:xfrm>
          <a:off x="467544" y="155679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>
            <a:off x="3361499" y="4072760"/>
            <a:ext cx="1012858" cy="594843"/>
          </a:xfrm>
          <a:prstGeom prst="straightConnector1">
            <a:avLst/>
          </a:prstGeom>
          <a:ln w="57150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900439">
            <a:off x="3386239" y="382039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0,8</a:t>
            </a:r>
            <a:r>
              <a:rPr lang="ru-RU" dirty="0" smtClean="0"/>
              <a:t> </a:t>
            </a:r>
            <a:r>
              <a:rPr lang="ru-RU" b="1" dirty="0" smtClean="0"/>
              <a:t>%</a:t>
            </a:r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96752"/>
            <a:ext cx="1619677" cy="1461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9397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88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бюджета МО «Заларинский район»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собственным доходам</a:t>
            </a:r>
            <a:endParaRPr lang="ru-RU" sz="2400" dirty="0"/>
          </a:p>
        </p:txBody>
      </p:sp>
      <p:sp>
        <p:nvSpPr>
          <p:cNvPr id="6148" name="Прямоугольник 4"/>
          <p:cNvSpPr>
            <a:spLocks noChangeArrowheads="1"/>
          </p:cNvSpPr>
          <p:nvPr/>
        </p:nvSpPr>
        <p:spPr bwMode="auto">
          <a:xfrm>
            <a:off x="142875" y="4500563"/>
            <a:ext cx="885825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В структуре собственных доходов МО «</a:t>
            </a:r>
            <a:r>
              <a:rPr lang="ru-RU" altLang="ru-RU" dirty="0" err="1"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район» наибольший удельный вес занимает налог на доходы физических лиц.</a:t>
            </a:r>
          </a:p>
          <a:p>
            <a:pPr algn="ctr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прослеживалось увеличение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налога на доходы физических лиц на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8 163 тыс. руб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7,8 % (увеличение объясняется повышением заработной платы),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поступления по акцизам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увеличились на 1 251тыс.руб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(24%).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По ЕНВД поступления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уменьшились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на 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2 749 тыс. руб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по УСН составили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22 820 тыс. руб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., что на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7 573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(49,7 %)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больше по отношению к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году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6005205"/>
              </p:ext>
            </p:extLst>
          </p:nvPr>
        </p:nvGraphicFramePr>
        <p:xfrm>
          <a:off x="251521" y="836713"/>
          <a:ext cx="8749604" cy="3663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Стрелка вправо 2"/>
          <p:cNvSpPr/>
          <p:nvPr/>
        </p:nvSpPr>
        <p:spPr>
          <a:xfrm>
            <a:off x="6342739" y="1556792"/>
            <a:ext cx="1152128" cy="79208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474381" y="1783559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7,8 %</a:t>
            </a:r>
            <a:endParaRPr lang="ru-RU" sz="1600" b="1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6258357" y="2636912"/>
            <a:ext cx="1152128" cy="64807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258357" y="2791671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49,7%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41278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56105952"/>
              </p:ext>
            </p:extLst>
          </p:nvPr>
        </p:nvGraphicFramePr>
        <p:xfrm>
          <a:off x="107950" y="433400"/>
          <a:ext cx="9036050" cy="598654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0238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095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3852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095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2350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9101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2866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6564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Наименование доходов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Исполнение за 2021 год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План                на 2022 год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Исполнение за  2022 год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% исполнения годовых показателей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Темп роста/снижения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2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%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сумма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61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Налоговые и неналоговые доходы, вт.ч.: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162 959,74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191 569,63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192 081,04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100,27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117,87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29 121,30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38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Налог на доходы физических лиц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105 188,79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110 498,00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113 351,73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102,58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107,76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8 162,94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54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Доходы от уплаты акцизов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5 214,64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6 497,30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6 465,83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99,52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123,99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1 251,19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79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Налог, взимаемый в связи с применением упрощенной  системой налогообложения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22 007,62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24 500,00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22 820,32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93,14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103,69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812,70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58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2 813,15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46,00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64,00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139,13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2,28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-2 749,15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38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Единый сельскохозяйственный налог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872,81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1385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1385,08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100,01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158,69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512,27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301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Налог, взимаемый в связи с применением патентной системы налогообложения, зачисляемый в бюджеты городских округов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3 074,34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3 000,00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3 462,42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115,41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112,62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388,08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38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Государственная пошлина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3 433,97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4 500,00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4 594,30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102,10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133,79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1 160,33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38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Доходы, от использовании имущества, находящегося в государственной и муниципальной собственности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3 013,11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3 600,00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3 818,69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106,07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126,74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805,58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38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Платежи при пользовании природными ресурсами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1764,32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5660,93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4436,06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78,36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251,43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2 671,74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0301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3 347,35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28 879,90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28 893,92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100,05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863,19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25 546,57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275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12 704,47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402,50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394,50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98,01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3,11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-12 309,97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658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Штрафы, санкции, возмещение ущерба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6 267,27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2 600,00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2 394,19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92,08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38,20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-3 873,08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658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Прочие неналоговые доходы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18,19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</a:t>
                      </a:r>
                    </a:p>
                  </a:txBody>
                  <a:tcPr marL="7620" marR="7620" marT="762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0,00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-18,19</a:t>
                      </a:r>
                    </a:p>
                  </a:txBody>
                  <a:tcPr marL="7620" marR="7620" marT="762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43880">
                <a:tc>
                  <a:txBody>
                    <a:bodyPr/>
                    <a:lstStyle/>
                    <a:p>
                      <a:endParaRPr lang="ru-RU" sz="1050" b="1" dirty="0"/>
                    </a:p>
                  </a:txBody>
                  <a:tcPr marL="91447" marR="91447" marT="45723" marB="45723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91447" marR="91447" marT="45723" marB="45723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91447" marR="91447" marT="45723" marB="45723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91447" marR="91447" marT="45723" marB="45723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43880">
                <a:tc>
                  <a:txBody>
                    <a:bodyPr/>
                    <a:lstStyle/>
                    <a:p>
                      <a:endParaRPr lang="ru-RU" sz="1050" b="1" dirty="0"/>
                    </a:p>
                  </a:txBody>
                  <a:tcPr marL="91447" marR="91447" marT="45723" marB="45723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91447" marR="91447" marT="45723" marB="45723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91447" marR="91447" marT="45723" marB="45723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91447" marR="91447" marT="45723" marB="45723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9592" y="64068"/>
            <a:ext cx="8244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ru-RU" dirty="0" smtClean="0">
                <a:solidFill>
                  <a:prstClr val="black"/>
                </a:solidFill>
                <a:cs typeface="+mn-cs"/>
              </a:rPr>
              <a:t>Налоговые и неналоговые доходы МО   «</a:t>
            </a:r>
            <a:r>
              <a:rPr lang="ru-RU" dirty="0" err="1" smtClean="0">
                <a:solidFill>
                  <a:prstClr val="black"/>
                </a:solidFill>
                <a:cs typeface="+mn-cs"/>
              </a:rPr>
              <a:t>Заларинский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район»       тыс. руб.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17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algn="ctr"/>
            <a:r>
              <a:rPr lang="ru-RU" sz="2200" b="1" dirty="0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Доходы бюджетов поселений </a:t>
            </a:r>
            <a:r>
              <a:rPr lang="ru-RU" sz="2200" b="1" dirty="0" err="1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sz="2200" b="1" dirty="0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 района 2022 </a:t>
            </a:r>
            <a:r>
              <a:rPr lang="ru-RU" sz="2200" b="1" dirty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2200" b="1" dirty="0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(1 066 388 тыс</a:t>
            </a:r>
            <a:r>
              <a:rPr lang="ru-RU" sz="2200" b="1" dirty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. рублей)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2812118"/>
              </p:ext>
            </p:extLst>
          </p:nvPr>
        </p:nvGraphicFramePr>
        <p:xfrm>
          <a:off x="107504" y="908720"/>
          <a:ext cx="8928992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9939037"/>
              </p:ext>
            </p:extLst>
          </p:nvPr>
        </p:nvGraphicFramePr>
        <p:xfrm>
          <a:off x="27538" y="3789040"/>
          <a:ext cx="878497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51748" y="2996952"/>
            <a:ext cx="8229600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sz="2200" b="1" dirty="0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Структура собственных доходов бюджетов поселений 2022 г.                  (107 593 тыс. рублей)</a:t>
            </a:r>
            <a:endParaRPr lang="ru-RU" sz="2200" b="1" dirty="0">
              <a:solidFill>
                <a:srgbClr val="112BA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1547664" y="908720"/>
            <a:ext cx="1152128" cy="432048"/>
          </a:xfrm>
          <a:prstGeom prst="wedgeRoundRectCallout">
            <a:avLst>
              <a:gd name="adj1" fmla="val 94943"/>
              <a:gd name="adj2" fmla="val 89328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47664" y="9807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10,9 %</a:t>
            </a:r>
            <a:endParaRPr lang="ru-RU" sz="1600" b="1" dirty="0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539552" y="2492896"/>
            <a:ext cx="1368152" cy="504056"/>
          </a:xfrm>
          <a:prstGeom prst="wedgeRoundRectCallout">
            <a:avLst>
              <a:gd name="adj1" fmla="val 80831"/>
              <a:gd name="adj2" fmla="val -60142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55576" y="2636912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89,9 %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43149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42910" y="214290"/>
            <a:ext cx="792088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Calibri" pitchFamily="34" charset="0"/>
              </a:rPr>
              <a:t>СТРУКТУРА  БЕЗВОЗМЕЗДНЫХ ПОСТУПЛЕНИЙ БЮДЖЕТА </a:t>
            </a:r>
            <a:r>
              <a:rPr lang="ru-RU" dirty="0" smtClean="0">
                <a:solidFill>
                  <a:schemeClr val="tx1"/>
                </a:solidFill>
                <a:latin typeface="Calibri" pitchFamily="34" charset="0"/>
              </a:rPr>
              <a:t>МУНИЦИПАЛЬНОГО ОБРАЗОВАНИЯ «ЗАЛАРИНСКИЙ РАЙОН» </a:t>
            </a:r>
            <a:r>
              <a:rPr lang="ru-RU" dirty="0">
                <a:solidFill>
                  <a:schemeClr val="tx1"/>
                </a:solidFill>
                <a:latin typeface="Calibri" pitchFamily="34" charset="0"/>
              </a:rPr>
              <a:t>ЗА </a:t>
            </a:r>
            <a:r>
              <a:rPr lang="ru-RU" dirty="0" smtClean="0">
                <a:solidFill>
                  <a:schemeClr val="tx1"/>
                </a:solidFill>
                <a:latin typeface="Calibri" pitchFamily="34" charset="0"/>
              </a:rPr>
              <a:t>2022 </a:t>
            </a:r>
            <a:r>
              <a:rPr lang="ru-RU" dirty="0">
                <a:solidFill>
                  <a:schemeClr val="tx1"/>
                </a:solidFill>
                <a:latin typeface="Calibri" pitchFamily="34" charset="0"/>
              </a:rPr>
              <a:t>г., тыс.руб.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735185"/>
              </p:ext>
            </p:extLst>
          </p:nvPr>
        </p:nvGraphicFramePr>
        <p:xfrm>
          <a:off x="714375" y="928688"/>
          <a:ext cx="4429124" cy="102014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285857">
                  <a:extLst>
                    <a:ext uri="{9D8B030D-6E8A-4147-A177-3AD203B41FA5}"/>
                  </a:extLst>
                </a:gridCol>
                <a:gridCol w="1003775">
                  <a:extLst>
                    <a:ext uri="{9D8B030D-6E8A-4147-A177-3AD203B41FA5}"/>
                  </a:extLst>
                </a:gridCol>
                <a:gridCol w="1144816">
                  <a:extLst>
                    <a:ext uri="{9D8B030D-6E8A-4147-A177-3AD203B41FA5}"/>
                  </a:extLst>
                </a:gridCol>
                <a:gridCol w="994676">
                  <a:extLst>
                    <a:ext uri="{9D8B030D-6E8A-4147-A177-3AD203B41FA5}"/>
                  </a:extLst>
                </a:gridCol>
              </a:tblGrid>
              <a:tr h="426244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91433" marR="91433" marT="45486" marB="454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План</a:t>
                      </a:r>
                    </a:p>
                    <a:p>
                      <a:pPr algn="ctr"/>
                      <a:r>
                        <a:rPr lang="ru-RU" sz="1100" dirty="0" smtClean="0"/>
                        <a:t>2022 года</a:t>
                      </a:r>
                      <a:endParaRPr lang="ru-RU" sz="1100" dirty="0"/>
                    </a:p>
                  </a:txBody>
                  <a:tcPr marL="91433" marR="91433" marT="45486" marB="454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Факт </a:t>
                      </a:r>
                    </a:p>
                    <a:p>
                      <a:pPr algn="ctr"/>
                      <a:r>
                        <a:rPr lang="ru-RU" sz="1100" dirty="0" smtClean="0"/>
                        <a:t>2022 года</a:t>
                      </a:r>
                      <a:endParaRPr lang="ru-RU" sz="1100" dirty="0"/>
                    </a:p>
                  </a:txBody>
                  <a:tcPr marL="91433" marR="91433" marT="45486" marB="454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% исполнения</a:t>
                      </a:r>
                      <a:endParaRPr lang="ru-RU" sz="1100" dirty="0"/>
                    </a:p>
                  </a:txBody>
                  <a:tcPr marL="91433" marR="91433" marT="45486" marB="45486"/>
                </a:tc>
                <a:extLst>
                  <a:ext uri="{0D108BD9-81ED-4DB2-BD59-A6C34878D82A}"/>
                </a:extLst>
              </a:tr>
              <a:tr h="426244">
                <a:tc>
                  <a:txBody>
                    <a:bodyPr/>
                    <a:lstStyle/>
                    <a:p>
                      <a:pPr algn="ctr"/>
                      <a:r>
                        <a:rPr lang="ru-RU" sz="1100" b="1" baseline="0" dirty="0" smtClean="0"/>
                        <a:t>Безвозмездные поступления</a:t>
                      </a:r>
                      <a:endParaRPr lang="ru-RU" sz="1100" b="1" dirty="0"/>
                    </a:p>
                  </a:txBody>
                  <a:tcPr marL="91433" marR="91433" marT="45486" marB="454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2 300 848,11</a:t>
                      </a:r>
                      <a:endParaRPr lang="ru-RU" sz="1100" b="1" dirty="0"/>
                    </a:p>
                  </a:txBody>
                  <a:tcPr marL="91433" marR="91433" marT="45486" marB="454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2 295 928,3</a:t>
                      </a:r>
                      <a:endParaRPr lang="ru-RU" sz="1100" b="1" dirty="0"/>
                    </a:p>
                  </a:txBody>
                  <a:tcPr marL="91433" marR="91433" marT="45486" marB="454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99,78</a:t>
                      </a:r>
                      <a:endParaRPr lang="ru-RU" sz="1100" b="1" dirty="0"/>
                    </a:p>
                  </a:txBody>
                  <a:tcPr marL="91433" marR="91433" marT="45486" marB="45486"/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2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627075"/>
              </p:ext>
            </p:extLst>
          </p:nvPr>
        </p:nvGraphicFramePr>
        <p:xfrm>
          <a:off x="658019" y="2000024"/>
          <a:ext cx="8828087" cy="4827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Овал 7"/>
          <p:cNvSpPr/>
          <p:nvPr/>
        </p:nvSpPr>
        <p:spPr>
          <a:xfrm>
            <a:off x="1571604" y="5000636"/>
            <a:ext cx="928693" cy="357187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9,72%</a:t>
            </a:r>
            <a:endParaRPr 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86125" y="4786313"/>
            <a:ext cx="1000125" cy="35718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37,8%</a:t>
            </a:r>
            <a:endParaRPr 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072063" y="4000500"/>
            <a:ext cx="1000125" cy="42862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49,81%</a:t>
            </a:r>
            <a:endParaRPr 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 rot="21386937">
            <a:off x="6940727" y="5515922"/>
            <a:ext cx="931787" cy="41164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2,66%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409" name="Рисунок 12" descr="https://u-f.ru/sites/default/files/kredit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688" y="1143000"/>
            <a:ext cx="2214562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94769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360040"/>
          </a:xfrm>
          <a:blipFill>
            <a:blip r:embed="rId2"/>
            <a:tile tx="0" ty="0" sx="100000" sy="100000" flip="none" algn="tl"/>
          </a:blipFill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муниципального образования  «</a:t>
            </a:r>
            <a:r>
              <a:rPr lang="ru-RU" sz="16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Заларинский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район» за 2022г.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</a:b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481854193"/>
              </p:ext>
            </p:extLst>
          </p:nvPr>
        </p:nvGraphicFramePr>
        <p:xfrm>
          <a:off x="214313" y="571500"/>
          <a:ext cx="8786811" cy="632960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409288">
                  <a:extLst>
                    <a:ext uri="{9D8B030D-6E8A-4147-A177-3AD203B41FA5}"/>
                  </a:extLst>
                </a:gridCol>
                <a:gridCol w="1210093">
                  <a:extLst>
                    <a:ext uri="{9D8B030D-6E8A-4147-A177-3AD203B41FA5}"/>
                  </a:extLst>
                </a:gridCol>
                <a:gridCol w="1265310">
                  <a:extLst>
                    <a:ext uri="{9D8B030D-6E8A-4147-A177-3AD203B41FA5}"/>
                  </a:extLst>
                </a:gridCol>
                <a:gridCol w="1138527">
                  <a:extLst>
                    <a:ext uri="{9D8B030D-6E8A-4147-A177-3AD203B41FA5}"/>
                  </a:extLst>
                </a:gridCol>
                <a:gridCol w="1062920">
                  <a:extLst>
                    <a:ext uri="{9D8B030D-6E8A-4147-A177-3AD203B41FA5}"/>
                  </a:extLst>
                </a:gridCol>
                <a:gridCol w="637752">
                  <a:extLst>
                    <a:ext uri="{9D8B030D-6E8A-4147-A177-3AD203B41FA5}"/>
                  </a:extLst>
                </a:gridCol>
                <a:gridCol w="1062921">
                  <a:extLst>
                    <a:ext uri="{9D8B030D-6E8A-4147-A177-3AD203B41FA5}"/>
                  </a:extLst>
                </a:gridCol>
              </a:tblGrid>
              <a:tr h="6104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Наименование</a:t>
                      </a:r>
                      <a:r>
                        <a:rPr lang="ru-RU" sz="1200" baseline="0" dirty="0" smtClean="0"/>
                        <a:t> </a:t>
                      </a:r>
                      <a:endParaRPr lang="ru-RU" sz="1200" dirty="0"/>
                    </a:p>
                  </a:txBody>
                  <a:tcPr marL="91447" marR="91447" marT="45729" marB="45729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Исполнение </a:t>
                      </a:r>
                    </a:p>
                    <a:p>
                      <a:pPr algn="ctr"/>
                      <a:r>
                        <a:rPr lang="ru-RU" sz="1200" dirty="0" smtClean="0"/>
                        <a:t>за 2021 год</a:t>
                      </a:r>
                      <a:endParaRPr lang="ru-RU" sz="1200" dirty="0"/>
                    </a:p>
                  </a:txBody>
                  <a:tcPr marL="91447" marR="91447" marT="45729" marB="45729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План</a:t>
                      </a:r>
                      <a:r>
                        <a:rPr lang="ru-RU" sz="1200" baseline="0" dirty="0" smtClean="0"/>
                        <a:t>             </a:t>
                      </a:r>
                    </a:p>
                    <a:p>
                      <a:pPr algn="ctr"/>
                      <a:r>
                        <a:rPr lang="ru-RU" sz="1200" baseline="0" dirty="0" smtClean="0"/>
                        <a:t>   на 2022 год</a:t>
                      </a:r>
                      <a:endParaRPr lang="ru-RU" sz="1200" dirty="0"/>
                    </a:p>
                  </a:txBody>
                  <a:tcPr marL="91447" marR="91447" marT="45729" marB="45729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Исполнение за  2022 год</a:t>
                      </a:r>
                      <a:endParaRPr lang="ru-RU" sz="1100" dirty="0"/>
                    </a:p>
                  </a:txBody>
                  <a:tcPr marL="91447" marR="91447" marT="45729" marB="45729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% исполнения годовых показателей</a:t>
                      </a:r>
                      <a:endParaRPr lang="ru-RU" sz="1100" dirty="0"/>
                    </a:p>
                  </a:txBody>
                  <a:tcPr marL="91447" marR="91447" marT="45729" marB="45729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Темп роста/снижения доходов 2021/2022 гг.</a:t>
                      </a:r>
                      <a:endParaRPr lang="ru-RU" sz="1100" b="1" dirty="0"/>
                    </a:p>
                  </a:txBody>
                  <a:tcPr marL="91447" marR="91447" marT="45729" marB="45729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7572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%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7" marR="91447" marT="45729" marB="45729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сумма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7" marR="91447" marT="45729" marB="45729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/>
                </a:extLst>
              </a:tr>
              <a:tr h="65503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Безвозмездные поступления –всего:</a:t>
                      </a:r>
                      <a:endParaRPr lang="ru-RU" sz="1200" b="1" dirty="0"/>
                    </a:p>
                  </a:txBody>
                  <a:tcPr marL="91447" marR="91447" marT="45729" marB="45729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1932376,62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2 300 848,11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2 295 928,30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99,78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118,81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363 551,68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/>
                </a:extLst>
              </a:tr>
              <a:tr h="76929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Дотации</a:t>
                      </a:r>
                      <a:endParaRPr lang="ru-RU" sz="1200" b="1" dirty="0"/>
                    </a:p>
                  </a:txBody>
                  <a:tcPr marL="91447" marR="91447" marT="45729" marB="45729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201647,5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223 242,40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223 242,40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110,71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21 594,90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/>
                </a:extLst>
              </a:tr>
              <a:tr h="68382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Субсидии</a:t>
                      </a:r>
                      <a:endParaRPr lang="ru-RU" sz="1200" b="1" dirty="0"/>
                    </a:p>
                  </a:txBody>
                  <a:tcPr marL="91447" marR="91447" marT="45729" marB="45729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862327,62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866 621,85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867 880,35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100,14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100,64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5 552,73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/>
                </a:extLst>
              </a:tr>
              <a:tr h="59834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Субвенции</a:t>
                      </a:r>
                      <a:endParaRPr lang="ru-RU" sz="1200" b="1" dirty="0"/>
                    </a:p>
                  </a:txBody>
                  <a:tcPr marL="91447" marR="91447" marT="45729" marB="45729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823193,11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1 146 743,10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1 143 626,21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99,72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138,93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320 433,10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/>
                </a:extLst>
              </a:tr>
              <a:tr h="59834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Иные МБТ</a:t>
                      </a:r>
                      <a:endParaRPr lang="ru-RU" sz="1200" b="1" dirty="0"/>
                    </a:p>
                  </a:txBody>
                  <a:tcPr marL="91447" marR="91447" marT="45729" marB="45729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45208,39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64 240,76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61 179,34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135,33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15 970,95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/>
                </a:extLst>
              </a:tr>
              <a:tr h="82305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Доходы от возврата остатков субсидий, субвенций и иных МБТ, имеющих целевое назначение прошлых лет</a:t>
                      </a:r>
                      <a:endParaRPr lang="ru-RU" sz="1200" b="1" dirty="0"/>
                    </a:p>
                  </a:txBody>
                  <a:tcPr marL="91447" marR="91447" marT="45729" marB="45729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-1899,07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-8,6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0,45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1 890,47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/>
                </a:extLst>
              </a:tr>
              <a:tr h="651267">
                <a:tc>
                  <a:txBody>
                    <a:bodyPr/>
                    <a:lstStyle/>
                    <a:p>
                      <a:pPr algn="ctr"/>
                      <a:endParaRPr lang="ru-RU" sz="1200" b="1" dirty="0" smtClean="0"/>
                    </a:p>
                    <a:p>
                      <a:pPr algn="ctr"/>
                      <a:r>
                        <a:rPr lang="ru-RU" sz="1200" b="1" dirty="0" smtClean="0"/>
                        <a:t>Возврат МБТ</a:t>
                      </a:r>
                      <a:endParaRPr lang="ru-RU" sz="1200" b="1" dirty="0"/>
                    </a:p>
                  </a:txBody>
                  <a:tcPr marL="91447" marR="91447" marT="45729" marB="45729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-1899,07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-8,6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0,45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663,3</a:t>
                      </a:r>
                    </a:p>
                  </a:txBody>
                  <a:tcPr marL="9525" marR="9525" marT="9525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431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15370" cy="98189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Анализ поступления собственных доходов в бюджеты сельских поселений (без учета акцизов)     </a:t>
            </a:r>
            <a:br>
              <a:rPr lang="ru-RU" sz="2400" b="1" dirty="0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</a:t>
            </a:r>
            <a:r>
              <a:rPr lang="ru-RU" sz="1200" b="1" dirty="0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  <a:endParaRPr lang="ru-RU" sz="1200" b="1" dirty="0">
              <a:solidFill>
                <a:srgbClr val="112BA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1656636"/>
              </p:ext>
            </p:extLst>
          </p:nvPr>
        </p:nvGraphicFramePr>
        <p:xfrm>
          <a:off x="107504" y="836712"/>
          <a:ext cx="8858312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1929" y="5589240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поступлений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собственных доходов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сельским поселениям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Заларинского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прослеживается в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Холмогойском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поселении, по всем остальным поселениям снижение.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 rot="10800000">
            <a:off x="6751220" y="2213024"/>
            <a:ext cx="216024" cy="432048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40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616" y="116632"/>
            <a:ext cx="8291264" cy="778098"/>
          </a:xfrm>
        </p:spPr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Процент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роста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собственных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доходов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г. к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г. и 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г. к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488284"/>
              </p:ext>
            </p:extLst>
          </p:nvPr>
        </p:nvGraphicFramePr>
        <p:xfrm>
          <a:off x="33621" y="116632"/>
          <a:ext cx="9144000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5903893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анализируемом периоде 20</a:t>
            </a:r>
            <a:r>
              <a:rPr lang="en-US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1-2022 годов собственных доходов прослеживается снижение (связанном с тем, что изменилась кадастровая стоимость земельных участков, в связи с этим произошел перерасчет земельного налога).</a:t>
            </a: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08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Лента лицом вниз 8"/>
          <p:cNvSpPr/>
          <p:nvPr/>
        </p:nvSpPr>
        <p:spPr>
          <a:xfrm>
            <a:off x="5580112" y="2420888"/>
            <a:ext cx="576064" cy="288032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поступления налога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 доходы физических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лиц за 2022 год по сельским поселениям (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.)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237881"/>
              </p:ext>
            </p:extLst>
          </p:nvPr>
        </p:nvGraphicFramePr>
        <p:xfrm>
          <a:off x="457200" y="980728"/>
          <a:ext cx="8229600" cy="5145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Лента лицом вниз 6"/>
          <p:cNvSpPr/>
          <p:nvPr/>
        </p:nvSpPr>
        <p:spPr>
          <a:xfrm>
            <a:off x="3275856" y="2564904"/>
            <a:ext cx="576064" cy="288032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" name="TextBox 1"/>
          <p:cNvSpPr txBox="1"/>
          <p:nvPr/>
        </p:nvSpPr>
        <p:spPr>
          <a:xfrm>
            <a:off x="3347864" y="2564904"/>
            <a:ext cx="432048" cy="38930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/>
              <a:t>IV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137288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470" y="116632"/>
            <a:ext cx="8928992" cy="57148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Анализ поступления </a:t>
            </a:r>
            <a:r>
              <a:rPr lang="ru-RU" sz="2400" b="1" dirty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собственных </a:t>
            </a:r>
            <a:r>
              <a:rPr lang="ru-RU" sz="2400" b="1" dirty="0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доходов в </a:t>
            </a:r>
            <a:r>
              <a:rPr lang="ru-RU" sz="2400" b="1" dirty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городских </a:t>
            </a:r>
            <a:r>
              <a:rPr lang="ru-RU" sz="2400" b="1" dirty="0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поселениях района (тыс. руб.)</a:t>
            </a:r>
            <a:endParaRPr lang="ru-RU" sz="2400" b="1" dirty="0">
              <a:solidFill>
                <a:srgbClr val="112BAF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3830792"/>
              </p:ext>
            </p:extLst>
          </p:nvPr>
        </p:nvGraphicFramePr>
        <p:xfrm>
          <a:off x="0" y="967694"/>
          <a:ext cx="9144000" cy="5890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61100" y="177281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44 402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07200" y="4495257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13 300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2797205" y="3516386"/>
            <a:ext cx="1368152" cy="1138753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895278" y="3901096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3,4 %</a:t>
            </a:r>
            <a:endParaRPr lang="ru-RU" b="1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6747555" y="4988505"/>
            <a:ext cx="1368152" cy="1138753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732240" y="5373216"/>
            <a:ext cx="1188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30,4 %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481281" y="162880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45 902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21692" y="423955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17 343</a:t>
            </a:r>
          </a:p>
        </p:txBody>
      </p:sp>
    </p:spTree>
    <p:extLst>
      <p:ext uri="{BB962C8B-B14F-4D97-AF65-F5344CB8AC3E}">
        <p14:creationId xmlns:p14="http://schemas.microsoft.com/office/powerpoint/2010/main" val="389949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28604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D20D9"/>
                </a:solidFill>
                <a:latin typeface="Times New Roman" pitchFamily="18" charset="0"/>
                <a:cs typeface="Times New Roman" pitchFamily="18" charset="0"/>
              </a:rPr>
              <a:t>Собственные доходы городских поселений за 2022 год</a:t>
            </a:r>
            <a:endParaRPr lang="ru-RU" sz="2400" b="1" dirty="0">
              <a:solidFill>
                <a:srgbClr val="0D20D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6844242"/>
              </p:ext>
            </p:extLst>
          </p:nvPr>
        </p:nvGraphicFramePr>
        <p:xfrm>
          <a:off x="-18473" y="389215"/>
          <a:ext cx="9144000" cy="620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4643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47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4291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112BAF"/>
                </a:solidFill>
                <a:latin typeface="Times New Roman" pitchFamily="18" charset="0"/>
                <a:cs typeface="Times New Roman" pitchFamily="18" charset="0"/>
              </a:rPr>
              <a:t>Поступление дотации на выравнивание из бюджета района в бюджеты городских и сельских поселений за 2020 -2022 год</a:t>
            </a:r>
            <a:endParaRPr lang="ru-RU" sz="2400" b="1" dirty="0">
              <a:solidFill>
                <a:srgbClr val="112BA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0941794"/>
              </p:ext>
            </p:extLst>
          </p:nvPr>
        </p:nvGraphicFramePr>
        <p:xfrm>
          <a:off x="46551" y="1124744"/>
          <a:ext cx="9108504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357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467600" cy="1143000"/>
          </a:xfrm>
        </p:spPr>
        <p:txBody>
          <a:bodyPr/>
          <a:lstStyle/>
          <a:p>
            <a:pPr algn="ctr"/>
            <a:r>
              <a:rPr lang="ru-RU" sz="3600" b="1" dirty="0"/>
              <a:t>Структура расходов поселений </a:t>
            </a:r>
            <a:r>
              <a:rPr lang="ru-RU" sz="3600" b="1" dirty="0" err="1"/>
              <a:t>Заларинского</a:t>
            </a:r>
            <a:r>
              <a:rPr lang="ru-RU" sz="3600" b="1" dirty="0"/>
              <a:t> </a:t>
            </a:r>
            <a:r>
              <a:rPr lang="ru-RU" sz="3600" b="1" dirty="0" smtClean="0"/>
              <a:t>района 2022</a:t>
            </a:r>
            <a:endParaRPr lang="ru-RU" sz="3600" b="1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2958395"/>
              </p:ext>
            </p:extLst>
          </p:nvPr>
        </p:nvGraphicFramePr>
        <p:xfrm>
          <a:off x="107504" y="1412776"/>
          <a:ext cx="900100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07904" y="350100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31640" y="422108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495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221049"/>
              </p:ext>
            </p:extLst>
          </p:nvPr>
        </p:nvGraphicFramePr>
        <p:xfrm>
          <a:off x="107505" y="332656"/>
          <a:ext cx="9001000" cy="649965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77388">
                  <a:extLst>
                    <a:ext uri="{9D8B030D-6E8A-4147-A177-3AD203B41FA5}"/>
                  </a:extLst>
                </a:gridCol>
                <a:gridCol w="1487449">
                  <a:extLst>
                    <a:ext uri="{9D8B030D-6E8A-4147-A177-3AD203B41FA5}"/>
                  </a:extLst>
                </a:gridCol>
                <a:gridCol w="1420846">
                  <a:extLst>
                    <a:ext uri="{9D8B030D-6E8A-4147-A177-3AD203B41FA5}"/>
                  </a:extLst>
                </a:gridCol>
                <a:gridCol w="1415317">
                  <a:extLst>
                    <a:ext uri="{9D8B030D-6E8A-4147-A177-3AD203B41FA5}"/>
                  </a:extLst>
                </a:gridCol>
              </a:tblGrid>
              <a:tr h="281828">
                <a:tc gridSpan="4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82" marR="5982" marT="59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1828">
                <a:tc gridSpan="4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82" marR="5982" marT="59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1828">
                <a:tc gridSpan="4">
                  <a:txBody>
                    <a:bodyPr/>
                    <a:lstStyle/>
                    <a:p>
                      <a:pPr algn="r" fontAlgn="b"/>
                      <a:endParaRPr lang="ru-RU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82" marR="5982" marT="598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9317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82" marR="5982" marT="59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Факт </a:t>
                      </a:r>
                      <a:r>
                        <a:rPr lang="ru-RU" sz="180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2021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82" marR="5982" marT="59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Факт </a:t>
                      </a:r>
                      <a:r>
                        <a:rPr lang="ru-RU" sz="180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2022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82" marR="5982" marT="59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Рост(+), снижение(-)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82" marR="5982" marT="59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2818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88 621,78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90 916,41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+2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294,63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2818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оборона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356,47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286,88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-69,59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55690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331,47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9 587,58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+9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256,11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2818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7 147,43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8 648,54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+1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501,11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2818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40 297,80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40 186,91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-110,89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2818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980,38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4 428,95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+3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448,57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2818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Образование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1 561 796,90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1 740 480,83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+178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683,93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2818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116 112,97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95 230,44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-20 882,53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2818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Здрврохранение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829,67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711,92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-117,75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2818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Социальная политика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55 853,44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53 868,09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-1 985,35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2818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2 639,50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197 159,90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+194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520,40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2818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220 901,99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244 775,69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+23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873,70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56938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14,51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14,51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  <a:tr h="34163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Всего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2 095 884,31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2 486 296,65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+390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412,34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51519" y="188640"/>
            <a:ext cx="8640961" cy="79208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Динамика исполнения расходов бюджета </a:t>
            </a:r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МО «</a:t>
            </a:r>
            <a:r>
              <a:rPr lang="ru-RU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Заларинский</a:t>
            </a:r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район» </a:t>
            </a:r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за </a:t>
            </a:r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2021-2022 </a:t>
            </a:r>
            <a:r>
              <a:rPr lang="ru-RU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гг</a:t>
            </a:r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 </a:t>
            </a:r>
            <a:r>
              <a:rPr lang="en-US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</a:t>
            </a:r>
            <a:r>
              <a:rPr lang="en-US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основным функциям, тыс. руб.</a:t>
            </a:r>
            <a:endParaRPr lang="ru-RU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02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96"/>
            <a:ext cx="91440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88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59632" y="476672"/>
            <a:ext cx="6768752" cy="108012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FF3399">
                  <a:alpha val="30000"/>
                </a:srgbClr>
              </a:gs>
            </a:gsLst>
            <a:lin ang="5400000" scaled="0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Удельный вес программных расходов бюджета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район»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году</a:t>
            </a:r>
          </a:p>
        </p:txBody>
      </p:sp>
      <p:sp>
        <p:nvSpPr>
          <p:cNvPr id="9220" name="AutoShape 2" descr="https://tverweek.com/media/k2/items/cache/48679a1ffe3a86d8515a27746777036c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9221" name="AutoShape 4" descr="https://tverweek.com/media/k2/items/cache/48679a1ffe3a86d8515a27746777036c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9222" name="AutoShape 6" descr="https://tverweek.com/media/k2/items/cache/48679a1ffe3a86d8515a27746777036c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9223" name="AutoShape 8" descr="https://tverweek.com/media/k2/items/cache/48679a1ffe3a86d8515a27746777036c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13" name="Рисунок 12" descr="https://avatars.mds.yandex.net/i?id=793ef79f97dcab48b2b06d586323ff6306cb0e06-8334793-images-thumbs&amp;n=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53136"/>
            <a:ext cx="2614295" cy="195834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2000250" y="1771650"/>
          <a:ext cx="5143500" cy="331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156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CC"/>
            </a:gs>
            <a:gs pos="7000">
              <a:schemeClr val="accent5">
                <a:lumMod val="60000"/>
                <a:lumOff val="40000"/>
              </a:schemeClr>
            </a:gs>
            <a:gs pos="100000">
              <a:srgbClr val="E1E8F5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1022"/>
            <a:ext cx="9180512" cy="1433797"/>
          </a:xfr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1">
                  <a:shade val="82000"/>
                  <a:satMod val="125000"/>
                  <a:lumMod val="74000"/>
                </a:schemeClr>
              </a:gs>
            </a:gsLst>
          </a:gradFill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Исполнение </a:t>
            </a: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</a:t>
            </a: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 муниципального образования  «</a:t>
            </a:r>
            <a:r>
              <a:rPr lang="ru-RU" sz="1600" dirty="0" err="1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Заларинский</a:t>
            </a: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район»                                                за 2022 год.</a:t>
            </a:r>
            <a:b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(тыс. руб.)                                                                                                          </a:t>
            </a: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Narrow" panose="020B0606020202030204" pitchFamily="34" charset="0"/>
              </a:rPr>
              <a:t/>
            </a:r>
            <a:b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Narrow" panose="020B0606020202030204" pitchFamily="34" charset="0"/>
              </a:rPr>
            </a:b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Narrow" panose="020B0606020202030204" pitchFamily="34" charset="0"/>
              </a:rPr>
              <a:t> </a:t>
            </a:r>
            <a:endParaRPr lang="ru-RU" sz="16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382241066"/>
              </p:ext>
            </p:extLst>
          </p:nvPr>
        </p:nvGraphicFramePr>
        <p:xfrm>
          <a:off x="323528" y="764700"/>
          <a:ext cx="8856984" cy="62465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302">
                  <a:extLst>
                    <a:ext uri="{9D8B030D-6E8A-4147-A177-3AD203B41FA5}"/>
                  </a:extLst>
                </a:gridCol>
                <a:gridCol w="4422871">
                  <a:extLst>
                    <a:ext uri="{9D8B030D-6E8A-4147-A177-3AD203B41FA5}"/>
                  </a:extLst>
                </a:gridCol>
                <a:gridCol w="1571354">
                  <a:extLst>
                    <a:ext uri="{9D8B030D-6E8A-4147-A177-3AD203B41FA5}"/>
                  </a:extLst>
                </a:gridCol>
                <a:gridCol w="1499930">
                  <a:extLst>
                    <a:ext uri="{9D8B030D-6E8A-4147-A177-3AD203B41FA5}"/>
                  </a:extLst>
                </a:gridCol>
                <a:gridCol w="1288527">
                  <a:extLst>
                    <a:ext uri="{9D8B030D-6E8A-4147-A177-3AD203B41FA5}"/>
                  </a:extLst>
                </a:gridCol>
              </a:tblGrid>
              <a:tr h="499772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620" marR="7620" marT="762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Наименование программы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99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Плановые назначения 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99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Фактическое исполнение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% 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9999"/>
                    </a:solidFill>
                  </a:tcPr>
                </a:tc>
                <a:extLst>
                  <a:ext uri="{0D108BD9-81ED-4DB2-BD59-A6C34878D82A}"/>
                </a:extLst>
              </a:tr>
              <a:tr h="296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исполнения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2967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«Обеспечение деятельности Администрации МО «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Заларинский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район» по выполнению муниципальных функций и государственных полномочий на 2022-2024годы.»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97 624,01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96 782,06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4373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"Развитие образования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Заларинском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районе на 2022-2024гг."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1 195 611,90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1 185 551,33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3012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«Развитие культуры в Заларинском районе на 2022-2024 гг.»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78 036,59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77 724,48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99,60%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2967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"Развитие физической культуры, спорта и молодежной политики в Заларинском районе на 2022-2024гг. 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1 935,69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1 923,04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99,35%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4373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"Совершенствование управления в сфере муниципального имущества на 2022-2024гг"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50 070,09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49 968,31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2967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«Молодым семьям - доступное жилье муниципального образования «Заларинский район» на 2022 - 2024 годы»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1 398,67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1 398,67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4373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"Управление мцниципальными финансами муниципального образования "Заларинский район" на 2022-2024гг."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266 289,41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262 341,38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4373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"Развитие автомобильных дорог общего пользования местного значения муниципального образования "Заларинский район" на 2022-2024 гг."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8 279,78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4 771,95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57,63%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4373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"Доступная среда для инвалидов и других маломобильных групп населения в муниципальном образовании "Заларинский район" на 2022-2024 гг."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168,00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167,91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6156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"Охрана окружающей среды на территории Заларинского района на 2022-2024 г."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6 653,60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4 428,95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66,56%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2967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«Подготовка документов для проектно-изыскательских работ по объектам образования, физкультуры, спорта и документов территориального планирования на 2022-2024 гг.»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13 757,65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13 509,97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98,20%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4125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"Создание благоприятных условий в целях привлечения работников бюджетной сферы для работы на территории муниципального образования «Заларинский район» на 2022-2024 гг.»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712,00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662,00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92,98%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2967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"Комплексное развитие сельских территорий Заларинского района на 2022-2024 гг."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765 185,17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765 179,87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2967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"Противодействие экстремизму и терроризму на территории муниципального образования "Заларинский район" на 2022-2024 гг."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4 595,67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4 569,45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99,43%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81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1022"/>
            <a:ext cx="9180512" cy="1433797"/>
          </a:xfr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1">
                  <a:shade val="82000"/>
                  <a:satMod val="125000"/>
                  <a:lumMod val="74000"/>
                </a:schemeClr>
              </a:gs>
            </a:gsLst>
          </a:gradFill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Исполнение </a:t>
            </a: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</a:t>
            </a: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 муниципального образования  «</a:t>
            </a:r>
            <a:r>
              <a:rPr lang="ru-RU" sz="1600" dirty="0" err="1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Заларинский</a:t>
            </a: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район»                                                за 2022 год.</a:t>
            </a:r>
            <a:b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(тыс. руб.)                                                                                                          </a:t>
            </a: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Narrow" panose="020B0606020202030204" pitchFamily="34" charset="0"/>
              </a:rPr>
              <a:t/>
            </a:r>
            <a:b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Narrow" panose="020B0606020202030204" pitchFamily="34" charset="0"/>
              </a:rPr>
            </a:br>
            <a:r>
              <a:rPr lang="ru-RU" sz="16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Narrow" panose="020B0606020202030204" pitchFamily="34" charset="0"/>
              </a:rPr>
              <a:t> </a:t>
            </a:r>
            <a:endParaRPr lang="ru-RU" sz="16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394701656"/>
              </p:ext>
            </p:extLst>
          </p:nvPr>
        </p:nvGraphicFramePr>
        <p:xfrm>
          <a:off x="0" y="908720"/>
          <a:ext cx="9180512" cy="47810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7830">
                  <a:extLst>
                    <a:ext uri="{9D8B030D-6E8A-4147-A177-3AD203B41FA5}"/>
                  </a:extLst>
                </a:gridCol>
                <a:gridCol w="4422871">
                  <a:extLst>
                    <a:ext uri="{9D8B030D-6E8A-4147-A177-3AD203B41FA5}"/>
                  </a:extLst>
                </a:gridCol>
                <a:gridCol w="1571354">
                  <a:extLst>
                    <a:ext uri="{9D8B030D-6E8A-4147-A177-3AD203B41FA5}"/>
                  </a:extLst>
                </a:gridCol>
                <a:gridCol w="1499930">
                  <a:extLst>
                    <a:ext uri="{9D8B030D-6E8A-4147-A177-3AD203B41FA5}"/>
                  </a:extLst>
                </a:gridCol>
                <a:gridCol w="1288527">
                  <a:extLst>
                    <a:ext uri="{9D8B030D-6E8A-4147-A177-3AD203B41FA5}"/>
                  </a:extLst>
                </a:gridCol>
              </a:tblGrid>
              <a:tr h="355752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620" marR="7620" marT="762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99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Наименование программы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99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Плановые назначения 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99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Фактическое исполнение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% 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9999"/>
                    </a:solidFill>
                  </a:tcPr>
                </a:tc>
                <a:extLst>
                  <a:ext uri="{0D108BD9-81ED-4DB2-BD59-A6C34878D82A}"/>
                </a:extLst>
              </a:tr>
              <a:tr h="296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исполнения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2967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"Поддержка и развитие малого предпринимательства на территории муниципального образования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Заларинский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район" на 2022-2024 гг."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750,00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750,00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4373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"Улучшение условий и охраны труда в муниципальном образовании «Заларинский район» на 2022-2024 гг."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1 008,30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1 008,30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3012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"Профилактика правонарушений в муниципальном образовании "Заларинский район" на 2022-2024 гг."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213,00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211,68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99,38%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2967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"Повышение безопасности дорожного движения в муниципальном образовании "Заларинский район" на 2022-2024 г."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4373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«Развитие сельского хозяйства и регулирование рынков сельскохозяйственной продукции, сырья и продовольствия в Заларинском районе на 2022-2024 гг.»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2967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"Формирование системы мотивации граждан к ведению здорового образа жизни через укрепление общественного здоровья населения муниципального образования "Заларинский район" на 2022-2024 годы."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49,92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4373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"О гражданской обороне и защите населения и территорий Заларинского района от чрезвычайных ситуаций природного и техногенного характера, обеспечению пожарной безопасности и безопасности людей на водных объектах на 2021 - 2026 годы"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9 395,38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9 375,90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4373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Муниципальная программа "Защита прав потребителей на территории муниципального образования "Заларинский район" на 2021-2023 годы"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4373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Непрограммные расходы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5 612,26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5 611,52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  <a:tr h="6156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2 507 657,17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2 486 230,28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99,15%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59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090452"/>
              </p:ext>
            </p:extLst>
          </p:nvPr>
        </p:nvGraphicFramePr>
        <p:xfrm>
          <a:off x="179512" y="1340768"/>
          <a:ext cx="4104456" cy="1944216"/>
        </p:xfrm>
        <a:graphic>
          <a:graphicData uri="http://schemas.openxmlformats.org/drawingml/2006/table">
            <a:tbl>
              <a:tblPr/>
              <a:tblGrid>
                <a:gridCol w="2424020">
                  <a:extLst>
                    <a:ext uri="{9D8B030D-6E8A-4147-A177-3AD203B41FA5}"/>
                  </a:extLst>
                </a:gridCol>
                <a:gridCol w="1680436">
                  <a:extLst>
                    <a:ext uri="{9D8B030D-6E8A-4147-A177-3AD203B41FA5}"/>
                  </a:extLst>
                </a:gridCol>
              </a:tblGrid>
              <a:tr h="6393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Субсидии из областного и федерального бюджета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322 560,4 </a:t>
                      </a:r>
                      <a:r>
                        <a:rPr lang="ru-RU" sz="1400" b="0" i="1" u="none" strike="noStrike" dirty="0" err="1" smtClean="0">
                          <a:solidFill>
                            <a:schemeClr val="bg1"/>
                          </a:solidFill>
                          <a:latin typeface="Calibri"/>
                        </a:rPr>
                        <a:t>тыс.руб</a:t>
                      </a:r>
                      <a:r>
                        <a:rPr lang="ru-RU" sz="14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.</a:t>
                      </a:r>
                      <a:endParaRPr lang="ru-RU" sz="1400" b="0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6524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Расходы за счет средств местного бюджета </a:t>
                      </a:r>
                      <a:endParaRPr lang="ru-RU" sz="1400" b="0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273 056,5 </a:t>
                      </a:r>
                      <a:r>
                        <a:rPr lang="ru-RU" sz="1400" b="0" i="1" u="none" strike="noStrike" dirty="0" err="1" smtClean="0">
                          <a:solidFill>
                            <a:schemeClr val="bg1"/>
                          </a:solidFill>
                          <a:latin typeface="Calibri"/>
                        </a:rPr>
                        <a:t>тыс.руб</a:t>
                      </a:r>
                      <a:r>
                        <a:rPr lang="ru-RU" sz="14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.</a:t>
                      </a:r>
                      <a:endParaRPr lang="ru-RU" sz="1400" b="0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6524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Субвенции из областного и федерального бюджета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548 174,6 </a:t>
                      </a:r>
                      <a:r>
                        <a:rPr lang="ru-RU" sz="1400" b="0" i="1" u="none" strike="noStrike" dirty="0" err="1" smtClean="0">
                          <a:solidFill>
                            <a:schemeClr val="bg1"/>
                          </a:solidFill>
                          <a:latin typeface="Calibri"/>
                        </a:rPr>
                        <a:t>тыс.руб</a:t>
                      </a:r>
                      <a:r>
                        <a:rPr lang="ru-RU" sz="14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.</a:t>
                      </a:r>
                      <a:endParaRPr lang="ru-RU" sz="1400" b="0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979712" y="188640"/>
            <a:ext cx="5976664" cy="648072"/>
          </a:xfrm>
          <a:prstGeom prst="round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reflection blurRad="38100" stA="26000" endPos="23000" dist="25400" dir="5400000" sy="-100000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</a:rPr>
              <a:t>Структура программных расходов по источникам финансирования за </a:t>
            </a:r>
            <a:r>
              <a:rPr lang="ru-RU" dirty="0" smtClean="0">
                <a:solidFill>
                  <a:srgbClr val="FF0000"/>
                </a:solidFill>
              </a:rPr>
              <a:t>2022 </a:t>
            </a:r>
            <a:r>
              <a:rPr lang="ru-RU" dirty="0">
                <a:solidFill>
                  <a:srgbClr val="FF0000"/>
                </a:solidFill>
              </a:rPr>
              <a:t>год</a:t>
            </a:r>
          </a:p>
        </p:txBody>
      </p:sp>
      <p:pic>
        <p:nvPicPr>
          <p:cNvPr id="10245" name="Picture 8" descr="https://www.clipartmax.com/png/full/384-3840315_economics-clipart-economy-chart-economics-clipart-economy-char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292600"/>
            <a:ext cx="2376487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3839865"/>
              </p:ext>
            </p:extLst>
          </p:nvPr>
        </p:nvGraphicFramePr>
        <p:xfrm>
          <a:off x="3635896" y="3212976"/>
          <a:ext cx="4572000" cy="2918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6489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674720" y="1124744"/>
            <a:ext cx="2049407" cy="1944216"/>
          </a:xfrm>
          <a:prstGeom prst="roundRect">
            <a:avLst/>
          </a:prstGeom>
          <a:ln/>
          <a:effectLst>
            <a:glow rad="228600">
              <a:schemeClr val="accent1">
                <a:satMod val="175000"/>
                <a:alpha val="40000"/>
              </a:schemeClr>
            </a:glow>
            <a:outerShdw blurRad="63500" dist="50800" dir="5400000" sx="98000" sy="98000" rotWithShape="0">
              <a:srgbClr val="000000">
                <a:alpha val="2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подпрограммам, тыс.руб.</a:t>
            </a:r>
          </a:p>
        </p:txBody>
      </p:sp>
      <p:sp>
        <p:nvSpPr>
          <p:cNvPr id="11" name="Овал 10"/>
          <p:cNvSpPr/>
          <p:nvPr/>
        </p:nvSpPr>
        <p:spPr>
          <a:xfrm>
            <a:off x="137603" y="4191734"/>
            <a:ext cx="2232048" cy="1944216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824 400,64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915816" y="4830868"/>
            <a:ext cx="2088232" cy="199803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Дошкольное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258 115,91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4355976" y="3161812"/>
            <a:ext cx="2160240" cy="1944215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Другие вопросы в области образования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25 773,41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6804248" y="3183810"/>
            <a:ext cx="2160240" cy="1980032"/>
          </a:xfrm>
          <a:prstGeom prst="ellipse">
            <a:avLst/>
          </a:prstGeom>
          <a:solidFill>
            <a:srgbClr val="FF9999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Охрана семьи и детства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14 004,22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3528" y="116632"/>
            <a:ext cx="8496944" cy="646331"/>
          </a:xfrm>
          <a:prstGeom prst="rect">
            <a:avLst/>
          </a:prstGeom>
        </p:spPr>
        <p:txBody>
          <a:bodyPr>
            <a:spAutoFit/>
            <a:scene3d>
              <a:camera prst="perspectiveFront"/>
              <a:lightRig rig="threePt" dir="t"/>
            </a:scene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>
                  <a:solidFill>
                    <a:srgbClr val="451ED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dirty="0" smtClean="0">
                <a:ln>
                  <a:solidFill>
                    <a:srgbClr val="451ED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dirty="0">
                <a:ln>
                  <a:solidFill>
                    <a:srgbClr val="451ED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dirty="0" smtClean="0">
                <a:ln>
                  <a:solidFill>
                    <a:srgbClr val="451ED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n>
                  <a:solidFill>
                    <a:srgbClr val="451ED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dirty="0" smtClean="0">
                <a:ln>
                  <a:solidFill>
                    <a:srgbClr val="451ED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район» «Развитие </a:t>
            </a:r>
            <a:r>
              <a:rPr lang="ru-RU" dirty="0">
                <a:ln>
                  <a:solidFill>
                    <a:srgbClr val="451ED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образования» на </a:t>
            </a:r>
            <a:r>
              <a:rPr lang="ru-RU" dirty="0" smtClean="0">
                <a:ln>
                  <a:solidFill>
                    <a:srgbClr val="451ED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2022-2024г.г</a:t>
            </a:r>
            <a:r>
              <a:rPr lang="ru-RU" dirty="0">
                <a:ln>
                  <a:solidFill>
                    <a:srgbClr val="451ED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dirty="0" smtClean="0">
                <a:ln>
                  <a:solidFill>
                    <a:srgbClr val="451ED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1 740 480,83 </a:t>
            </a:r>
            <a:r>
              <a:rPr lang="ru-RU" dirty="0">
                <a:ln>
                  <a:solidFill>
                    <a:srgbClr val="451ED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тыс. руб. или  </a:t>
            </a:r>
            <a:r>
              <a:rPr lang="ru-RU" i="1" dirty="0" smtClean="0">
                <a:ln>
                  <a:solidFill>
                    <a:srgbClr val="451ED2"/>
                  </a:solidFill>
                </a:ln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99,16%</a:t>
            </a:r>
            <a:r>
              <a:rPr lang="ru-RU" i="1" u="sng" dirty="0" smtClean="0">
                <a:ln>
                  <a:solidFill>
                    <a:srgbClr val="451ED2"/>
                  </a:solidFill>
                </a:ln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i="1" u="sng" dirty="0">
              <a:ln>
                <a:solidFill>
                  <a:srgbClr val="451ED2"/>
                </a:solidFill>
              </a:ln>
              <a:solidFill>
                <a:schemeClr val="accent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46" name="Picture 27" descr="https://avatars.mds.yandex.net/get-pdb/1766868/b26ee700-16cf-4d5c-9489-292924f0a8ec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470025"/>
            <a:ext cx="2243137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7" name="Picture 29" descr="https://avatars.mds.yandex.net/get-pdb/1534889/8aa0ae6e-67af-4349-93e5-0490cd15e1eb/s1200?webp=fal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650" y="1033416"/>
            <a:ext cx="24955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/>
          <p:cNvSpPr/>
          <p:nvPr/>
        </p:nvSpPr>
        <p:spPr>
          <a:xfrm>
            <a:off x="2055130" y="3033666"/>
            <a:ext cx="2088232" cy="199803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Молодежная политика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11 413,16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5796136" y="4941168"/>
            <a:ext cx="2160240" cy="1980032"/>
          </a:xfrm>
          <a:prstGeom prst="ellipse">
            <a:avLst/>
          </a:prstGeom>
          <a:solidFill>
            <a:srgbClr val="FF9999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Дополнительное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детей в сфере образования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51 843,99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https://avatars.mds.yandex.net/i?id=2ea4c8e0355ff5e2c740e0a8f1c4542f-6002742-images-thumbs&amp;ref=rim&amp;n=33&amp;w=150&amp;h=15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32" y="880693"/>
            <a:ext cx="2747714" cy="247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https://i.pinimg.com/originals/ae/02/28/ae022858cf4d94cd3c1b46c99fff17df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952" y="1090248"/>
            <a:ext cx="2926259" cy="1886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351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498" y="100145"/>
            <a:ext cx="8250998" cy="71508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район»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«Молодежная политика» на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2022-2024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гг. (590,2 тыс. руб. или  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67,1% 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100145"/>
            <a:ext cx="400110" cy="649720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Исполнено по подпрограммам, тыс.руб. :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5576" y="2637998"/>
            <a:ext cx="8280920" cy="86301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  <a:r>
              <a:rPr lang="ru-RU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райн</a:t>
            </a:r>
            <a:r>
              <a:rPr lang="ru-RU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»«Развитие </a:t>
            </a:r>
            <a:r>
              <a:rPr lang="ru-RU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культуры» на </a:t>
            </a:r>
            <a:r>
              <a:rPr lang="ru-RU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2022-2024 </a:t>
            </a:r>
            <a:r>
              <a:rPr lang="ru-RU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гг. </a:t>
            </a:r>
            <a:r>
              <a:rPr lang="ru-RU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(77724,49 тыс. </a:t>
            </a:r>
            <a:r>
              <a:rPr lang="ru-RU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руб. или </a:t>
            </a:r>
            <a:r>
              <a:rPr lang="ru-RU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95,8 %)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842078921"/>
              </p:ext>
            </p:extLst>
          </p:nvPr>
        </p:nvGraphicFramePr>
        <p:xfrm>
          <a:off x="1403648" y="3645024"/>
          <a:ext cx="7374738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4" name="Группа 13"/>
          <p:cNvGrpSpPr/>
          <p:nvPr/>
        </p:nvGrpSpPr>
        <p:grpSpPr>
          <a:xfrm>
            <a:off x="1187624" y="815234"/>
            <a:ext cx="2654905" cy="951433"/>
            <a:chOff x="0" y="1441"/>
            <a:chExt cx="2654905" cy="95143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1441"/>
              <a:ext cx="2654905" cy="951433"/>
            </a:xfrm>
            <a:prstGeom prst="round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46445" y="47886"/>
              <a:ext cx="2562015" cy="8585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rgbClr val="FF33CC"/>
                  </a:solidFill>
                  <a:latin typeface="Times New Roman" pitchFamily="18" charset="0"/>
                  <a:cs typeface="Times New Roman" pitchFamily="18" charset="0"/>
                </a:rPr>
                <a:t>41958,99</a:t>
              </a:r>
              <a:endParaRPr lang="ru-RU" sz="1400" kern="12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3872904" y="899343"/>
            <a:ext cx="4719832" cy="761147"/>
            <a:chOff x="2654906" y="96585"/>
            <a:chExt cx="4719832" cy="76114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с двумя скругленными соседними углами 17"/>
            <p:cNvSpPr/>
            <p:nvPr/>
          </p:nvSpPr>
          <p:spPr>
            <a:xfrm rot="5400000">
              <a:off x="4634248" y="-1882757"/>
              <a:ext cx="761147" cy="4719832"/>
            </a:xfrm>
            <a:prstGeom prst="round2Same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2654906" y="133741"/>
              <a:ext cx="4682676" cy="68683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>
                  <a:latin typeface="Times New Roman" pitchFamily="18" charset="0"/>
                  <a:cs typeface="Times New Roman" pitchFamily="18" charset="0"/>
                </a:rPr>
                <a:t>«Обеспечение функций управления культурной сферой»</a:t>
              </a:r>
              <a:endParaRPr lang="ru-RU" sz="1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201010" y="847176"/>
            <a:ext cx="2654905" cy="951433"/>
            <a:chOff x="0" y="1441"/>
            <a:chExt cx="2654905" cy="95143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0" y="1441"/>
              <a:ext cx="2654905" cy="951433"/>
            </a:xfrm>
            <a:prstGeom prst="round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46445" y="47886"/>
              <a:ext cx="2562015" cy="8585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rgbClr val="FF33CC"/>
                  </a:solidFill>
                  <a:latin typeface="Times New Roman" pitchFamily="18" charset="0"/>
                  <a:cs typeface="Times New Roman" pitchFamily="18" charset="0"/>
                </a:rPr>
                <a:t>41958,99</a:t>
              </a:r>
              <a:endParaRPr lang="ru-RU" sz="1400" kern="12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3872904" y="1671524"/>
            <a:ext cx="4719832" cy="867831"/>
            <a:chOff x="2654906" y="96585"/>
            <a:chExt cx="4719832" cy="86783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4" name="Прямоугольник с двумя скругленными соседними углами 23"/>
            <p:cNvSpPr/>
            <p:nvPr/>
          </p:nvSpPr>
          <p:spPr>
            <a:xfrm rot="5400000">
              <a:off x="4634248" y="-1882757"/>
              <a:ext cx="761147" cy="4719832"/>
            </a:xfrm>
            <a:prstGeom prst="round2Same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рямоугольник 24"/>
            <p:cNvSpPr/>
            <p:nvPr/>
          </p:nvSpPr>
          <p:spPr>
            <a:xfrm>
              <a:off x="2654906" y="277581"/>
              <a:ext cx="4682676" cy="68683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>
                  <a:latin typeface="Times New Roman" pitchFamily="18" charset="0"/>
                  <a:cs typeface="Times New Roman" pitchFamily="18" charset="0"/>
                </a:rPr>
                <a:t>«Обеспечение функций управления культурной сферой»</a:t>
              </a:r>
              <a:endParaRPr lang="ru-RU" sz="1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1201011" y="1720222"/>
            <a:ext cx="2654905" cy="951433"/>
            <a:chOff x="0" y="1441"/>
            <a:chExt cx="2654905" cy="95143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0" y="1441"/>
              <a:ext cx="2654905" cy="951433"/>
            </a:xfrm>
            <a:prstGeom prst="round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46445" y="47886"/>
              <a:ext cx="2562015" cy="8585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rgbClr val="FF33CC"/>
                  </a:solidFill>
                  <a:latin typeface="Times New Roman" pitchFamily="18" charset="0"/>
                  <a:cs typeface="Times New Roman" pitchFamily="18" charset="0"/>
                </a:rPr>
                <a:t>41958,99</a:t>
              </a:r>
              <a:endParaRPr lang="ru-RU" sz="1400" kern="12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83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5894034"/>
              </p:ext>
            </p:extLst>
          </p:nvPr>
        </p:nvGraphicFramePr>
        <p:xfrm>
          <a:off x="0" y="1124744"/>
          <a:ext cx="9144000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107504" y="116632"/>
            <a:ext cx="8928992" cy="79208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«Развитие физической культуры, спорта и молодежной политики в </a:t>
            </a:r>
            <a:r>
              <a:rPr lang="ru-RU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Заларинском</a:t>
            </a:r>
            <a:r>
              <a:rPr lang="ru-RU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районе на 2022-2024гг</a:t>
            </a:r>
            <a:r>
              <a:rPr lang="ru-RU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.».(1 923,04 </a:t>
            </a:r>
            <a:r>
              <a:rPr lang="ru-RU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тыс. руб. или </a:t>
            </a:r>
            <a:r>
              <a:rPr lang="ru-RU" i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99,35 </a:t>
            </a:r>
            <a:r>
              <a:rPr lang="ru-RU" i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%)</a:t>
            </a:r>
          </a:p>
        </p:txBody>
      </p:sp>
      <p:pic>
        <p:nvPicPr>
          <p:cNvPr id="6" name="Рисунок 5" descr="https://avatars.mds.yandex.net/i?id=2a0000017a081667a5463de1ed242620f840-4575484-images-thumbs&amp;n=13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0">
            <a:off x="5645073" y="1333540"/>
            <a:ext cx="2562447" cy="1801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avatars.mds.yandex.net/i?id=59e0f85bf5425cfabe19cd07ffd9248779f59f85-7761683-images-thumbs&amp;n=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0">
            <a:off x="395837" y="3819856"/>
            <a:ext cx="2175719" cy="185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Спортивный инвентарь фон для презентации (96 фото) .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857" y="5101398"/>
            <a:ext cx="2411730" cy="1607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141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s://avatars.mds.yandex.net/i?id=a98ce6a065dc64389002e49e7082e95bfb2494c4-9214559-images-thumbs&amp;n=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44" y="5229200"/>
            <a:ext cx="1943100" cy="1572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26" name="Picture 6" descr="http://era.com.ua/market/img/?s=1&amp;f=762&amp;i=4017013_1_2614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708275"/>
            <a:ext cx="17272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188640"/>
            <a:ext cx="8352928" cy="936104"/>
          </a:xfrm>
          <a:prstGeom prst="roundRect">
            <a:avLst/>
          </a:prstGeom>
          <a:gradFill>
            <a:gsLst>
              <a:gs pos="100000">
                <a:srgbClr val="FF9999"/>
              </a:gs>
              <a:gs pos="17000">
                <a:srgbClr val="FF9999"/>
              </a:gs>
              <a:gs pos="38000">
                <a:srgbClr val="FF9999"/>
              </a:gs>
              <a:gs pos="55000">
                <a:srgbClr val="FF9999"/>
              </a:gs>
              <a:gs pos="80000">
                <a:srgbClr val="FF9999"/>
              </a:gs>
              <a:gs pos="88000">
                <a:srgbClr val="FF9999"/>
              </a:gs>
              <a:gs pos="100000">
                <a:schemeClr val="accent6">
                  <a:tint val="99555"/>
                  <a:satMod val="155000"/>
                </a:schemeClr>
              </a:gs>
            </a:gsLst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программа «Муниципальная программа "Комплексное развитие сельских территорий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на 2022-2024 гг." (36583,7 тыс. руб. или </a:t>
            </a:r>
            <a:r>
              <a:rPr lang="ru-RU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97,9 %)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5" name="Схема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072311"/>
              </p:ext>
            </p:extLst>
          </p:nvPr>
        </p:nvGraphicFramePr>
        <p:xfrm>
          <a:off x="0" y="1477442"/>
          <a:ext cx="903649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5844" name="Picture 4" descr="http://vseon.com/i/images/news/march15/3881___jpg____1413445568_327e80c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728526">
            <a:off x="2974261" y="1282323"/>
            <a:ext cx="1440160" cy="144016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8" name="Рисунок 7" descr="https://avatars.mds.yandex.net/i?id=c361aeee028a0a6d17337dbbfdaad9560ef9b9f6-8209733-images-thumbs&amp;n=13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0">
            <a:off x="4808666" y="1375700"/>
            <a:ext cx="1498283" cy="1198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682" y="1340768"/>
            <a:ext cx="3627526" cy="1354106"/>
          </a:xfrm>
          <a:prstGeom prst="rect">
            <a:avLst/>
          </a:prstGeom>
          <a:noFill/>
        </p:spPr>
      </p:pic>
      <p:pic>
        <p:nvPicPr>
          <p:cNvPr id="12" name="Рисунок 11" descr="O:\Галеева О.С\Фотографии КРСТ\Бажирская ООШ\DJI_0446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680" y="5059020"/>
            <a:ext cx="3097530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O:\Галеева О.С\Фотографии КРСТ\Кап ремонт спорткомплекса п.Залари\IMG_2120.JP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12" y="4901659"/>
            <a:ext cx="2808312" cy="1900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O:\Галеева О.С\Фотографии КРСТ\Бибилиотека п.Тыреть\IMG_20221226_095708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151727"/>
            <a:ext cx="2775278" cy="15576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253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496944" cy="646331"/>
          </a:xfrm>
          <a:prstGeom prst="rect">
            <a:avLst/>
          </a:prstGeom>
          <a:gradFill>
            <a:gsLst>
              <a:gs pos="0">
                <a:srgbClr val="FF9999"/>
              </a:gs>
              <a:gs pos="25000">
                <a:srgbClr val="FF9999"/>
              </a:gs>
              <a:gs pos="38000">
                <a:srgbClr val="FF9999"/>
              </a:gs>
              <a:gs pos="55000">
                <a:srgbClr val="FF9999"/>
              </a:gs>
              <a:gs pos="80000">
                <a:srgbClr val="FF9999"/>
              </a:gs>
              <a:gs pos="88000">
                <a:srgbClr val="FF9999"/>
              </a:gs>
              <a:gs pos="100000">
                <a:srgbClr val="FF9999"/>
              </a:gs>
            </a:gsLst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населения города доступным жильем»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2022-2024г.г.(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 Cyr"/>
              </a:rPr>
              <a:t>1 </a:t>
            </a: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rial Cyr"/>
              </a:rPr>
              <a:t>398,67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 руб. или  </a:t>
            </a: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%)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3" name="AutoShape 2" descr="http://urbanlook.ru/wp-content/uploads/2015/02/doxd_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7654" name="AutoShape 4" descr="http://urbanlook.ru/wp-content/uploads/2015/02/doxd_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7655" name="AutoShape 6" descr="http://urbanlook.ru/wp-content/uploads/2015/02/doxd_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7656" name="AutoShape 8" descr="http://urbanlook.ru/wp-content/uploads/2015/02/doxd_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7657" name="AutoShape 10" descr="https://kvadmetry.ru/wp-content/uploads/2017/10/mnogdet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7658" name="AutoShape 12" descr="https://kvadmetry.ru/wp-content/uploads/2017/10/mnogdet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7659" name="AutoShape 14" descr="https://jur24pro.ru/upload/iblock/84b/84bd197dd3036400c4a0651da1884d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7660" name="AutoShape 16" descr="https://jur24pro.ru/upload/iblock/84b/84bd197dd3036400c4a0651da1884d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7661" name="AutoShape 18" descr="https://jur24pro.ru/upload/iblock/84b/84bd197dd3036400c4a0651da1884d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7662" name="AutoShape 20" descr="https://properties-unlimited.com/wp-content/uploads/2017/07/AdobeStock_117381976-1100x5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7663" name="AutoShape 24" descr="http://altesmedia.ru/media/k2/items/cache/40f6016c3fe9d3e9007b28c4501eb74f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34842" name="Picture 26" descr="http://stroimmaster.ru/wp-content/uploads/2014/12/%D0%A1%D1%82%D1%80%D0%BE%D0%B8%D1%82%D0%B5%D0%BB%D1%8C%D1%81%D1%82%D0%B2%D0%BE-%D0%B6%D0%B8%D0%BB%D1%8C%D1%8F-%D0%B4%D0%BB%D1%8F-%D0%BC%D0%BE%D0%BB%D0%BE%D0%B4%D1%8B%D1%85-%D1%81%D0%B5%D0%BC%D0%B5%D0%B9.-%D0%A1%D1%81%D1%83%D0%B4%D0%B0-%D0%BD%D0%B0-%D0%B6%D0%B8%D0%BB%D1%8C%D0%B5.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48084">
            <a:off x="5128985" y="3611155"/>
            <a:ext cx="3752141" cy="260773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" name="Шестиугольник 2"/>
          <p:cNvSpPr/>
          <p:nvPr/>
        </p:nvSpPr>
        <p:spPr>
          <a:xfrm rot="21252721">
            <a:off x="302803" y="1764066"/>
            <a:ext cx="5065696" cy="2877250"/>
          </a:xfrm>
          <a:custGeom>
            <a:avLst/>
            <a:gdLst>
              <a:gd name="connsiteX0" fmla="*/ 0 w 5803891"/>
              <a:gd name="connsiteY0" fmla="*/ 1831491 h 3662982"/>
              <a:gd name="connsiteX1" fmla="*/ 915746 w 5803891"/>
              <a:gd name="connsiteY1" fmla="*/ 1 h 3662982"/>
              <a:gd name="connsiteX2" fmla="*/ 4888146 w 5803891"/>
              <a:gd name="connsiteY2" fmla="*/ 1 h 3662982"/>
              <a:gd name="connsiteX3" fmla="*/ 5803891 w 5803891"/>
              <a:gd name="connsiteY3" fmla="*/ 1831491 h 3662982"/>
              <a:gd name="connsiteX4" fmla="*/ 4888146 w 5803891"/>
              <a:gd name="connsiteY4" fmla="*/ 3662981 h 3662982"/>
              <a:gd name="connsiteX5" fmla="*/ 915746 w 5803891"/>
              <a:gd name="connsiteY5" fmla="*/ 3662981 h 3662982"/>
              <a:gd name="connsiteX6" fmla="*/ 0 w 5803891"/>
              <a:gd name="connsiteY6" fmla="*/ 1831491 h 3662982"/>
              <a:gd name="connsiteX0" fmla="*/ 0 w 5803891"/>
              <a:gd name="connsiteY0" fmla="*/ 1858959 h 3690449"/>
              <a:gd name="connsiteX1" fmla="*/ 928104 w 5803891"/>
              <a:gd name="connsiteY1" fmla="*/ 0 h 3690449"/>
              <a:gd name="connsiteX2" fmla="*/ 4888146 w 5803891"/>
              <a:gd name="connsiteY2" fmla="*/ 27469 h 3690449"/>
              <a:gd name="connsiteX3" fmla="*/ 5803891 w 5803891"/>
              <a:gd name="connsiteY3" fmla="*/ 1858959 h 3690449"/>
              <a:gd name="connsiteX4" fmla="*/ 4888146 w 5803891"/>
              <a:gd name="connsiteY4" fmla="*/ 3690449 h 3690449"/>
              <a:gd name="connsiteX5" fmla="*/ 915746 w 5803891"/>
              <a:gd name="connsiteY5" fmla="*/ 3690449 h 3690449"/>
              <a:gd name="connsiteX6" fmla="*/ 0 w 5803891"/>
              <a:gd name="connsiteY6" fmla="*/ 1858959 h 369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03891" h="3690449">
                <a:moveTo>
                  <a:pt x="0" y="1858959"/>
                </a:moveTo>
                <a:lnTo>
                  <a:pt x="928104" y="0"/>
                </a:lnTo>
                <a:lnTo>
                  <a:pt x="4888146" y="27469"/>
                </a:lnTo>
                <a:lnTo>
                  <a:pt x="5803891" y="1858959"/>
                </a:lnTo>
                <a:lnTo>
                  <a:pt x="4888146" y="3690449"/>
                </a:lnTo>
                <a:lnTo>
                  <a:pt x="915746" y="3690449"/>
                </a:lnTo>
                <a:lnTo>
                  <a:pt x="0" y="1858959"/>
                </a:ln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«Молодым семьям-доступное жилье»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1398,67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sz="2400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495366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550" y="260350"/>
            <a:ext cx="7272338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453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Муниципальная программа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453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«Муниципальная программа "Развитие автомобильных дорог общего пользования местного значения муниципального образования "</a:t>
            </a:r>
            <a:r>
              <a:rPr lang="ru-RU" b="1" dirty="0" err="1">
                <a:ln w="11430"/>
                <a:solidFill>
                  <a:srgbClr val="453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Заларинский</a:t>
            </a:r>
            <a:r>
              <a:rPr lang="ru-RU" b="1" dirty="0">
                <a:ln w="11430"/>
                <a:solidFill>
                  <a:srgbClr val="453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район" на 2022-2024 гг</a:t>
            </a:r>
            <a:r>
              <a:rPr lang="ru-RU" b="1" dirty="0" smtClean="0">
                <a:ln w="11430"/>
                <a:solidFill>
                  <a:srgbClr val="453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."(4771,95 </a:t>
            </a:r>
            <a:r>
              <a:rPr lang="ru-RU" b="1" dirty="0" err="1">
                <a:ln w="11430"/>
                <a:solidFill>
                  <a:srgbClr val="453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тыс.руб</a:t>
            </a:r>
            <a:r>
              <a:rPr lang="ru-RU" b="1" dirty="0">
                <a:ln w="11430"/>
                <a:solidFill>
                  <a:srgbClr val="453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 или </a:t>
            </a:r>
            <a:r>
              <a:rPr lang="ru-RU" b="1" dirty="0" smtClean="0">
                <a:ln w="11430"/>
                <a:solidFill>
                  <a:srgbClr val="453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57,63</a:t>
            </a:r>
            <a:r>
              <a:rPr lang="ru-RU" b="1" i="1" dirty="0" smtClean="0">
                <a:ln w="11430"/>
                <a:solidFill>
                  <a:srgbClr val="453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%)</a:t>
            </a:r>
            <a:endParaRPr lang="ru-RU" i="1" dirty="0">
              <a:solidFill>
                <a:srgbClr val="453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4" descr="https://im0-tub-ru.yandex.net/i?id=f8bbdcfe33ad655732ce3d4169fe7d0a&amp;n=33&amp;h=215&amp;w=2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91742">
            <a:off x="428072" y="1872866"/>
            <a:ext cx="2592288" cy="199406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39552" y="4293096"/>
            <a:ext cx="2880320" cy="197846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960" tIns="60960" rIns="60960" bIns="60960" spcCol="1270" anchor="ctr"/>
          <a:lstStyle/>
          <a:p>
            <a:pPr algn="ctr" defTabSz="7112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 безопасности дорожного движения в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муниципальном образовании «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Заларинский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район»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–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100,0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64088" y="4293096"/>
            <a:ext cx="3024336" cy="194421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960" tIns="60960" rIns="60960" bIns="60960" spcCol="1270" anchor="ctr"/>
          <a:lstStyle/>
          <a:p>
            <a:pPr algn="ctr" defTabSz="7112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itchFamily="18" charset="0"/>
              </a:rPr>
              <a:t>«Дорожное хозяйство на территории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itchFamily="18" charset="0"/>
              </a:rPr>
              <a:t>муниципального образования «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itchFamily="18" charset="0"/>
              </a:rPr>
              <a:t>Заларинский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itchFamily="18" charset="0"/>
              </a:rPr>
              <a:t> район»»</a:t>
            </a:r>
            <a:endParaRPr lang="ru-RU" sz="1600" i="1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defTabSz="7112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itchFamily="18" charset="0"/>
              </a:rPr>
              <a:t>Исполнено –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itchFamily="18" charset="0"/>
              </a:rPr>
              <a:t>4771,95 </a:t>
            </a:r>
            <a:r>
              <a:rPr lang="ru-RU" sz="1600" i="1" dirty="0">
                <a:latin typeface="Times New Roman" panose="02020603050405020304" pitchFamily="18" charset="0"/>
                <a:cs typeface="Times New Roman" pitchFamily="18" charset="0"/>
              </a:rPr>
              <a:t>тыс. руб.</a:t>
            </a:r>
          </a:p>
        </p:txBody>
      </p:sp>
      <p:pic>
        <p:nvPicPr>
          <p:cNvPr id="33794" name="Picture 2" descr="http://mindortrans.su/attachments/information_items_3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3488">
            <a:off x="5780693" y="1638249"/>
            <a:ext cx="2338143" cy="223224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7" name="Рисунок 6" descr="https://avatars.mds.yandex.net/i?id=b55220bdb34481176c8517224cbf9e55ac2962de-9158689-images-thumbs&amp;n=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552100" y="1648283"/>
            <a:ext cx="2377632" cy="2377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avatars.mds.yandex.net/i?id=60ac6766be9c118d0d0a30f1d36074a939d39ef2-9144630-images-thumbs&amp;n=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5628989" y="1732777"/>
            <a:ext cx="2773843" cy="21338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38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5575" y="188640"/>
            <a:ext cx="8846999" cy="72008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 «Содействие развитию малого и среднего предпринимательства </a:t>
            </a:r>
            <a:r>
              <a:rPr lang="ru-RU" dirty="0" smtClean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муниципального образования «</a:t>
            </a:r>
            <a:r>
              <a:rPr lang="ru-RU" dirty="0" err="1" smtClean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dirty="0" smtClean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район» на 2022-2024 </a:t>
            </a:r>
            <a:r>
              <a:rPr lang="ru-RU" dirty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гг. </a:t>
            </a:r>
            <a:r>
              <a:rPr lang="ru-RU" dirty="0" smtClean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(750,0 </a:t>
            </a:r>
            <a:r>
              <a:rPr lang="ru-RU" dirty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тыс. руб. или </a:t>
            </a:r>
            <a:r>
              <a:rPr lang="ru-RU" dirty="0" smtClean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ru-RU" i="1" dirty="0" smtClean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%)</a:t>
            </a:r>
            <a:endParaRPr lang="ru-RU" i="1" dirty="0">
              <a:solidFill>
                <a:schemeClr val="tx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76832446"/>
              </p:ext>
            </p:extLst>
          </p:nvPr>
        </p:nvGraphicFramePr>
        <p:xfrm>
          <a:off x="1979712" y="1628800"/>
          <a:ext cx="5832648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539750" y="1052513"/>
            <a:ext cx="3887788" cy="3603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Исполнено по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мероприятию: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23850" y="1700213"/>
            <a:ext cx="1474788" cy="1081087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750,0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pic>
        <p:nvPicPr>
          <p:cNvPr id="32772" name="Picture 4" descr="http://inzoloto.ru/wp-content/uploads/2014/07/1253096661phpERTpjO1-1024x76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206980">
            <a:off x="4951084" y="3914829"/>
            <a:ext cx="2304256" cy="172819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9705" name="AutoShape 6" descr="http://www.1000dosok.ru/s/12-11-51254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9706" name="AutoShape 8" descr="http://www.1000dosok.ru/s/12-11-51254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9707" name="AutoShape 10" descr="http://www.1000dosok.ru/s/12-11-51254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29708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3"/>
          <a:stretch>
            <a:fillRect/>
          </a:stretch>
        </p:blipFill>
        <p:spPr bwMode="auto">
          <a:xfrm>
            <a:off x="1482725" y="4085431"/>
            <a:ext cx="2001838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84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5575" y="188640"/>
            <a:ext cx="8846999" cy="72008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dirty="0" smtClean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«Подготовка документов для проектно-изыскательских работ по объектам образования, физкультуры, спорта и документов территориального планирования на 2022-2024 гг.». </a:t>
            </a:r>
            <a:r>
              <a:rPr lang="ru-RU" dirty="0" smtClean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(13509,97 </a:t>
            </a:r>
            <a:r>
              <a:rPr lang="ru-RU" dirty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тыс. руб. или </a:t>
            </a:r>
            <a:r>
              <a:rPr lang="ru-RU" dirty="0" smtClean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98,2</a:t>
            </a:r>
            <a:r>
              <a:rPr lang="ru-RU" i="1" dirty="0" smtClean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%)</a:t>
            </a:r>
            <a:endParaRPr lang="ru-RU" i="1" dirty="0">
              <a:solidFill>
                <a:schemeClr val="tx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64640256"/>
              </p:ext>
            </p:extLst>
          </p:nvPr>
        </p:nvGraphicFramePr>
        <p:xfrm>
          <a:off x="1979712" y="1628800"/>
          <a:ext cx="5832648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539750" y="1052513"/>
            <a:ext cx="3887788" cy="3603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Исполнено по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программам: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23850" y="2852738"/>
            <a:ext cx="1511300" cy="1081087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6780,11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323850" y="1700213"/>
            <a:ext cx="1474788" cy="1081087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2500,0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323850" y="4005263"/>
            <a:ext cx="1439863" cy="10795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4229,86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pic>
        <p:nvPicPr>
          <p:cNvPr id="32772" name="Picture 4" descr="http://inzoloto.ru/wp-content/uploads/2014/07/1253096661phpERTpjO1-1024x76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206980">
            <a:off x="6607266" y="5004020"/>
            <a:ext cx="2304256" cy="172819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9705" name="AutoShape 6" descr="http://www.1000dosok.ru/s/12-11-51254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9706" name="AutoShape 8" descr="http://www.1000dosok.ru/s/12-11-51254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9707" name="AutoShape 10" descr="http://www.1000dosok.ru/s/12-11-51254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29708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3"/>
          <a:stretch>
            <a:fillRect/>
          </a:stretch>
        </p:blipFill>
        <p:spPr bwMode="auto">
          <a:xfrm>
            <a:off x="3121025" y="5013325"/>
            <a:ext cx="2001838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53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60791" y="193254"/>
            <a:ext cx="5256584" cy="1328023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«Улучшение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условий и охраны труда в муниципальном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образовнии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район» на 2022-2024  гг. (1008,3 тыс. руб. или 100,0%)</a:t>
            </a:r>
            <a:endParaRPr lang="ru-RU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55576" y="1506774"/>
            <a:ext cx="1922302" cy="338437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5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Формирование и развитие методической, организационной и мотивационной основ для функционирования системы управления охраной труда»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i="1" dirty="0">
                <a:solidFill>
                  <a:srgbClr val="453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Исполнено: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45,0 </a:t>
            </a:r>
            <a:r>
              <a:rPr lang="ru-RU" sz="15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08104" y="4293095"/>
            <a:ext cx="1728192" cy="250170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r>
              <a:rPr lang="ru-RU" sz="15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00" i="1" dirty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Исполнено: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sz="15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1500" i="1" dirty="0">
                <a:solidFill>
                  <a:srgbClr val="453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57992" y="4293095"/>
            <a:ext cx="1728192" cy="250170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 сфере образования»</a:t>
            </a:r>
            <a:endParaRPr lang="ru-RU" sz="15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Исполнено: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4569,45 </a:t>
            </a:r>
            <a:r>
              <a:rPr lang="ru-RU" sz="15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</a:t>
            </a:r>
            <a:r>
              <a:rPr lang="ru-RU" sz="1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8610" name="Picture 2" descr="https://im3-tub-ru.yandex.net/i?id=6bfc035d0a1b51e177dbe8e82716971e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133105">
            <a:off x="6241868" y="129501"/>
            <a:ext cx="2232248" cy="220551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8612" name="Picture 4" descr="http://evpatoriya.ru/images/news/evpatoriya130115223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60298">
            <a:off x="164141" y="5105165"/>
            <a:ext cx="2160240" cy="144016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8614" name="Picture 6" descr="https://im3-tub-ru.yandex.net/i?id=31dcaea6853051c812bdb68a7414a1f4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2680000">
            <a:off x="2842267" y="4918509"/>
            <a:ext cx="2112234" cy="1584176"/>
          </a:xfrm>
          <a:prstGeom prst="rect">
            <a:avLst/>
          </a:prstGeom>
          <a:noFill/>
          <a:effectLst>
            <a:softEdge rad="12700"/>
          </a:effec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851920" y="1412776"/>
            <a:ext cx="1656184" cy="337458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«Обеспечение функции управления по исполнению отдельных областных государственных полномочий в сфере труда»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00" i="1" dirty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00" i="1" dirty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Исполнено: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963,3 </a:t>
            </a:r>
            <a:r>
              <a:rPr lang="ru-RU" sz="1500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тыс.ру</a:t>
            </a:r>
            <a:r>
              <a:rPr lang="ru-RU" sz="14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96136" y="2276872"/>
            <a:ext cx="3096344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 «"Противодействие экстремизму и терроризму на территории муниципального образования "</a:t>
            </a:r>
            <a:r>
              <a:rPr lang="ru-RU" sz="1400" dirty="0" err="1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sz="1400" dirty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район" »                          на </a:t>
            </a:r>
            <a:r>
              <a:rPr lang="ru-RU" sz="1400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2022-2024 </a:t>
            </a:r>
            <a:r>
              <a:rPr lang="ru-RU" sz="1400" dirty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гг. </a:t>
            </a:r>
            <a:r>
              <a:rPr lang="ru-RU" sz="1400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(4569,45 </a:t>
            </a:r>
            <a:r>
              <a:rPr lang="ru-RU" sz="1400" dirty="0" err="1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. или  </a:t>
            </a:r>
            <a:r>
              <a:rPr lang="ru-RU" sz="1400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99</a:t>
            </a:r>
            <a:r>
              <a:rPr lang="ru-RU" sz="1400" i="1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,4%</a:t>
            </a:r>
            <a:r>
              <a:rPr lang="ru-RU" sz="1400" i="1" u="sng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i="1" u="sng" dirty="0">
              <a:solidFill>
                <a:srgbClr val="FF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54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31855" y="160339"/>
            <a:ext cx="8808913" cy="1103022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reflection blurRad="38100" stA="26000" endPos="23000" dist="25400" dir="5400000" sy="-100000" rotWithShape="0"/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программа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«Создание благоприятных условий в целях привлечения работников бюджетной сферы для работы на территории МО «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район» на 2022-2024гг». (662,0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или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92,0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%)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44138" y="1225314"/>
            <a:ext cx="2940084" cy="2499479"/>
          </a:xfrm>
          <a:prstGeom prst="ellipse">
            <a:avLst/>
          </a:prstGeom>
          <a:gradFill>
            <a:gsLst>
              <a:gs pos="0">
                <a:schemeClr val="accent3">
                  <a:lumMod val="95000"/>
                </a:schemeClr>
              </a:gs>
              <a:gs pos="90000">
                <a:schemeClr val="accent3">
                  <a:lumMod val="60000"/>
                  <a:lumOff val="40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«Привлечение медицинских работников, обучение студентов»</a:t>
            </a: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Исполнено: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451ED2"/>
                </a:solidFill>
                <a:latin typeface="Times New Roman" pitchFamily="18" charset="0"/>
                <a:cs typeface="Times New Roman" pitchFamily="18" charset="0"/>
              </a:rPr>
              <a:t>40,0 </a:t>
            </a:r>
            <a:r>
              <a:rPr lang="ru-RU" sz="1600" b="1" dirty="0">
                <a:solidFill>
                  <a:srgbClr val="451ED2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sp>
        <p:nvSpPr>
          <p:cNvPr id="8" name="Овал 7"/>
          <p:cNvSpPr/>
          <p:nvPr/>
        </p:nvSpPr>
        <p:spPr>
          <a:xfrm>
            <a:off x="5580112" y="1484784"/>
            <a:ext cx="2711912" cy="2461432"/>
          </a:xfrm>
          <a:prstGeom prst="ellipse">
            <a:avLst/>
          </a:prstGeom>
          <a:gradFill>
            <a:gsLst>
              <a:gs pos="0">
                <a:schemeClr val="accent5">
                  <a:lumMod val="9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«Привлечение медицинских работников, материальная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поддерка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Исполнено: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622,0 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600" dirty="0">
                <a:solidFill>
                  <a:srgbClr val="451ED2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31751" name="AutoShape 2" descr="https://cpms29.ru/wp-content/uploads/2017/08/9.1.-768x46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31752" name="AutoShape 4" descr="https://cpms29.ru/wp-content/uploads/2017/08/9.1.-768x46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12" name="Рисунок 11" descr="https://avatars.mds.yandex.net/i?id=eee32981fc0d67259b61ada5989c150367400657-7763867-images-thumbs&amp;n=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62190"/>
            <a:ext cx="3240360" cy="2419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oms.karelia.ru/upload/iblock/097/097018e5cbd4d5b0fe76fb6a6dbc8d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464" y="3974780"/>
            <a:ext cx="3605840" cy="24065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973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95536" y="332656"/>
            <a:ext cx="8568952" cy="849619"/>
            <a:chOff x="1933" y="0"/>
            <a:chExt cx="3956572" cy="3384376"/>
          </a:xfrm>
          <a:gradFill>
            <a:gsLst>
              <a:gs pos="18000">
                <a:srgbClr val="FFFF00"/>
              </a:gs>
              <a:gs pos="11000">
                <a:schemeClr val="accent3">
                  <a:lumMod val="60000"/>
                  <a:lumOff val="40000"/>
                </a:schemeClr>
              </a:gs>
              <a:gs pos="60001">
                <a:srgbClr val="FFFFFF"/>
              </a:gs>
              <a:gs pos="100000">
                <a:srgbClr val="81D31A"/>
              </a:gs>
            </a:gsLst>
            <a:lin ang="2700000" scaled="1"/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1933" y="0"/>
              <a:ext cx="3956572" cy="3384376"/>
            </a:xfrm>
            <a:prstGeom prst="roundRect">
              <a:avLst>
                <a:gd name="adj" fmla="val 10000"/>
              </a:avLst>
            </a:prstGeom>
            <a:grpFill/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  <a:sp3d z="-152400" extrusionH="63500" prstMaterial="matte">
              <a:bevelT w="144450" h="6350" prst="relaxedInset"/>
              <a:contourClr>
                <a:schemeClr val="bg1"/>
              </a:contourClr>
            </a:sp3d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Скругленный прямоугольник 4"/>
            <p:cNvSpPr txBox="1"/>
            <p:nvPr/>
          </p:nvSpPr>
          <p:spPr>
            <a:xfrm>
              <a:off x="1933" y="0"/>
              <a:ext cx="3956572" cy="1015312"/>
            </a:xfrm>
            <a:prstGeom prst="rect">
              <a:avLst/>
            </a:prstGeom>
            <a:grpFill/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0960" tIns="60960" rIns="60960" bIns="6096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Муниципальная программа «Охрана окружающей среды 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МО «</a:t>
              </a:r>
              <a:r>
                <a:rPr lang="ru-RU" sz="1600" dirty="0" err="1" smtClean="0">
                  <a:latin typeface="Times New Roman" pitchFamily="18" charset="0"/>
                  <a:cs typeface="Times New Roman" pitchFamily="18" charset="0"/>
                </a:rPr>
                <a:t>Заларинский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 район» 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на 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2022-2024 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гг. 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(4428,95 </a:t>
              </a:r>
              <a:r>
                <a:rPr lang="ru-RU" sz="1600" dirty="0" err="1">
                  <a:latin typeface="Times New Roman" pitchFamily="18" charset="0"/>
                  <a:cs typeface="Times New Roman" pitchFamily="18" charset="0"/>
                </a:rPr>
                <a:t>тыс.руб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. или  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66</a:t>
              </a:r>
              <a:r>
                <a:rPr lang="ru-RU" sz="1600" i="1" dirty="0" smtClean="0">
                  <a:latin typeface="Times New Roman" pitchFamily="18" charset="0"/>
                  <a:cs typeface="Times New Roman" pitchFamily="18" charset="0"/>
                </a:rPr>
                <a:t>,0%) </a:t>
              </a:r>
              <a:endParaRPr lang="ru-RU" sz="16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Группа 5"/>
          <p:cNvGrpSpPr/>
          <p:nvPr/>
        </p:nvGrpSpPr>
        <p:grpSpPr>
          <a:xfrm>
            <a:off x="395537" y="1772816"/>
            <a:ext cx="2596106" cy="460598"/>
            <a:chOff x="0" y="791"/>
            <a:chExt cx="2654905" cy="460598"/>
          </a:xfrm>
          <a:gradFill>
            <a:gsLst>
              <a:gs pos="19500">
                <a:srgbClr val="DABEB0"/>
              </a:gs>
              <a:gs pos="0">
                <a:schemeClr val="accent3">
                  <a:lumMod val="60000"/>
                  <a:lumOff val="40000"/>
                </a:schemeClr>
              </a:gs>
              <a:gs pos="13000">
                <a:srgbClr val="EA8AC8"/>
              </a:gs>
              <a:gs pos="60001">
                <a:srgbClr val="FFFFFF"/>
              </a:gs>
              <a:gs pos="100000">
                <a:srgbClr val="81D31A"/>
              </a:gs>
            </a:gsLst>
            <a:lin ang="2700000" scaled="1"/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791"/>
              <a:ext cx="2654905" cy="460598"/>
            </a:xfrm>
            <a:prstGeom prst="roundRect">
              <a:avLst/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 txBox="1"/>
            <p:nvPr/>
          </p:nvSpPr>
          <p:spPr>
            <a:xfrm>
              <a:off x="22485" y="23276"/>
              <a:ext cx="2609935" cy="41562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3340" tIns="26670" rIns="53340" bIns="2667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1088,6 </a:t>
              </a:r>
              <a:r>
                <a:rPr lang="ru-RU" sz="1400" b="1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тыс. руб</a:t>
              </a:r>
              <a:r>
                <a:rPr lang="ru-RU" sz="1400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</p:grpSp>
      <p:grpSp>
        <p:nvGrpSpPr>
          <p:cNvPr id="6" name="Группа 8"/>
          <p:cNvGrpSpPr/>
          <p:nvPr/>
        </p:nvGrpSpPr>
        <p:grpSpPr>
          <a:xfrm>
            <a:off x="336737" y="2700104"/>
            <a:ext cx="2654905" cy="460598"/>
            <a:chOff x="0" y="791"/>
            <a:chExt cx="2654905" cy="460598"/>
          </a:xfrm>
          <a:gradFill>
            <a:gsLst>
              <a:gs pos="19500">
                <a:srgbClr val="DABEB0"/>
              </a:gs>
              <a:gs pos="0">
                <a:schemeClr val="accent3">
                  <a:lumMod val="60000"/>
                  <a:lumOff val="40000"/>
                </a:schemeClr>
              </a:gs>
              <a:gs pos="13000">
                <a:srgbClr val="EA8AC8"/>
              </a:gs>
              <a:gs pos="60001">
                <a:srgbClr val="FFFFFF"/>
              </a:gs>
              <a:gs pos="100000">
                <a:srgbClr val="81D31A"/>
              </a:gs>
            </a:gsLst>
            <a:lin ang="2700000" scaled="1"/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791"/>
              <a:ext cx="2654905" cy="460598"/>
            </a:xfrm>
            <a:prstGeom prst="roundRect">
              <a:avLst/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 txBox="1"/>
            <p:nvPr/>
          </p:nvSpPr>
          <p:spPr>
            <a:xfrm>
              <a:off x="22485" y="23276"/>
              <a:ext cx="2609935" cy="41562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3340" tIns="26670" rIns="53340" bIns="2667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3340,35 </a:t>
              </a:r>
              <a:r>
                <a:rPr lang="ru-RU" sz="1400" b="1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тыс. руб</a:t>
              </a:r>
              <a:r>
                <a:rPr lang="ru-RU" sz="1400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248001" y="1755921"/>
            <a:ext cx="5616624" cy="542147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47650" tIns="123825" rIns="247650" bIns="123825" spcCol="1270" anchor="ctr"/>
          <a:lstStyle/>
          <a:p>
            <a:pPr marL="114300" lvl="1" indent="-114300" defTabSz="6223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«Обеспечение функций управления культурной сферой»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12022" y="1588203"/>
            <a:ext cx="5637602" cy="795264"/>
          </a:xfrm>
          <a:prstGeom prst="rect">
            <a:avLst/>
          </a:prstGeom>
          <a:gradFill>
            <a:gsLst>
              <a:gs pos="18000">
                <a:srgbClr val="FFFF00"/>
              </a:gs>
              <a:gs pos="11000">
                <a:schemeClr val="accent3">
                  <a:lumMod val="60000"/>
                  <a:lumOff val="40000"/>
                </a:schemeClr>
              </a:gs>
              <a:gs pos="13000">
                <a:srgbClr val="EA8AC8"/>
              </a:gs>
              <a:gs pos="60001">
                <a:srgbClr val="FFFFFF"/>
              </a:gs>
              <a:gs pos="100000">
                <a:srgbClr val="81D31A"/>
              </a:gs>
            </a:gsLst>
            <a:lin ang="2700000" scaled="1"/>
          </a:gradFill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47650" tIns="123825" rIns="247650" bIns="123825" spcCol="1270" anchor="ctr"/>
          <a:lstStyle/>
          <a:p>
            <a:pPr marL="114300" lvl="1" indent="-114300" defTabSz="6223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Отлов, транспортировка, передержка и возврат в места прежнего обитания безнадзорных собак и кошек на территории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75859" y="2497719"/>
            <a:ext cx="5695334" cy="795826"/>
          </a:xfrm>
          <a:prstGeom prst="rect">
            <a:avLst/>
          </a:prstGeom>
          <a:gradFill>
            <a:gsLst>
              <a:gs pos="18000">
                <a:srgbClr val="FFFF00"/>
              </a:gs>
              <a:gs pos="11000">
                <a:schemeClr val="accent3">
                  <a:lumMod val="60000"/>
                  <a:lumOff val="40000"/>
                </a:schemeClr>
              </a:gs>
              <a:gs pos="13000">
                <a:srgbClr val="EA8AC8"/>
              </a:gs>
              <a:gs pos="60001">
                <a:srgbClr val="FFFFFF"/>
              </a:gs>
              <a:gs pos="100000">
                <a:srgbClr val="81D31A"/>
              </a:gs>
            </a:gsLst>
            <a:lin ang="2700000" scaled="1"/>
          </a:gradFill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47650" tIns="123825" rIns="247650" bIns="123825" spcCol="1270" anchor="ctr"/>
          <a:lstStyle/>
          <a:p>
            <a:pPr marL="114300" lvl="1" indent="-114300" defTabSz="6223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114300" lvl="1" indent="-114300" defTabSz="6223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Улучшение экологической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обстановки МО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" name="Рисунок 32" descr="https://informupack.ru/upload/iblock/ea7/ea7658e49d57b99ffdaf72ffccb75cd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73016"/>
            <a:ext cx="4370705" cy="291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 descr="https://news.solidwaste.ru/wp-content/uploads/2023/01/6289-scale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933056"/>
            <a:ext cx="3744416" cy="2016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472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067175" y="1557338"/>
            <a:ext cx="4608513" cy="4895850"/>
          </a:xfrm>
        </p:spPr>
        <p:txBody>
          <a:bodyPr>
            <a:normAutofit fontScale="85000" lnSpcReduction="20000"/>
          </a:bodyPr>
          <a:lstStyle/>
          <a:p>
            <a:pPr algn="ctr"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«Приобретение и поставка систем звукового»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Исполнено: </a:t>
            </a:r>
          </a:p>
          <a:p>
            <a:pPr algn="ctr"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9375,90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«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95288" y="188912"/>
            <a:ext cx="8497887" cy="151189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lvl="1"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«О гражданской обороне и защите населения и территорий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от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черезвычайных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ситуаций природного и техногенного характера, обеспечению пожарной безопасности и безопасности людей на водных объектах на 2021-2026 гг.(9375,90 тыс. руб. или 99,0%)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8" descr="http://vidnoe-raduga.ru/sites/default/files/field/images/blagoustroystvo-teretori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343" y="3959526"/>
            <a:ext cx="2928328" cy="263782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6691" r="24170"/>
          <a:stretch/>
        </p:blipFill>
        <p:spPr>
          <a:xfrm>
            <a:off x="600343" y="1916832"/>
            <a:ext cx="2928328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s://gppechory.ru/app/uploads/2021/11/PAMYATKA-Signal-VNIMANIE-VSEM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31" y="4437112"/>
            <a:ext cx="3709117" cy="2031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avatars.mds.yandex.net/i?id=3b75522099e2a444566d1871cd501cdf-4078058-images-thumbs&amp;n=1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30" y="1988840"/>
            <a:ext cx="3709117" cy="24482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487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3154268"/>
              </p:ext>
            </p:extLst>
          </p:nvPr>
        </p:nvGraphicFramePr>
        <p:xfrm>
          <a:off x="504030" y="1039812"/>
          <a:ext cx="8062913" cy="5341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107950" y="105692"/>
            <a:ext cx="8928100" cy="101905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муниципального долга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«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Заларинский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район»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7676038" y="5482736"/>
            <a:ext cx="662321" cy="0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tailEnd type="triangle"/>
          </a:ln>
          <a:effectLst/>
          <a:scene3d>
            <a:camera prst="orthographicFront">
              <a:rot lat="0" lon="0" rev="0"/>
            </a:camera>
            <a:lightRig rig="balanced" dir="tr"/>
          </a:scene3d>
          <a:sp3d prstMaterial="matte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4823" name="TextBox 19"/>
          <p:cNvSpPr txBox="1">
            <a:spLocks noChangeArrowheads="1"/>
          </p:cNvSpPr>
          <p:nvPr/>
        </p:nvSpPr>
        <p:spPr bwMode="auto">
          <a:xfrm rot="-1226860">
            <a:off x="-7938" y="5215330"/>
            <a:ext cx="77628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endParaRPr lang="ru-RU" altLang="ru-RU" sz="1100" dirty="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7618279" y="4941168"/>
            <a:ext cx="720080" cy="0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tailEnd type="triangle"/>
          </a:ln>
          <a:effectLst/>
          <a:scene3d>
            <a:camera prst="orthographicFront">
              <a:rot lat="0" lon="0" rev="0"/>
            </a:camera>
            <a:lightRig rig="balanced" dir="tr"/>
          </a:scene3d>
          <a:sp3d prstMaterial="matte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4825" name="TextBox 33"/>
          <p:cNvSpPr txBox="1">
            <a:spLocks noChangeArrowheads="1"/>
          </p:cNvSpPr>
          <p:nvPr/>
        </p:nvSpPr>
        <p:spPr bwMode="auto">
          <a:xfrm>
            <a:off x="1493838" y="5049838"/>
            <a:ext cx="7747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ru-RU" altLang="ru-RU" sz="11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6" name="TextBox 34"/>
          <p:cNvSpPr txBox="1">
            <a:spLocks noChangeArrowheads="1"/>
          </p:cNvSpPr>
          <p:nvPr/>
        </p:nvSpPr>
        <p:spPr bwMode="auto">
          <a:xfrm>
            <a:off x="3707903" y="2510292"/>
            <a:ext cx="100855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ru-RU" altLang="ru-RU" sz="1100" dirty="0" smtClean="0">
                <a:latin typeface="Times New Roman" pitchFamily="18" charset="0"/>
                <a:cs typeface="Times New Roman" pitchFamily="18" charset="0"/>
              </a:rPr>
              <a:t>0(погашено)</a:t>
            </a:r>
          </a:p>
          <a:p>
            <a:endParaRPr lang="ru-RU" alt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9" name="TextBox 42"/>
          <p:cNvSpPr txBox="1">
            <a:spLocks noChangeArrowheads="1"/>
          </p:cNvSpPr>
          <p:nvPr/>
        </p:nvSpPr>
        <p:spPr bwMode="auto">
          <a:xfrm>
            <a:off x="4643438" y="3475038"/>
            <a:ext cx="9350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ru-RU" altLang="ru-RU" sz="11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alt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32" name="TextBox 46"/>
          <p:cNvSpPr txBox="1">
            <a:spLocks noChangeArrowheads="1"/>
          </p:cNvSpPr>
          <p:nvPr/>
        </p:nvSpPr>
        <p:spPr bwMode="auto">
          <a:xfrm>
            <a:off x="6565900" y="2816225"/>
            <a:ext cx="11334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ru-RU" altLang="ru-RU" sz="11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alt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33" name="TextBox 47"/>
          <p:cNvSpPr txBox="1">
            <a:spLocks noChangeArrowheads="1"/>
          </p:cNvSpPr>
          <p:nvPr/>
        </p:nvSpPr>
        <p:spPr bwMode="auto">
          <a:xfrm>
            <a:off x="2123728" y="1804988"/>
            <a:ext cx="1133475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ru-RU" altLang="ru-RU" sz="1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-4015,6</a:t>
            </a:r>
          </a:p>
          <a:p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(погашено</a:t>
            </a:r>
            <a:r>
              <a:rPr lang="ru-RU" altLang="ru-RU" sz="11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4835" name="TextBox 49"/>
          <p:cNvSpPr txBox="1">
            <a:spLocks noChangeArrowheads="1"/>
          </p:cNvSpPr>
          <p:nvPr/>
        </p:nvSpPr>
        <p:spPr bwMode="auto">
          <a:xfrm>
            <a:off x="4716463" y="5411531"/>
            <a:ext cx="7747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ru-RU" altLang="ru-RU" sz="11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alt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7618279" y="4653136"/>
            <a:ext cx="564451" cy="1924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  <a:effectLst/>
          <a:scene3d>
            <a:camera prst="orthographicFront">
              <a:rot lat="0" lon="0" rev="0"/>
            </a:camera>
            <a:lightRig rig="balanced" dir="tr"/>
          </a:scene3d>
          <a:sp3d prstMaterial="matte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TextBox 34"/>
          <p:cNvSpPr txBox="1">
            <a:spLocks noChangeArrowheads="1"/>
          </p:cNvSpPr>
          <p:nvPr/>
        </p:nvSpPr>
        <p:spPr bwMode="auto">
          <a:xfrm>
            <a:off x="5364088" y="2510292"/>
            <a:ext cx="100855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ru-RU" altLang="ru-RU" sz="1100" dirty="0" smtClean="0">
                <a:latin typeface="Times New Roman" pitchFamily="18" charset="0"/>
                <a:cs typeface="Times New Roman" pitchFamily="18" charset="0"/>
              </a:rPr>
              <a:t>0(погашено)</a:t>
            </a:r>
          </a:p>
          <a:p>
            <a:endParaRPr lang="ru-RU" alt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86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765175"/>
          </a:xfrm>
        </p:spPr>
        <p:txBody>
          <a:bodyPr/>
          <a:lstStyle/>
          <a:p>
            <a:pPr algn="ctr"/>
            <a:r>
              <a:rPr lang="ru-RU" alt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общегосударственных расходов муниципальных образований </a:t>
            </a:r>
            <a:br>
              <a:rPr lang="ru-RU" alt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района,  тыс. руб.</a:t>
            </a:r>
          </a:p>
        </p:txBody>
      </p:sp>
      <p:graphicFrame>
        <p:nvGraphicFramePr>
          <p:cNvPr id="19" name="Object 18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6497709"/>
              </p:ext>
            </p:extLst>
          </p:nvPr>
        </p:nvGraphicFramePr>
        <p:xfrm>
          <a:off x="1338263" y="1054100"/>
          <a:ext cx="6465887" cy="5637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Стрелка вверх 1"/>
          <p:cNvSpPr/>
          <p:nvPr/>
        </p:nvSpPr>
        <p:spPr>
          <a:xfrm>
            <a:off x="4211960" y="2954848"/>
            <a:ext cx="144016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верх 2"/>
          <p:cNvSpPr/>
          <p:nvPr/>
        </p:nvSpPr>
        <p:spPr>
          <a:xfrm>
            <a:off x="1979712" y="2037720"/>
            <a:ext cx="144016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верх 3"/>
          <p:cNvSpPr/>
          <p:nvPr/>
        </p:nvSpPr>
        <p:spPr>
          <a:xfrm>
            <a:off x="5004048" y="2728016"/>
            <a:ext cx="144016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верх 4"/>
          <p:cNvSpPr/>
          <p:nvPr/>
        </p:nvSpPr>
        <p:spPr>
          <a:xfrm>
            <a:off x="2771800" y="2325752"/>
            <a:ext cx="144016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верх 5"/>
          <p:cNvSpPr/>
          <p:nvPr/>
        </p:nvSpPr>
        <p:spPr>
          <a:xfrm>
            <a:off x="3120868" y="2498023"/>
            <a:ext cx="144016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>
            <a:off x="3491880" y="2923452"/>
            <a:ext cx="144016" cy="3240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>
            <a:off x="3851920" y="2907383"/>
            <a:ext cx="144016" cy="3240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>
            <a:off x="4575596" y="2907279"/>
            <a:ext cx="144016" cy="3240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верх 10"/>
          <p:cNvSpPr/>
          <p:nvPr/>
        </p:nvSpPr>
        <p:spPr>
          <a:xfrm>
            <a:off x="6084168" y="3115741"/>
            <a:ext cx="144016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верх 11"/>
          <p:cNvSpPr/>
          <p:nvPr/>
        </p:nvSpPr>
        <p:spPr>
          <a:xfrm>
            <a:off x="6516216" y="3077106"/>
            <a:ext cx="144016" cy="3240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>
            <a:off x="5364088" y="3595599"/>
            <a:ext cx="144016" cy="3240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верх 13"/>
          <p:cNvSpPr/>
          <p:nvPr/>
        </p:nvSpPr>
        <p:spPr>
          <a:xfrm>
            <a:off x="5724128" y="3158970"/>
            <a:ext cx="144016" cy="3420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411760" y="1196752"/>
            <a:ext cx="14401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>
            <a:off x="6876256" y="3532046"/>
            <a:ext cx="121158" cy="35229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32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pPr algn="ctr"/>
            <a:r>
              <a:rPr lang="ru-RU" alt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муниципальных образований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              по культуре за 2020-2022 г.г.</a:t>
            </a:r>
          </a:p>
        </p:txBody>
      </p:sp>
      <p:graphicFrame>
        <p:nvGraphicFramePr>
          <p:cNvPr id="5" name="Object 18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2270478"/>
              </p:ext>
            </p:extLst>
          </p:nvPr>
        </p:nvGraphicFramePr>
        <p:xfrm>
          <a:off x="725488" y="762000"/>
          <a:ext cx="7691437" cy="608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3097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Заголовок 1"/>
          <p:cNvSpPr>
            <a:spLocks noGrp="1"/>
          </p:cNvSpPr>
          <p:nvPr>
            <p:ph type="title"/>
          </p:nvPr>
        </p:nvSpPr>
        <p:spPr>
          <a:xfrm>
            <a:off x="0" y="15381"/>
            <a:ext cx="9015264" cy="1143000"/>
          </a:xfrm>
        </p:spPr>
        <p:txBody>
          <a:bodyPr/>
          <a:lstStyle/>
          <a:p>
            <a:pPr algn="ctr"/>
            <a:r>
              <a:rPr lang="ru-RU" altLang="ru-RU" sz="2800" b="1" dirty="0" smtClean="0"/>
              <a:t>Анализ остатков акцизов </a:t>
            </a:r>
            <a:br>
              <a:rPr lang="ru-RU" altLang="ru-RU" sz="2800" b="1" dirty="0" smtClean="0"/>
            </a:br>
            <a:r>
              <a:rPr lang="ru-RU" altLang="ru-RU" sz="2800" b="1" dirty="0" smtClean="0"/>
              <a:t>на 1 января 2021 г- 2022 г и 2023г.</a:t>
            </a: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1636811"/>
              </p:ext>
            </p:extLst>
          </p:nvPr>
        </p:nvGraphicFramePr>
        <p:xfrm>
          <a:off x="0" y="1600200"/>
          <a:ext cx="9144000" cy="51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821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Прямоугольник 9"/>
          <p:cNvSpPr>
            <a:spLocks noChangeArrowheads="1"/>
          </p:cNvSpPr>
          <p:nvPr/>
        </p:nvSpPr>
        <p:spPr bwMode="auto">
          <a:xfrm>
            <a:off x="323850" y="71438"/>
            <a:ext cx="85693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Исполнение бюджета МО "</a:t>
            </a:r>
            <a:r>
              <a:rPr lang="ru-RU" altLang="ru-RU" sz="2000" b="1" dirty="0" err="1"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 район" по расходам за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год (</a:t>
            </a:r>
            <a:r>
              <a:rPr lang="ru-RU" altLang="ru-RU" sz="2000" b="1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.)</a:t>
            </a:r>
            <a:endParaRPr lang="ru-RU" altLang="ru-RU" sz="2000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251520" y="548680"/>
          <a:ext cx="8568952" cy="6309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06683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9"/>
          <p:cNvSpPr txBox="1">
            <a:spLocks noChangeArrowheads="1"/>
          </p:cNvSpPr>
          <p:nvPr/>
        </p:nvSpPr>
        <p:spPr bwMode="auto">
          <a:xfrm>
            <a:off x="1166813" y="115888"/>
            <a:ext cx="77771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ДИНАМИКА РАСХОДОВ  ОСНОВНЫХ ВИДОВ ДЕЯТЕЛЬНОСТИ                                      МО «ЗАЛАРИНСКИЙ РАЙОН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» ЗА 2022 ГОД.</a:t>
            </a:r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7" name="TextBox 16"/>
          <p:cNvSpPr txBox="1">
            <a:spLocks noChangeArrowheads="1"/>
          </p:cNvSpPr>
          <p:nvPr/>
        </p:nvSpPr>
        <p:spPr bwMode="auto">
          <a:xfrm>
            <a:off x="7929563" y="428625"/>
            <a:ext cx="1071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200">
                <a:latin typeface="Times New Roman" pitchFamily="18" charset="0"/>
                <a:cs typeface="Times New Roman" pitchFamily="18" charset="0"/>
              </a:rPr>
              <a:t>тыс.руб</a:t>
            </a:r>
          </a:p>
        </p:txBody>
      </p:sp>
      <p:sp>
        <p:nvSpPr>
          <p:cNvPr id="47108" name="TextBox 1"/>
          <p:cNvSpPr txBox="1">
            <a:spLocks noChangeArrowheads="1"/>
          </p:cNvSpPr>
          <p:nvPr/>
        </p:nvSpPr>
        <p:spPr bwMode="auto">
          <a:xfrm>
            <a:off x="1042988" y="720725"/>
            <a:ext cx="2808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07 - ОБРАЗОВАНИЕ</a:t>
            </a:r>
          </a:p>
        </p:txBody>
      </p:sp>
      <p:sp>
        <p:nvSpPr>
          <p:cNvPr id="47109" name="TextBox 11"/>
          <p:cNvSpPr txBox="1">
            <a:spLocks noChangeArrowheads="1"/>
          </p:cNvSpPr>
          <p:nvPr/>
        </p:nvSpPr>
        <p:spPr bwMode="auto">
          <a:xfrm>
            <a:off x="5202238" y="765175"/>
            <a:ext cx="3617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08 – КУЛЬТУРА, КИНЕМАТОГРАФИЯ</a:t>
            </a:r>
          </a:p>
        </p:txBody>
      </p:sp>
      <p:sp>
        <p:nvSpPr>
          <p:cNvPr id="47110" name="TextBox 14"/>
          <p:cNvSpPr txBox="1">
            <a:spLocks noChangeArrowheads="1"/>
          </p:cNvSpPr>
          <p:nvPr/>
        </p:nvSpPr>
        <p:spPr bwMode="auto">
          <a:xfrm>
            <a:off x="323850" y="3429000"/>
            <a:ext cx="4105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01 – ОБЩЕГОСУДАРСТВЕННЫЕ ВОПРОСЫ</a:t>
            </a:r>
          </a:p>
        </p:txBody>
      </p:sp>
      <p:sp>
        <p:nvSpPr>
          <p:cNvPr id="47111" name="TextBox 17"/>
          <p:cNvSpPr txBox="1">
            <a:spLocks noChangeArrowheads="1"/>
          </p:cNvSpPr>
          <p:nvPr/>
        </p:nvSpPr>
        <p:spPr bwMode="auto">
          <a:xfrm>
            <a:off x="4429125" y="3429000"/>
            <a:ext cx="4660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05 – ЖИЛИЩНО-КОММУНАЛЬНОЕ ХОЗЯЙСТВО</a:t>
            </a:r>
          </a:p>
        </p:txBody>
      </p:sp>
      <p:sp>
        <p:nvSpPr>
          <p:cNvPr id="47112" name="Объект 2"/>
          <p:cNvSpPr>
            <a:spLocks noGrp="1"/>
          </p:cNvSpPr>
          <p:nvPr>
            <p:ph idx="1"/>
          </p:nvPr>
        </p:nvSpPr>
        <p:spPr>
          <a:xfrm>
            <a:off x="19050" y="6165304"/>
            <a:ext cx="9070975" cy="576857"/>
          </a:xfrm>
        </p:spPr>
        <p:txBody>
          <a:bodyPr/>
          <a:lstStyle/>
          <a:p>
            <a:pPr marL="0" indent="0" algn="just">
              <a:buNone/>
            </a:pPr>
            <a:r>
              <a:rPr lang="ru-RU" altLang="ru-RU" sz="1200" b="1" u="sng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altLang="ru-RU" sz="1200" u="sng" dirty="0" smtClean="0">
                <a:latin typeface="Times New Roman" pitchFamily="18" charset="0"/>
                <a:cs typeface="Times New Roman" pitchFamily="18" charset="0"/>
              </a:rPr>
              <a:t>: 2022 год – увеличение расходов связано с увеличением поступления целевых средств(по 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униципальной программе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"Комплексное и устойчивое развитие сельских территорий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2022-2024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гг.")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                         </a:t>
            </a:r>
            <a:endParaRPr lang="ru-RU" sz="1200" dirty="0"/>
          </a:p>
          <a:p>
            <a:pPr marL="0" indent="0" algn="just">
              <a:buNone/>
            </a:pPr>
            <a:endParaRPr lang="ru-RU" sz="1200" dirty="0"/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/>
          </p:nvPr>
        </p:nvGraphicFramePr>
        <p:xfrm>
          <a:off x="323850" y="874712"/>
          <a:ext cx="4338637" cy="2540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/>
          </p:nvPr>
        </p:nvGraphicFramePr>
        <p:xfrm>
          <a:off x="4371975" y="815373"/>
          <a:ext cx="4572000" cy="2660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/>
          </p:nvPr>
        </p:nvGraphicFramePr>
        <p:xfrm>
          <a:off x="161131" y="3500436"/>
          <a:ext cx="4572000" cy="2589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/>
          <p:cNvGraphicFramePr>
            <a:graphicFrameLocks/>
          </p:cNvGraphicFramePr>
          <p:nvPr>
            <p:extLst/>
          </p:nvPr>
        </p:nvGraphicFramePr>
        <p:xfrm>
          <a:off x="4364088" y="3429000"/>
          <a:ext cx="457200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7333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95350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МО "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район"   в программах</a:t>
            </a:r>
            <a:r>
              <a:rPr lang="en-US" alt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областного и федерального уровня за 2018-2022 годы</a:t>
            </a:r>
            <a:endParaRPr lang="ru-RU" alt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1" name="TextBox 2"/>
          <p:cNvSpPr txBox="1">
            <a:spLocks noChangeArrowheads="1"/>
          </p:cNvSpPr>
          <p:nvPr/>
        </p:nvSpPr>
        <p:spPr bwMode="auto">
          <a:xfrm>
            <a:off x="3708400" y="1196975"/>
            <a:ext cx="1223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тыс.руб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/>
          </p:nvPr>
        </p:nvGraphicFramePr>
        <p:xfrm>
          <a:off x="395536" y="1628800"/>
          <a:ext cx="806489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451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Заголовок 4"/>
          <p:cNvSpPr>
            <a:spLocks noGrp="1"/>
          </p:cNvSpPr>
          <p:nvPr>
            <p:ph type="title"/>
          </p:nvPr>
        </p:nvSpPr>
        <p:spPr>
          <a:xfrm>
            <a:off x="457200" y="969050"/>
            <a:ext cx="8229600" cy="511741"/>
          </a:xfrm>
        </p:spPr>
        <p:txBody>
          <a:bodyPr/>
          <a:lstStyle/>
          <a:p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Бюджетные инвестиции МО «Заларинский район» в 20</a:t>
            </a:r>
            <a:r>
              <a:rPr lang="en-US" altLang="ru-RU" sz="1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2 году (</a:t>
            </a:r>
            <a:r>
              <a:rPr lang="ru-RU" altLang="ru-RU" sz="1800" b="1" dirty="0" err="1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052736"/>
          <a:ext cx="8229600" cy="5697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504" y="0"/>
            <a:ext cx="892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осуществлялось в рамках решения Думы о бюджете района. В целях организации деятельности были утверждены: Сводная бюджетная роспись и лимиты бюджетных обязательств на 2022 год как для районного, так и для бюджетов поселений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9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Прямоугольник 4"/>
          <p:cNvSpPr>
            <a:spLocks noChangeArrowheads="1"/>
          </p:cNvSpPr>
          <p:nvPr/>
        </p:nvSpPr>
        <p:spPr bwMode="auto">
          <a:xfrm>
            <a:off x="357188" y="-66675"/>
            <a:ext cx="87868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Участие МО "</a:t>
            </a:r>
            <a:r>
              <a:rPr lang="ru-RU" altLang="ru-RU" b="1" dirty="0" err="1"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 район"  в национальных проектах, программах, подпрограммах, основных мероприятиях</a:t>
            </a:r>
            <a:r>
              <a:rPr lang="en-US" alt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областного и федерального уровнях  </a:t>
            </a:r>
          </a:p>
          <a:p>
            <a:pPr algn="ctr" eaLnBrk="1" hangingPunct="1"/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за  </a:t>
            </a:r>
            <a:r>
              <a:rPr lang="ru-RU" altLang="ru-RU" b="1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год </a:t>
            </a:r>
            <a:endParaRPr lang="ru-RU" altLang="ru-RU" dirty="0"/>
          </a:p>
        </p:txBody>
      </p:sp>
      <p:sp>
        <p:nvSpPr>
          <p:cNvPr id="49155" name="TextBox 5"/>
          <p:cNvSpPr txBox="1">
            <a:spLocks noChangeArrowheads="1"/>
          </p:cNvSpPr>
          <p:nvPr/>
        </p:nvSpPr>
        <p:spPr bwMode="auto">
          <a:xfrm>
            <a:off x="8001000" y="581025"/>
            <a:ext cx="1143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200" b="1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-217040" y="829248"/>
          <a:ext cx="9361040" cy="5884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169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06956"/>
            <a:ext cx="7467600" cy="1143000"/>
          </a:xfrm>
        </p:spPr>
        <p:txBody>
          <a:bodyPr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"Комплексное и устойчивое развитие сельских территорий Заларинского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района» в 2022 году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/>
          </p:nvPr>
        </p:nvGraphicFramePr>
        <p:xfrm>
          <a:off x="467544" y="1124744"/>
          <a:ext cx="821925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32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7831963"/>
              </p:ext>
            </p:extLst>
          </p:nvPr>
        </p:nvGraphicFramePr>
        <p:xfrm>
          <a:off x="35496" y="116632"/>
          <a:ext cx="9158510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52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0" y="116633"/>
          <a:ext cx="9144000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9512" y="6453336"/>
            <a:ext cx="8856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Всего расходы: 2020 год – 72 184 </a:t>
            </a:r>
            <a:r>
              <a:rPr lang="ru-RU" sz="1400" b="1" dirty="0" err="1" smtClean="0"/>
              <a:t>тыс.руб</a:t>
            </a:r>
            <a:r>
              <a:rPr lang="ru-RU" sz="1400" b="1" dirty="0" smtClean="0"/>
              <a:t>. 2021 год- 71 522 </a:t>
            </a:r>
            <a:r>
              <a:rPr lang="ru-RU" sz="1400" b="1" dirty="0" err="1" smtClean="0"/>
              <a:t>тыс.руб</a:t>
            </a:r>
            <a:r>
              <a:rPr lang="ru-RU" sz="1400" b="1" dirty="0" smtClean="0"/>
              <a:t>. 2022 год -81 429 </a:t>
            </a:r>
            <a:r>
              <a:rPr lang="ru-RU" sz="1400" b="1" dirty="0" err="1" smtClean="0"/>
              <a:t>тыс.руб</a:t>
            </a:r>
            <a:r>
              <a:rPr lang="ru-RU" sz="1400" b="1" dirty="0" smtClean="0"/>
              <a:t>.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11228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476672"/>
            <a:ext cx="7725392" cy="499826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Демография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5906889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Численность населения в муниципальном образовании «Заларинский район» в 2022 году составила 27 094 человек (снижение численности составил 0,93 %).</a:t>
            </a:r>
            <a:endParaRPr lang="ru-RU" dirty="0"/>
          </a:p>
        </p:txBody>
      </p:sp>
      <p:graphicFrame>
        <p:nvGraphicFramePr>
          <p:cNvPr id="11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8269596"/>
              </p:ext>
            </p:extLst>
          </p:nvPr>
        </p:nvGraphicFramePr>
        <p:xfrm>
          <a:off x="1050413" y="1412776"/>
          <a:ext cx="8080808" cy="4093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6480698"/>
              </p:ext>
            </p:extLst>
          </p:nvPr>
        </p:nvGraphicFramePr>
        <p:xfrm>
          <a:off x="833981" y="1268760"/>
          <a:ext cx="7632427" cy="3474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0922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Показатели уровня жизни населения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838734"/>
              </p:ext>
            </p:extLst>
          </p:nvPr>
        </p:nvGraphicFramePr>
        <p:xfrm>
          <a:off x="457200" y="1340768"/>
          <a:ext cx="823994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521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648072"/>
          </a:xfrm>
        </p:spPr>
        <p:txBody>
          <a:bodyPr/>
          <a:lstStyle/>
          <a:p>
            <a:pPr algn="ctr"/>
            <a:r>
              <a:rPr lang="ru-RU" altLang="ru-RU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Налоговые поступления от угледобывающих предприятий в динамике за период 2019-2022 год</a:t>
            </a:r>
            <a:endParaRPr lang="ru-RU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1269208"/>
              </p:ext>
            </p:extLst>
          </p:nvPr>
        </p:nvGraphicFramePr>
        <p:xfrm>
          <a:off x="-139407" y="692696"/>
          <a:ext cx="9145016" cy="2563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89756" y="3068960"/>
            <a:ext cx="90364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2200" b="1" dirty="0" smtClean="0">
                <a:latin typeface="Times New Roman" pitchFamily="18" charset="0"/>
                <a:cs typeface="Times New Roman" pitchFamily="18" charset="0"/>
              </a:rPr>
              <a:t>Поступление налогов в бюджет от угледобывающих предприятий за 2022 год.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4841808"/>
              </p:ext>
            </p:extLst>
          </p:nvPr>
        </p:nvGraphicFramePr>
        <p:xfrm>
          <a:off x="179512" y="3789040"/>
          <a:ext cx="4114800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3000453"/>
              </p:ext>
            </p:extLst>
          </p:nvPr>
        </p:nvGraphicFramePr>
        <p:xfrm>
          <a:off x="4499992" y="3861048"/>
          <a:ext cx="449999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9024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949"/>
            <a:ext cx="8640960" cy="1143000"/>
          </a:xfrm>
          <a:ln>
            <a:miter lim="800000"/>
            <a:headEnd/>
            <a:tailEnd/>
          </a:ln>
          <a:extLst/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Структура малого бизнеса в МО «Заларинский </a:t>
            </a:r>
            <a:r>
              <a:rPr lang="ru-RU" sz="28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район»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391472" y="1052737"/>
            <a:ext cx="4645024" cy="600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831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муниципальном образовании 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Заларинский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район» сфера малого бизнеса представлена 587 субъектами, в том числе: малые предприятия - 70. В потребительской сфере сосредоточено около 62,1% субъектов малого предпринимательства, в то время как на сферу сельскохозяйственного производства приходится около 21,4%, на сферу промышленного производства – 2,05 процентов.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831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районе на долю малых предприятий приходится около 47,3% выручки от реализации товаров, работ и  услуг и около 2722 рабочих мест (включая численность индивидуальных предпринимателей).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Ведется реестр СМСП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получателей такой финансовой поддержки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ресстрразмещен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сайте муниципального образования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Заларинский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район»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zalari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разделе «Малый бизнес».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8310" algn="just"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1459405"/>
              </p:ext>
            </p:extLst>
          </p:nvPr>
        </p:nvGraphicFramePr>
        <p:xfrm>
          <a:off x="251520" y="2060849"/>
          <a:ext cx="3960440" cy="47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941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260350"/>
            <a:ext cx="9123363" cy="56991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20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отдельных категорий работников, определенных Указами Президента Российской Федерации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026882"/>
              </p:ext>
            </p:extLst>
          </p:nvPr>
        </p:nvGraphicFramePr>
        <p:xfrm>
          <a:off x="457200" y="980430"/>
          <a:ext cx="8229600" cy="4897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685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08912" cy="11407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Наиболее крупные закупки </a:t>
            </a:r>
            <a:br>
              <a:rPr lang="ru-RU" b="1" dirty="0"/>
            </a:br>
            <a:r>
              <a:rPr lang="ru-RU" b="1" dirty="0" smtClean="0"/>
              <a:t>2022года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3983574"/>
              </p:ext>
            </p:extLst>
          </p:nvPr>
        </p:nvGraphicFramePr>
        <p:xfrm>
          <a:off x="467544" y="1556792"/>
          <a:ext cx="82296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4720"/>
                <a:gridCol w="1800200"/>
                <a:gridCol w="1512168"/>
                <a:gridCol w="152251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Наименование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НМЦК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Цена контракта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Сумма экономии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Реконструкция ЗСШ №2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r>
                        <a:rPr lang="ru-RU" sz="1600" baseline="0" dirty="0" smtClean="0"/>
                        <a:t> 169 906 390,0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1 169906 390,0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Капитальный ремонт здания спорткомплекса в </a:t>
                      </a:r>
                      <a:r>
                        <a:rPr lang="ru-RU" sz="1600" dirty="0" err="1" smtClean="0"/>
                        <a:t>р.п</a:t>
                      </a:r>
                      <a:r>
                        <a:rPr lang="ru-RU" sz="1600" dirty="0" smtClean="0"/>
                        <a:t>. </a:t>
                      </a:r>
                      <a:r>
                        <a:rPr lang="ru-RU" sz="1600" dirty="0" err="1" smtClean="0"/>
                        <a:t>Залари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80 858 310,0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78 836 852,25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2 021 457,75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Строительство ФОК в </a:t>
                      </a:r>
                      <a:r>
                        <a:rPr lang="ru-RU" sz="1600" dirty="0" err="1" smtClean="0"/>
                        <a:t>р.п</a:t>
                      </a:r>
                      <a:r>
                        <a:rPr lang="ru-RU" sz="1600" dirty="0" smtClean="0"/>
                        <a:t>. </a:t>
                      </a:r>
                      <a:r>
                        <a:rPr lang="ru-RU" sz="1600" dirty="0" err="1" smtClean="0"/>
                        <a:t>Залари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159 692 280,0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154 901 000,0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4 791 280,0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Капитальный ремонт здания МБУК «</a:t>
                      </a:r>
                      <a:r>
                        <a:rPr lang="ru-RU" sz="1600" dirty="0" err="1" smtClean="0"/>
                        <a:t>Тыретская</a:t>
                      </a:r>
                      <a:r>
                        <a:rPr lang="ru-RU" sz="1600" dirty="0" smtClean="0"/>
                        <a:t> поселковая библиотека»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9 258 200,0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7 962 052,0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1 296 148,0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Капитальный ремонт </a:t>
                      </a:r>
                      <a:r>
                        <a:rPr lang="ru-RU" sz="1600" dirty="0" err="1" smtClean="0"/>
                        <a:t>Заларинской</a:t>
                      </a:r>
                      <a:r>
                        <a:rPr lang="ru-RU" sz="1600" dirty="0" smtClean="0"/>
                        <a:t> основной школы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51 515 570,0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51 515 570,0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Приобретение </a:t>
                      </a:r>
                      <a:r>
                        <a:rPr lang="ru-RU" sz="1600" dirty="0" err="1" smtClean="0"/>
                        <a:t>блочно</a:t>
                      </a:r>
                      <a:r>
                        <a:rPr lang="ru-RU" sz="1600" dirty="0" smtClean="0"/>
                        <a:t>-модульной котельной МБОУ </a:t>
                      </a:r>
                      <a:r>
                        <a:rPr lang="ru-RU" sz="1600" dirty="0" err="1" smtClean="0"/>
                        <a:t>Тыретская</a:t>
                      </a:r>
                      <a:r>
                        <a:rPr lang="ru-RU" sz="1600" dirty="0" smtClean="0"/>
                        <a:t> СОШ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10 612 317,0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10 612 317,0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020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08912" cy="11407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Наиболее крупные закупки </a:t>
            </a:r>
            <a:br>
              <a:rPr lang="ru-RU" b="1" dirty="0"/>
            </a:br>
            <a:r>
              <a:rPr lang="ru-RU" b="1" dirty="0" smtClean="0"/>
              <a:t>2022года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3825521"/>
              </p:ext>
            </p:extLst>
          </p:nvPr>
        </p:nvGraphicFramePr>
        <p:xfrm>
          <a:off x="457200" y="19351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4720"/>
                <a:gridCol w="1800200"/>
                <a:gridCol w="1512168"/>
                <a:gridCol w="152251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Наименование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НМЦК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Цена контракта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Сумма экономии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Строительный контроль по реконструкции ЗСШ № 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19 000 000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500 000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18 500 000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Приобретение жилых домов (Владимир, </a:t>
                      </a:r>
                      <a:r>
                        <a:rPr lang="ru-RU" sz="1600" dirty="0" err="1" smtClean="0"/>
                        <a:t>Веренка</a:t>
                      </a:r>
                      <a:r>
                        <a:rPr lang="ru-RU" sz="1600" dirty="0" smtClean="0"/>
                        <a:t>, </a:t>
                      </a:r>
                      <a:r>
                        <a:rPr lang="ru-RU" sz="1600" dirty="0" err="1" smtClean="0"/>
                        <a:t>Мойган</a:t>
                      </a:r>
                      <a:r>
                        <a:rPr lang="ru-RU" sz="16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49 819 478,0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49 819 478,0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Строительство центральной  системы водоснабжения</a:t>
                      </a:r>
                      <a:r>
                        <a:rPr lang="ru-RU" sz="1600" baseline="0" dirty="0" smtClean="0"/>
                        <a:t> с. </a:t>
                      </a:r>
                      <a:r>
                        <a:rPr lang="ru-RU" sz="1600" baseline="0" dirty="0" err="1" smtClean="0"/>
                        <a:t>Бажир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57 284 601,0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57 284 601,0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Строительство центрального водоснабжения с. </a:t>
                      </a:r>
                      <a:r>
                        <a:rPr lang="ru-RU" sz="1600" dirty="0" err="1" smtClean="0"/>
                        <a:t>Бабагай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156 015 701,0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156 015 701,0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Строительство</a:t>
                      </a:r>
                      <a:r>
                        <a:rPr lang="ru-RU" sz="1600" baseline="0" dirty="0" smtClean="0"/>
                        <a:t> центральной системы водоснабжения с. </a:t>
                      </a:r>
                      <a:r>
                        <a:rPr lang="ru-RU" sz="1600" baseline="0" dirty="0" err="1" smtClean="0"/>
                        <a:t>Холмогой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160 649 500,0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160 649 500,0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769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4" name="Объект 2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85725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086" name="think-cell Slide" r:id="rId7" imgW="216" imgH="216" progId="">
                  <p:embed/>
                </p:oleObj>
              </mc:Choice>
              <mc:Fallback>
                <p:oleObj name="think-cell Slide" r:id="rId7" imgW="216" imgH="216" progId="">
                  <p:embed/>
                  <p:pic>
                    <p:nvPicPr>
                      <p:cNvPr id="0" name="Picture 2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857250"/>
                        <a:ext cx="158750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5" name="Прямоугольник 6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158750" cy="1190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algn="r" defTabSz="912813">
              <a:lnSpc>
                <a:spcPct val="90000"/>
              </a:lnSpc>
            </a:pPr>
            <a:endParaRPr lang="ru-RU" altLang="ru-RU" sz="1200" b="1">
              <a:sym typeface="Arial" charset="0"/>
            </a:endParaRPr>
          </a:p>
        </p:txBody>
      </p:sp>
      <p:sp>
        <p:nvSpPr>
          <p:cNvPr id="49156" name="pg num"/>
          <p:cNvSpPr>
            <a:spLocks noGrp="1" noChangeArrowheads="1"/>
          </p:cNvSpPr>
          <p:nvPr>
            <p:ph type="sldNum" sz="quarter" idx="12"/>
            <p:custDataLst>
              <p:tags r:id="rId4"/>
            </p:custDataLst>
          </p:nvPr>
        </p:nvSpPr>
        <p:spPr>
          <a:noFill/>
        </p:spPr>
        <p:txBody>
          <a:bodyPr/>
          <a:lstStyle/>
          <a:p>
            <a:fld id="{996F1472-623A-4247-9592-734FD74B4EE9}" type="slidenum">
              <a:rPr lang="en-US" altLang="ru-RU" sz="1200" smtClean="0">
                <a:solidFill>
                  <a:schemeClr val="bg2"/>
                </a:solidFill>
              </a:rPr>
              <a:pPr/>
              <a:t>66</a:t>
            </a:fld>
            <a:endParaRPr lang="en-US" altLang="ru-RU" sz="1200" smtClean="0">
              <a:solidFill>
                <a:schemeClr val="bg2"/>
              </a:solidFill>
            </a:endParaRPr>
          </a:p>
        </p:txBody>
      </p:sp>
      <p:sp>
        <p:nvSpPr>
          <p:cNvPr id="49157" name="Rectangle 4"/>
          <p:cNvSpPr>
            <a:spLocks noChangeArrowheads="1"/>
          </p:cNvSpPr>
          <p:nvPr/>
        </p:nvSpPr>
        <p:spPr bwMode="auto">
          <a:xfrm>
            <a:off x="0" y="67310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9158" name="Rectangle 2"/>
          <p:cNvSpPr>
            <a:spLocks noChangeArrowheads="1"/>
          </p:cNvSpPr>
          <p:nvPr/>
        </p:nvSpPr>
        <p:spPr bwMode="auto">
          <a:xfrm>
            <a:off x="0" y="67310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84150" y="1196975"/>
            <a:ext cx="8853488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  <a:defRPr/>
            </a:pP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047298"/>
            <a:ext cx="89301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В соответствии с Постановлением администрации муниципального образования «Заларинский район» </a:t>
            </a:r>
            <a:r>
              <a:rPr lang="ru-RU" sz="2400" dirty="0"/>
              <a:t>от </a:t>
            </a:r>
            <a:r>
              <a:rPr lang="ru-RU" sz="2400" dirty="0" smtClean="0"/>
              <a:t>13.01.2020 </a:t>
            </a:r>
            <a:r>
              <a:rPr lang="ru-RU" sz="2400" dirty="0"/>
              <a:t>г.  № </a:t>
            </a:r>
            <a:r>
              <a:rPr lang="ru-RU" sz="2400" dirty="0" smtClean="0"/>
              <a:t>4 </a:t>
            </a:r>
            <a:r>
              <a:rPr lang="ru-RU" sz="2400" dirty="0"/>
              <a:t>«Об утверждении Порядка разработки, реализации и оценки эффективности муниципальных программ муниципального образования «Заларинский район</a:t>
            </a:r>
            <a:r>
              <a:rPr lang="ru-RU" sz="2400" dirty="0" smtClean="0"/>
              <a:t>» в 2022 году были разработаны и утверждены 22 муниципальные программы.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84150" y="261438"/>
            <a:ext cx="8853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Реализация муниципальных программ администрации муниципального образования «Заларинский район»</a:t>
            </a:r>
            <a:endParaRPr lang="ru-RU" sz="2000" b="1" dirty="0"/>
          </a:p>
        </p:txBody>
      </p:sp>
      <p:pic>
        <p:nvPicPr>
          <p:cNvPr id="10" name="Picture 2" descr="F:\3802ba4e127696d2e5d67dc1025ac07b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" b="9448"/>
          <a:stretch/>
        </p:blipFill>
        <p:spPr bwMode="auto">
          <a:xfrm>
            <a:off x="1907704" y="3858855"/>
            <a:ext cx="5202189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8012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/>
          <p:cNvSpPr txBox="1">
            <a:spLocks noChangeArrowheads="1"/>
          </p:cNvSpPr>
          <p:nvPr/>
        </p:nvSpPr>
        <p:spPr bwMode="auto">
          <a:xfrm>
            <a:off x="323850" y="310450"/>
            <a:ext cx="8569325" cy="4752528"/>
          </a:xfrm>
          <a:prstGeom prst="rect">
            <a:avLst/>
          </a:prstGeom>
          <a:noFill/>
          <a:ln w="9525" algn="ctr">
            <a:solidFill>
              <a:srgbClr val="025AA2"/>
            </a:solidFill>
            <a:miter lim="800000"/>
            <a:headEnd/>
            <a:tailEnd/>
          </a:ln>
          <a:extLst/>
        </p:spPr>
        <p:txBody>
          <a:bodyPr lIns="92583" tIns="46292" rIns="92583" bIns="46292" anchor="ctr"/>
          <a:lstStyle>
            <a:lvl1pPr marL="363538" indent="-187325" eaLnBrk="0" hangingPunct="0">
              <a:defRPr sz="19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9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76213" indent="0" algn="just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ru-RU" altLang="ru-RU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6213" indent="0" algn="just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ru-RU" altLang="ru-RU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6213" indent="0" algn="just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ru-RU" altLang="ru-RU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6213" indent="0" algn="just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ru-RU" altLang="ru-RU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6213" indent="0" algn="just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ru-RU" altLang="ru-RU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6213" indent="0" algn="just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ru-RU" altLang="ru-RU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6213" indent="0" algn="just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ru-RU" altLang="ru-RU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6213" indent="0" algn="just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ru-RU" altLang="ru-RU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Номер слайда 1"/>
          <p:cNvSpPr txBox="1">
            <a:spLocks noGrp="1"/>
          </p:cNvSpPr>
          <p:nvPr/>
        </p:nvSpPr>
        <p:spPr bwMode="auto">
          <a:xfrm>
            <a:off x="6759575" y="6524625"/>
            <a:ext cx="2133600" cy="476250"/>
          </a:xfrm>
          <a:prstGeom prst="rect">
            <a:avLst/>
          </a:prstGeom>
          <a:noFill/>
          <a:ln>
            <a:noFill/>
          </a:ln>
          <a:extLst/>
        </p:spPr>
        <p:txBody>
          <a:bodyPr lIns="92583" tIns="46292" rIns="92583" bIns="46292"/>
          <a:lstStyle>
            <a:lvl1pPr eaLnBrk="0" hangingPunct="0">
              <a:defRPr sz="19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9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55595F8A-0CED-4AC8-B1D5-75BD46F231B4}" type="slidenum">
              <a:rPr lang="ru-RU" altLang="ru-RU" sz="1400" b="0" smtClean="0">
                <a:solidFill>
                  <a:srgbClr val="000000"/>
                </a:solidFill>
                <a:cs typeface="+mn-cs"/>
              </a:rPr>
              <a:pPr algn="r" eaLnBrk="1" hangingPunct="1">
                <a:defRPr/>
              </a:pPr>
              <a:t>67</a:t>
            </a:fld>
            <a:endParaRPr lang="ru-RU" altLang="ru-RU" sz="1400" b="0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124" name="Line 5"/>
          <p:cNvSpPr>
            <a:spLocks noChangeShapeType="1"/>
          </p:cNvSpPr>
          <p:nvPr/>
        </p:nvSpPr>
        <p:spPr bwMode="auto">
          <a:xfrm>
            <a:off x="323850" y="549275"/>
            <a:ext cx="8497888" cy="0"/>
          </a:xfrm>
          <a:prstGeom prst="line">
            <a:avLst/>
          </a:prstGeom>
          <a:noFill/>
          <a:ln w="57150" cmpd="thickThin">
            <a:solidFill>
              <a:srgbClr val="333399"/>
            </a:solidFill>
            <a:round/>
            <a:headEnd/>
            <a:tailEnd/>
          </a:ln>
          <a:extLst/>
        </p:spPr>
        <p:txBody>
          <a:bodyPr lIns="92583" tIns="46292" rIns="92583" bIns="46292"/>
          <a:lstStyle/>
          <a:p>
            <a:pPr algn="ctr">
              <a:defRPr/>
            </a:pPr>
            <a:endParaRPr lang="ru-RU" sz="1900" b="1">
              <a:solidFill>
                <a:srgbClr val="000000"/>
              </a:solidFill>
              <a:cs typeface="+mn-cs"/>
            </a:endParaRPr>
          </a:p>
        </p:txBody>
      </p:sp>
      <p:sp>
        <p:nvSpPr>
          <p:cNvPr id="5128" name="Rectangle 3"/>
          <p:cNvSpPr>
            <a:spLocks noChangeArrowheads="1"/>
          </p:cNvSpPr>
          <p:nvPr/>
        </p:nvSpPr>
        <p:spPr bwMode="auto">
          <a:xfrm>
            <a:off x="755576" y="651466"/>
            <a:ext cx="7344816" cy="42484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2583" tIns="46292" rIns="92583" bIns="46292" anchor="ctr">
            <a:spAutoFit/>
          </a:bodyPr>
          <a:lstStyle>
            <a:lvl1pPr eaLnBrk="0" hangingPunct="0">
              <a:defRPr sz="19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9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9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800" b="0" dirty="0"/>
              <a:t>В Иркутской области определили победителей конкурсного отбора инициативных проектов. В </a:t>
            </a:r>
            <a:r>
              <a:rPr lang="ru-RU" sz="1800" b="0" dirty="0" smtClean="0"/>
              <a:t>2023 году </a:t>
            </a:r>
            <a:r>
              <a:rPr lang="ru-RU" sz="1800" b="0" dirty="0"/>
              <a:t>областное финансирование на эти цели получат </a:t>
            </a:r>
            <a:r>
              <a:rPr lang="ru-RU" sz="1800" b="0" dirty="0" smtClean="0"/>
              <a:t>14 проектов </a:t>
            </a:r>
            <a:r>
              <a:rPr lang="ru-RU" sz="1800" b="0" dirty="0" err="1"/>
              <a:t>З</a:t>
            </a:r>
            <a:r>
              <a:rPr lang="ru-RU" sz="1800" b="0" dirty="0" err="1" smtClean="0"/>
              <a:t>аларинского</a:t>
            </a:r>
            <a:r>
              <a:rPr lang="ru-RU" sz="1800" b="0" dirty="0" smtClean="0"/>
              <a:t> района из 15 поданных. </a:t>
            </a:r>
            <a:r>
              <a:rPr lang="ru-RU" sz="1800" b="0" dirty="0"/>
              <a:t>Итоги утвердили на заседании межведомственной комиссии.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b="0" dirty="0" smtClean="0"/>
              <a:t>Инициативные </a:t>
            </a:r>
            <a:r>
              <a:rPr lang="ru-RU" sz="1800" b="0" dirty="0"/>
              <a:t>проекты – новый инструмент реализации проектов в территориях, позволяющий решать вопросы местного значения с участием граждан. Их авторы - жители муниципальных образований региона, представители </a:t>
            </a:r>
            <a:r>
              <a:rPr lang="ru-RU" sz="1800" b="0" dirty="0" err="1"/>
              <a:t>ТОСов</a:t>
            </a:r>
            <a:r>
              <a:rPr lang="ru-RU" sz="1800" b="0" dirty="0"/>
              <a:t> и старосты населённых пунктов</a:t>
            </a:r>
            <a:r>
              <a:rPr lang="ru-RU" sz="1800" b="0" dirty="0" smtClean="0"/>
              <a:t>.</a:t>
            </a:r>
          </a:p>
          <a:p>
            <a:pPr algn="ctr" eaLnBrk="1" hangingPunct="1">
              <a:defRPr/>
            </a:pPr>
            <a:r>
              <a:rPr lang="ru-RU" sz="1800" b="0" dirty="0"/>
              <a:t>Больше всего проектов касаются благоустройства </a:t>
            </a:r>
            <a:r>
              <a:rPr lang="ru-RU" sz="1800" b="0" dirty="0" smtClean="0"/>
              <a:t>территорий, </a:t>
            </a:r>
            <a:r>
              <a:rPr lang="ru-RU" sz="1800" b="0" dirty="0"/>
              <a:t>материально-технического обеспечения учреждений социальной </a:t>
            </a:r>
            <a:r>
              <a:rPr lang="ru-RU" sz="1800" b="0" dirty="0" smtClean="0"/>
              <a:t>сферы, обеспечение спортивным инвентарем и ремонт спортзала, строительство планетария, ремонт </a:t>
            </a:r>
            <a:r>
              <a:rPr lang="ru-RU" sz="1800" b="0" dirty="0"/>
              <a:t>дорог</a:t>
            </a:r>
            <a:endParaRPr lang="ru-RU" altLang="ru-RU" sz="1800" dirty="0" smtClean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9" name="Picture 30" descr="D:\катя\рисунки\Рисуночки\m482878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1" y="5634329"/>
            <a:ext cx="2353833" cy="12094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D:\катя\рисунки\Рисуночки\playground (26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636098"/>
            <a:ext cx="2088232" cy="12077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8" descr="D:\катя\рисунки\Рисуночки\i (6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933" y="5636098"/>
            <a:ext cx="1935558" cy="1225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1" descr="D:\катя\рисунки\Рисуночки\auctionee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8" t="7404" r="8698" b="14571"/>
          <a:stretch>
            <a:fillRect/>
          </a:stretch>
        </p:blipFill>
        <p:spPr bwMode="auto">
          <a:xfrm>
            <a:off x="6516216" y="5565511"/>
            <a:ext cx="1310159" cy="1295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25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4" name="Объект 2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85725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106" name="think-cell Slide" r:id="rId7" imgW="216" imgH="216" progId="">
                  <p:embed/>
                </p:oleObj>
              </mc:Choice>
              <mc:Fallback>
                <p:oleObj name="think-cell Slide" r:id="rId7" imgW="216" imgH="216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857250"/>
                        <a:ext cx="158750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5" name="Прямоугольник 6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158750" cy="1190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algn="r" defTabSz="912813">
              <a:lnSpc>
                <a:spcPct val="90000"/>
              </a:lnSpc>
            </a:pPr>
            <a:endParaRPr lang="ru-RU" altLang="ru-RU" sz="1200" b="1">
              <a:solidFill>
                <a:prstClr val="black"/>
              </a:solidFill>
              <a:sym typeface="Arial" charset="0"/>
            </a:endParaRPr>
          </a:p>
        </p:txBody>
      </p:sp>
      <p:sp>
        <p:nvSpPr>
          <p:cNvPr id="49156" name="pg num"/>
          <p:cNvSpPr>
            <a:spLocks noGrp="1" noChangeArrowheads="1"/>
          </p:cNvSpPr>
          <p:nvPr>
            <p:ph type="sldNum" sz="quarter" idx="12"/>
            <p:custDataLst>
              <p:tags r:id="rId4"/>
            </p:custDataLst>
          </p:nvPr>
        </p:nvSpPr>
        <p:spPr>
          <a:noFill/>
        </p:spPr>
        <p:txBody>
          <a:bodyPr/>
          <a:lstStyle/>
          <a:p>
            <a:fld id="{996F1472-623A-4247-9592-734FD74B4EE9}" type="slidenum">
              <a:rPr lang="en-US" altLang="ru-RU" sz="1200" smtClean="0">
                <a:solidFill>
                  <a:srgbClr val="EEECE1"/>
                </a:solidFill>
              </a:rPr>
              <a:pPr/>
              <a:t>68</a:t>
            </a:fld>
            <a:endParaRPr lang="en-US" altLang="ru-RU" sz="1200" smtClean="0">
              <a:solidFill>
                <a:srgbClr val="EEECE1"/>
              </a:solidFill>
            </a:endParaRPr>
          </a:p>
        </p:txBody>
      </p:sp>
      <p:sp>
        <p:nvSpPr>
          <p:cNvPr id="49157" name="Rectangle 4"/>
          <p:cNvSpPr>
            <a:spLocks noChangeArrowheads="1"/>
          </p:cNvSpPr>
          <p:nvPr/>
        </p:nvSpPr>
        <p:spPr bwMode="auto">
          <a:xfrm>
            <a:off x="0" y="67310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9158" name="Rectangle 2"/>
          <p:cNvSpPr>
            <a:spLocks noChangeArrowheads="1"/>
          </p:cNvSpPr>
          <p:nvPr/>
        </p:nvSpPr>
        <p:spPr bwMode="auto">
          <a:xfrm>
            <a:off x="0" y="67310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8767" y="1041400"/>
            <a:ext cx="8853488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spc="-5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000" b="1" spc="-2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2000" b="1" spc="-5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проекту </a:t>
            </a:r>
            <a:r>
              <a:rPr lang="ru-RU" sz="2000" b="1" spc="-1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Народные </a:t>
            </a:r>
            <a:r>
              <a:rPr lang="ru-RU" sz="2000" b="1" spc="-5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инициативы </a:t>
            </a:r>
            <a:r>
              <a:rPr lang="ru-RU" sz="2000" b="1" spc="-1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</a:t>
            </a:r>
            <a:r>
              <a:rPr lang="ru-RU" sz="2000" b="1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выделено </a:t>
            </a:r>
            <a:endParaRPr lang="ru-RU" sz="2000" b="1" dirty="0" smtClean="0">
              <a:solidFill>
                <a:srgbClr val="25252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23 459 664,51 </a:t>
            </a:r>
            <a:r>
              <a:rPr lang="ru-RU" sz="2000" b="1" spc="-15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000" b="1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spc="-5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Выделенные средства были направлены на реализацию </a:t>
            </a:r>
            <a:r>
              <a:rPr lang="ru-RU" sz="2000" b="1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 </a:t>
            </a:r>
            <a:r>
              <a:rPr lang="ru-RU" sz="2000" b="1" spc="-5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</a:t>
            </a:r>
            <a:r>
              <a:rPr lang="ru-RU" sz="2000" b="1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населенных </a:t>
            </a:r>
            <a:r>
              <a:rPr lang="ru-RU" sz="2000" b="1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пунктах </a:t>
            </a:r>
            <a:r>
              <a:rPr lang="ru-RU" sz="2000" b="1" spc="-1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Заларинского </a:t>
            </a:r>
            <a:r>
              <a:rPr lang="ru-RU" sz="2000" b="1" spc="-5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по следующими направлениям: </a:t>
            </a:r>
            <a:r>
              <a:rPr lang="ru-RU" sz="2000" b="1" spc="-1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</a:t>
            </a:r>
            <a:r>
              <a:rPr lang="ru-RU" sz="2000" b="1" spc="-15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водокачек,  </a:t>
            </a:r>
            <a:r>
              <a:rPr lang="ru-RU" sz="2000" b="1" spc="-5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памятников, </a:t>
            </a:r>
            <a:r>
              <a:rPr lang="ru-RU" sz="2000" b="1" spc="-5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благоустройства населенных </a:t>
            </a:r>
            <a:r>
              <a:rPr lang="ru-RU" sz="2000" b="1" spc="-5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пунктов, </a:t>
            </a:r>
            <a:r>
              <a:rPr lang="ru-RU" sz="2000" b="1" spc="-5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материально-технических средств, </a:t>
            </a:r>
            <a:r>
              <a:rPr lang="ru-RU" sz="2000" b="1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освещение, </a:t>
            </a:r>
            <a:r>
              <a:rPr lang="ru-RU" sz="2000" b="1" spc="-5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 </a:t>
            </a:r>
            <a:r>
              <a:rPr lang="ru-RU" sz="2000" b="1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транспорта, </a:t>
            </a:r>
            <a:r>
              <a:rPr lang="ru-RU" sz="2000" b="1" spc="-5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</a:t>
            </a:r>
            <a:r>
              <a:rPr lang="ru-RU" sz="2000" b="1" spc="-5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оснащение учреждений </a:t>
            </a:r>
            <a:r>
              <a:rPr lang="ru-RU" sz="2000" b="1" spc="-15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</a:t>
            </a:r>
            <a:r>
              <a:rPr lang="ru-RU" sz="2000" b="1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spc="-35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5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образования.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047298"/>
            <a:ext cx="89301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6803" y="210403"/>
            <a:ext cx="8853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Реализация мероприятий перечня проектов народных инициатив в 2022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3"/>
          <a:stretch/>
        </p:blipFill>
        <p:spPr>
          <a:xfrm>
            <a:off x="-107321" y="3174664"/>
            <a:ext cx="3239161" cy="1812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879" y="3174664"/>
            <a:ext cx="2718653" cy="3624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321" y="4775660"/>
            <a:ext cx="3199199" cy="2065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5" b="6961"/>
          <a:stretch/>
        </p:blipFill>
        <p:spPr>
          <a:xfrm>
            <a:off x="5810532" y="4848048"/>
            <a:ext cx="3334585" cy="1920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415" y="3181413"/>
            <a:ext cx="3371581" cy="1954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80513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2"/>
          <p:cNvSpPr txBox="1">
            <a:spLocks noChangeArrowheads="1"/>
          </p:cNvSpPr>
          <p:nvPr/>
        </p:nvSpPr>
        <p:spPr bwMode="auto">
          <a:xfrm>
            <a:off x="193345" y="908720"/>
            <a:ext cx="857408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Председатель комитета номинирована на премию «Экономист года 2022»</a:t>
            </a:r>
          </a:p>
          <a:p>
            <a:pPr algn="ctr" eaLnBrk="1" hangingPunct="1"/>
            <a:r>
              <a:rPr lang="ru-RU" altLang="ru-RU" sz="1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(из 112 кандидатов – 4 номинанта)</a:t>
            </a:r>
          </a:p>
          <a:p>
            <a:pPr algn="ctr" eaLnBrk="1" hangingPunct="1"/>
            <a:r>
              <a:rPr lang="ru-RU" alt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Министерством финансов Иркутской области комитет по экономике и финансов представлен как пример положительного опыта работы в сфере финансовой грамотности среди  учеников образовательных организаций района.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00067" y="50721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</a:rPr>
              <a:t>Наши достижения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00469" y="620688"/>
            <a:ext cx="3159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https://youtu.be/ljpx8pU9K0E</a:t>
            </a:r>
            <a:endParaRPr lang="ru-RU" dirty="0"/>
          </a:p>
        </p:txBody>
      </p:sp>
      <p:pic>
        <p:nvPicPr>
          <p:cNvPr id="173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44" y="2752725"/>
            <a:ext cx="8843152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490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765076"/>
            <a:ext cx="9144001" cy="79171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КОНТАКТНАЯ ИНФОРМАЦИЯ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15784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Palatino Linotype" pitchFamily="18" charset="0"/>
              </a:rPr>
              <a:t>«Бюджет для граждан» нацелен на получение </a:t>
            </a:r>
          </a:p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Palatino Linotype" pitchFamily="18" charset="0"/>
              </a:rPr>
              <a:t>обратной связи от граждан.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012647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</a:rPr>
              <a:t>Мы надеемся, что представленная информация оказалась полезной и помогла составить достоверное мнение о формировании бюджета муниципального образования «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</a:rPr>
              <a:t>Заларинский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</a:rPr>
              <a:t> район» на 2023  год и плановый период 2024-2025 годов.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33512" y="4023754"/>
            <a:ext cx="4710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Palatino Linotype" pitchFamily="18" charset="0"/>
              </a:rPr>
              <a:t>В случае возникновения вопросов Вы можете обратиться в комитет по экономике и финансам: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Palatino Linotype" pitchFamily="18" charset="0"/>
              </a:rPr>
              <a:t>● позвонить по телефону: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Palatino Linotype" pitchFamily="18" charset="0"/>
              </a:rPr>
              <a:t>(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Palatino Linotype" pitchFamily="18" charset="0"/>
              </a:rPr>
              <a:t>8 395 52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Palatino Linotype" pitchFamily="18" charset="0"/>
              </a:rPr>
              <a:t>) 2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Palatino Linotype" pitchFamily="18" charset="0"/>
              </a:rPr>
              <a:t> 14 84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Palatino Linotype" pitchFamily="18" charset="0"/>
              </a:rPr>
              <a:t>● написать на электронную почту: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Zaladmin@irmail.ru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  <a:hlinkClick r:id="rId2"/>
              </a:rPr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</a:t>
            </a:r>
          </a:p>
        </p:txBody>
      </p:sp>
      <p:pic>
        <p:nvPicPr>
          <p:cNvPr id="9" name="Рисунок 8" descr="http://www.holmanitrt.com/_/rsrc/1370205470119/troubleshoot/forum.png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0" t="12968" r="15045" b="9726"/>
          <a:stretch/>
        </p:blipFill>
        <p:spPr bwMode="auto">
          <a:xfrm>
            <a:off x="7804263" y="777222"/>
            <a:ext cx="1448257" cy="9235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150828" y="6128493"/>
            <a:ext cx="3275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</a:rPr>
              <a:t>Сайт: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hlinkClick r:id="rId4"/>
              </a:rPr>
              <a:t>www.Zalari.ru</a:t>
            </a:r>
            <a:endParaRPr lang="en-US" sz="2400" b="1" dirty="0" smtClean="0">
              <a:solidFill>
                <a:schemeClr val="accent1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11" name="Рисунок 10" descr="kontIn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95016" y="5346586"/>
            <a:ext cx="6667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K:\IMG_425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68" y="4002021"/>
            <a:ext cx="4283968" cy="2855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86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mKDWcGPlEi0A2zJoodoI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tqz0BhrR0i217nA8TX28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mKDWcGPlEi0A2zJoodoI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tqz0BhrR0i217nA8TX28g"/>
</p:tagLst>
</file>

<file path=ppt/theme/_rels/themeOverr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55.jpeg"/></Relationships>
</file>

<file path=ppt/theme/theme1.xml><?xml version="1.0" encoding="utf-8"?>
<a:theme xmlns:a="http://schemas.openxmlformats.org/drawingml/2006/main" name="Техниче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Волна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Открытая">
    <a:maj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  <a:font script="Geor" typeface="Sylfaen"/>
    </a:majorFont>
    <a:min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  <a:font script="Geor" typeface="Sylfaen"/>
    </a:minorFont>
  </a:fontScheme>
  <a:fmtScheme name="Открытая">
    <a:fillStyleLst>
      <a:solidFill>
        <a:schemeClr val="phClr"/>
      </a:solidFill>
      <a:gradFill rotWithShape="1">
        <a:gsLst>
          <a:gs pos="0">
            <a:schemeClr val="phClr">
              <a:tint val="62000"/>
              <a:satMod val="180000"/>
            </a:schemeClr>
          </a:gs>
          <a:gs pos="65000">
            <a:schemeClr val="phClr">
              <a:tint val="32000"/>
              <a:satMod val="250000"/>
            </a:schemeClr>
          </a:gs>
          <a:gs pos="100000">
            <a:schemeClr val="phClr">
              <a:tint val="23000"/>
              <a:satMod val="30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15000"/>
              <a:satMod val="180000"/>
            </a:schemeClr>
          </a:gs>
          <a:gs pos="50000">
            <a:schemeClr val="phClr">
              <a:shade val="45000"/>
              <a:satMod val="170000"/>
            </a:schemeClr>
          </a:gs>
          <a:gs pos="70000">
            <a:schemeClr val="phClr">
              <a:tint val="99000"/>
              <a:shade val="65000"/>
              <a:satMod val="155000"/>
            </a:schemeClr>
          </a:gs>
          <a:gs pos="100000">
            <a:schemeClr val="phClr">
              <a:tint val="95500"/>
              <a:shade val="10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55000" cap="flat" cmpd="thickThin" algn="ctr">
        <a:solidFill>
          <a:schemeClr val="phClr"/>
        </a:solidFill>
        <a:prstDash val="solid"/>
      </a:ln>
      <a:ln w="63500" cap="flat" cmpd="thickThin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phClr">
              <a:satMod val="30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5000"/>
              <a:satMod val="300000"/>
            </a:schemeClr>
          </a:gs>
          <a:gs pos="40000">
            <a:schemeClr val="phClr">
              <a:tint val="65000"/>
              <a:satMod val="300000"/>
            </a:schemeClr>
          </a:gs>
          <a:gs pos="100000">
            <a:schemeClr val="phClr">
              <a:shade val="65000"/>
              <a:satMod val="300000"/>
            </a:schemeClr>
          </a:gs>
        </a:gsLst>
        <a:path path="circle">
          <a:fillToRect l="65000" b="98000"/>
        </a:path>
      </a:gradFill>
      <a:blipFill>
        <a:blip xmlns:r="http://schemas.openxmlformats.org/officeDocument/2006/relationships" r:embed="rId1">
          <a:duotone>
            <a:schemeClr val="phClr">
              <a:shade val="60000"/>
              <a:satMod val="110000"/>
            </a:schemeClr>
            <a:schemeClr val="phClr">
              <a:tint val="95000"/>
            </a:schemeClr>
          </a:duotone>
        </a:blip>
        <a:tile tx="0" ty="0" sx="50000" sy="5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33909</TotalTime>
  <Words>4987</Words>
  <Application>Microsoft Office PowerPoint</Application>
  <PresentationFormat>Экран (4:3)</PresentationFormat>
  <Paragraphs>1131</Paragraphs>
  <Slides>70</Slides>
  <Notes>11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70</vt:i4>
      </vt:variant>
    </vt:vector>
  </HeadingPairs>
  <TitlesOfParts>
    <vt:vector size="72" baseType="lpstr">
      <vt:lpstr>Техническая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Основные направления бюджетной политики</vt:lpstr>
      <vt:lpstr>Презентация PowerPoint</vt:lpstr>
      <vt:lpstr>Презентация PowerPoint</vt:lpstr>
      <vt:lpstr>Презентация PowerPoint</vt:lpstr>
      <vt:lpstr>Доходы консолидированного бюджета  Заларинского района 2017-2022 годы</vt:lpstr>
      <vt:lpstr>Презентация PowerPoint</vt:lpstr>
      <vt:lpstr>Презентация PowerPoint</vt:lpstr>
      <vt:lpstr>Анализ поступлений собственных доходов консолидированного бюджета (тыс. руб.)</vt:lpstr>
      <vt:lpstr>Презентация PowerPoint</vt:lpstr>
      <vt:lpstr>Исполнение бюджета МО «Заларинский район»  2017-2022 годы</vt:lpstr>
      <vt:lpstr>Собственные доходы бюджета МО «Заларинский район»</vt:lpstr>
      <vt:lpstr>Исполнение бюджета МО «Заларинский район» по собственным доходам</vt:lpstr>
      <vt:lpstr>Презентация PowerPoint</vt:lpstr>
      <vt:lpstr>Доходы бюджетов поселений Заларинского района 2022 г.                                          (1 066 388 тыс. рублей)</vt:lpstr>
      <vt:lpstr>Презентация PowerPoint</vt:lpstr>
      <vt:lpstr>  Безвозмездные поступления муниципального образования  «Заларинский район» за 2022г.  </vt:lpstr>
      <vt:lpstr>Анализ поступления собственных доходов в бюджеты сельских поселений (без учета акцизов)                                                                                                       тыс. руб.</vt:lpstr>
      <vt:lpstr>Процент роста собственных доходов 2022 г. к 2021 г. и в 2021 г. к 2020 г.</vt:lpstr>
      <vt:lpstr>Анализ поступления налога на доходы физических лиц за 2022 год по сельским поселениям (тыс.руб.) </vt:lpstr>
      <vt:lpstr>Анализ поступления собственных доходов в городских поселениях района (тыс. руб.)</vt:lpstr>
      <vt:lpstr>Собственные доходы городских поселений за 2022 год</vt:lpstr>
      <vt:lpstr>Поступление дотации на выравнивание из бюджета района в бюджеты городских и сельских поселений за 2020 -2022 год</vt:lpstr>
      <vt:lpstr>Структура расходов поселений Заларинского района 2022</vt:lpstr>
      <vt:lpstr>Презентация PowerPoint</vt:lpstr>
      <vt:lpstr>Презентация PowerPoint</vt:lpstr>
      <vt:lpstr>Презентация PowerPoint</vt:lpstr>
      <vt:lpstr>  Исполнение муниципальных программ муниципального образования  «Заларинский район»                                                за 2022 год.                                                                                                                                                    (тыс. руб.)                                                                                                            </vt:lpstr>
      <vt:lpstr>  Исполнение муниципальных программ муниципального образования  «Заларинский район»                                                за 2022 год.                                                                                                                                                    (тыс. руб.)                                                                                  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«О гражданской обороне и защите населения и территорий Заларинского района от черезвычайных ситуаций природного и техногенного характера, обеспечению пожарной безопасности и безопасности людей на водных объектах на 2021-2026 гг.(9375,90 тыс. руб. или 99,0%)</vt:lpstr>
      <vt:lpstr>Презентация PowerPoint</vt:lpstr>
      <vt:lpstr>Анализ общегосударственных расходов муниципальных образований  Заларинского района,  тыс. руб.</vt:lpstr>
      <vt:lpstr>Расходы муниципальных образований Заларинского района               по культуре за 2020-2022 г.г.</vt:lpstr>
      <vt:lpstr>Анализ остатков акцизов  на 1 января 2021 г- 2022 г и 2023г.</vt:lpstr>
      <vt:lpstr>Презентация PowerPoint</vt:lpstr>
      <vt:lpstr>Презентация PowerPoint</vt:lpstr>
      <vt:lpstr>Участие МО "Заларинский район"   в программах областного и федерального уровня за 2018-2022 годы</vt:lpstr>
      <vt:lpstr>Бюджетные инвестиции МО «Заларинский район» в 2022 году (тыс.руб.)</vt:lpstr>
      <vt:lpstr>Презентация PowerPoint</vt:lpstr>
      <vt:lpstr>Муниципальная программа "Комплексное и устойчивое развитие сельских территорий Заларинского района» в 2022 году</vt:lpstr>
      <vt:lpstr>Презентация PowerPoint</vt:lpstr>
      <vt:lpstr>Презентация PowerPoint</vt:lpstr>
      <vt:lpstr>Демография</vt:lpstr>
      <vt:lpstr>Показатели уровня жизни населения</vt:lpstr>
      <vt:lpstr>Налоговые поступления от угледобывающих предприятий в динамике за период 2019-2022 год</vt:lpstr>
      <vt:lpstr>Структура малого бизнеса в МО «Заларинский район»</vt:lpstr>
      <vt:lpstr>Презентация PowerPoint</vt:lpstr>
      <vt:lpstr>Наиболее крупные закупки  2022года</vt:lpstr>
      <vt:lpstr>Наиболее крупные закупки  2022года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2222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Практический опыт подключения министерства финансов Краснодарского края к государственной информационной системе о государственных и муниципальных платежах</dc:title>
  <dc:creator>Игнатьев А.В.</dc:creator>
  <cp:lastModifiedBy>Елена Владимировна Непомнящих</cp:lastModifiedBy>
  <cp:revision>2748</cp:revision>
  <cp:lastPrinted>2023-05-23T08:05:26Z</cp:lastPrinted>
  <dcterms:created xsi:type="dcterms:W3CDTF">2013-04-17T07:52:47Z</dcterms:created>
  <dcterms:modified xsi:type="dcterms:W3CDTF">2023-06-28T03:00:26Z</dcterms:modified>
</cp:coreProperties>
</file>