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3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6" r:id="rId2"/>
    <p:sldId id="358" r:id="rId3"/>
    <p:sldId id="359" r:id="rId4"/>
    <p:sldId id="360" r:id="rId5"/>
    <p:sldId id="265" r:id="rId6"/>
    <p:sldId id="266" r:id="rId7"/>
    <p:sldId id="332" r:id="rId8"/>
    <p:sldId id="354" r:id="rId9"/>
    <p:sldId id="340" r:id="rId10"/>
    <p:sldId id="361" r:id="rId11"/>
    <p:sldId id="279" r:id="rId12"/>
    <p:sldId id="282" r:id="rId13"/>
    <p:sldId id="334" r:id="rId14"/>
    <p:sldId id="355" r:id="rId15"/>
    <p:sldId id="363" r:id="rId16"/>
    <p:sldId id="364" r:id="rId17"/>
    <p:sldId id="338" r:id="rId18"/>
    <p:sldId id="339" r:id="rId19"/>
    <p:sldId id="350" r:id="rId20"/>
    <p:sldId id="343" r:id="rId21"/>
    <p:sldId id="351" r:id="rId22"/>
    <p:sldId id="352" r:id="rId23"/>
    <p:sldId id="349" r:id="rId24"/>
    <p:sldId id="353" r:id="rId25"/>
    <p:sldId id="348" r:id="rId26"/>
    <p:sldId id="335" r:id="rId27"/>
    <p:sldId id="336" r:id="rId28"/>
    <p:sldId id="362" r:id="rId29"/>
  </p:sldIdLst>
  <p:sldSz cx="9906000" cy="6858000" type="A4"/>
  <p:notesSz cx="9906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82BA"/>
    <a:srgbClr val="E6E5E7"/>
    <a:srgbClr val="D9EAF5"/>
    <a:srgbClr val="E5E1EB"/>
    <a:srgbClr val="E3E2EA"/>
    <a:srgbClr val="2979C1"/>
    <a:srgbClr val="6B4E78"/>
    <a:srgbClr val="4181A9"/>
    <a:srgbClr val="6E477F"/>
    <a:srgbClr val="396F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480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3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oskresenskay.ZALADMIN\Desktop\&#1075;&#1086;&#1076;&#1086;&#1074;&#1099;&#1077;%20&#1086;&#1090;&#1095;&#1077;&#1090;&#1099;\&#1075;&#1086;&#1076;&#1086;&#1074;&#1086;&#1081;%20&#1086;&#1090;&#1095;&#1077;&#1090;%202023%20&#1076;&#1091;&#1084;&#1072;\&#1057;&#1083;&#1072;&#1081;&#1076;&#1099;\1401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oskresenskay.ZALADMIN\Desktop\&#1075;&#1086;&#1076;&#1086;&#1074;&#1099;&#1077;%20&#1086;&#1090;&#1095;&#1077;&#1090;&#1099;\&#1075;&#1086;&#1076;&#1086;&#1074;&#1086;&#1081;%20&#1086;&#1090;&#1095;&#1077;&#1090;%202023%20&#1076;&#1091;&#1084;&#1072;\&#1057;&#1083;&#1072;&#1081;&#1076;&#1099;\&#1089;&#1083;&#1072;&#1081;&#1076;&#1099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923076923076927E-3"/>
          <c:y val="5.5745735757863027E-2"/>
          <c:w val="0.96346153846153848"/>
          <c:h val="0.936538466343241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2488009.2999999998</c:v>
                </c:pt>
                <c:pt idx="1">
                  <c:v>3371093.9</c:v>
                </c:pt>
                <c:pt idx="2">
                  <c:v>2719843.2</c:v>
                </c:pt>
                <c:pt idx="3">
                  <c:v>2636769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574611696"/>
        <c:axId val="-574600816"/>
      </c:barChart>
      <c:catAx>
        <c:axId val="-5746116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74600816"/>
        <c:crosses val="autoZero"/>
        <c:auto val="1"/>
        <c:lblAlgn val="ctr"/>
        <c:lblOffset val="100"/>
        <c:noMultiLvlLbl val="0"/>
      </c:catAx>
      <c:valAx>
        <c:axId val="-574600816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-574611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Сельское хозяйство и рыболовство (РзПр 0405)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200</c:v>
                </c:pt>
                <c:pt idx="1">
                  <c:v>300</c:v>
                </c:pt>
                <c:pt idx="2">
                  <c:v>300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Дорожное хозяйство (дорожные фонды) (РзПр 0409)</c:v>
                </c:pt>
              </c:strCache>
            </c:strRef>
          </c:tx>
          <c:spPr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-2.1774190783059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Лист1!$C$2:$C$4</c:f>
              <c:numCache>
                <c:formatCode>#\ ##0.0</c:formatCode>
                <c:ptCount val="3"/>
                <c:pt idx="0" formatCode="General">
                  <c:v>4771.8999999999996</c:v>
                </c:pt>
                <c:pt idx="1">
                  <c:v>150921.5</c:v>
                </c:pt>
                <c:pt idx="2" formatCode="General">
                  <c:v>309910.09999999998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Другие вопросы в области национальной экономики (РзПр 0412)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9.7222222222221964E-3"/>
                  <c:y val="-2.419354531451214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499999999999949E-2"/>
                  <c:y val="2.41935453145103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9444444444443426E-3"/>
                  <c:y val="-4.83870906290207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3676.6</c:v>
                </c:pt>
                <c:pt idx="1">
                  <c:v>7091.3</c:v>
                </c:pt>
                <c:pt idx="2">
                  <c:v>2936.1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173219232"/>
        <c:axId val="-173218688"/>
        <c:axId val="0"/>
      </c:bar3DChart>
      <c:catAx>
        <c:axId val="-17321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18688"/>
        <c:crosses val="autoZero"/>
        <c:auto val="1"/>
        <c:lblAlgn val="ctr"/>
        <c:lblOffset val="100"/>
        <c:noMultiLvlLbl val="0"/>
      </c:catAx>
      <c:valAx>
        <c:axId val="-173218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19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618664585030316"/>
          <c:y val="0.1288908269125188"/>
          <c:w val="0.22519266449452441"/>
          <c:h val="0.5946377197564490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Жилищное хозяйство (РзПр 0501)</c:v>
                </c:pt>
              </c:strCache>
            </c:strRef>
          </c:tx>
          <c:spPr>
            <a:solidFill>
              <a:srgbClr val="D9EAF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г.</c:v>
                </c:pt>
                <c:pt idx="1">
                  <c:v>2023г.</c:v>
                </c:pt>
                <c:pt idx="2">
                  <c:v>2024 г.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1003.2</c:v>
                </c:pt>
                <c:pt idx="1">
                  <c:v>11798.2</c:v>
                </c:pt>
                <c:pt idx="2">
                  <c:v>45732.4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Другие вопросы в области жилищно-коммунального хозяйства (РзПр 0505)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г.</c:v>
                </c:pt>
                <c:pt idx="1">
                  <c:v>2023г.</c:v>
                </c:pt>
                <c:pt idx="2">
                  <c:v>2024 г.</c:v>
                </c:pt>
              </c:strCache>
            </c:strRef>
          </c:cat>
          <c:val>
            <c:numRef>
              <c:f>Лист1!$C$2:$C$4</c:f>
              <c:numCache>
                <c:formatCode>#\ ##0.0</c:formatCode>
                <c:ptCount val="3"/>
                <c:pt idx="0">
                  <c:v>39183.699999999997</c:v>
                </c:pt>
                <c:pt idx="1">
                  <c:v>53516</c:v>
                </c:pt>
                <c:pt idx="2">
                  <c:v>60741.7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Коммунальное хозяйство(РзПр 0502)</c:v>
                </c:pt>
              </c:strCache>
            </c:strRef>
          </c:tx>
          <c:spPr>
            <a:solidFill>
              <a:srgbClr val="E5E1EB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г.</c:v>
                </c:pt>
                <c:pt idx="1">
                  <c:v>2023г.</c:v>
                </c:pt>
                <c:pt idx="2">
                  <c:v>2024 г.</c:v>
                </c:pt>
              </c:strCache>
            </c:strRef>
          </c:cat>
          <c:val>
            <c:numRef>
              <c:f>Лист1!$D$2:$D$4</c:f>
              <c:numCache>
                <c:formatCode>#\ ##0.0</c:formatCode>
                <c:ptCount val="3"/>
                <c:pt idx="1">
                  <c:v>407226.5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73226848"/>
        <c:axId val="-173218144"/>
        <c:axId val="0"/>
      </c:bar3DChart>
      <c:catAx>
        <c:axId val="-173226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18144"/>
        <c:crosses val="autoZero"/>
        <c:auto val="1"/>
        <c:lblAlgn val="ctr"/>
        <c:lblOffset val="100"/>
        <c:noMultiLvlLbl val="0"/>
      </c:catAx>
      <c:valAx>
        <c:axId val="-1732181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-173226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9567052515871428"/>
          <c:y val="4.4736517553962456E-2"/>
          <c:w val="0.18423781809882461"/>
          <c:h val="0.6743757817704587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6260162601626018E-2"/>
          <c:y val="3.8095238095238099E-2"/>
          <c:w val="0.9352790047585513"/>
          <c:h val="0.905460254968128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Дошкольное образование(РзПр 0701)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261251.1</c:v>
                </c:pt>
                <c:pt idx="1">
                  <c:v>292147.90000000002</c:v>
                </c:pt>
                <c:pt idx="2">
                  <c:v>331077.90000000002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Общее образование(РзПр 0702)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1368771.7</c:v>
                </c:pt>
                <c:pt idx="1">
                  <c:v>1661017.1</c:v>
                </c:pt>
                <c:pt idx="2">
                  <c:v>1211488.1000000001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Дополнительное образование детей(РзПр 0703)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Лист1!$D$2:$D$5</c:f>
              <c:numCache>
                <c:formatCode>#\ ##0.0</c:formatCode>
                <c:ptCount val="4"/>
                <c:pt idx="0">
                  <c:v>73047.199999999997</c:v>
                </c:pt>
                <c:pt idx="1">
                  <c:v>87986.5</c:v>
                </c:pt>
                <c:pt idx="2">
                  <c:v>107175.8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Молодежная политика(РзПр 0707)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Лист1!$E$2:$E$5</c:f>
              <c:numCache>
                <c:formatCode>#\ ##0.0</c:formatCode>
                <c:ptCount val="4"/>
                <c:pt idx="0">
                  <c:v>11637.4</c:v>
                </c:pt>
                <c:pt idx="1">
                  <c:v>8322.7999999999993</c:v>
                </c:pt>
                <c:pt idx="2">
                  <c:v>6139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Другие вопросы в области образования(РзПр 0709)</c:v>
                </c:pt>
              </c:strCache>
            </c:strRef>
          </c:tx>
          <c:spPr>
            <a:solidFill>
              <a:srgbClr val="E5E1EB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6070460704607047E-2"/>
                  <c:y val="-9.52380952380952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2.032520325203252E-2"/>
                  <c:y val="-2.38095238095255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3360433604336043E-2"/>
                  <c:y val="-4.76190476190476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Лист1!$F$2:$F$5</c:f>
              <c:numCache>
                <c:formatCode>#\ ##0.0</c:formatCode>
                <c:ptCount val="4"/>
                <c:pt idx="0">
                  <c:v>25773.4</c:v>
                </c:pt>
                <c:pt idx="1">
                  <c:v>42242.3</c:v>
                </c:pt>
                <c:pt idx="2">
                  <c:v>37719.699999999997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73227936"/>
        <c:axId val="-173217600"/>
        <c:axId val="0"/>
      </c:bar3DChart>
      <c:catAx>
        <c:axId val="-17322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17600"/>
        <c:crosses val="autoZero"/>
        <c:auto val="1"/>
        <c:lblAlgn val="ctr"/>
        <c:lblOffset val="100"/>
        <c:noMultiLvlLbl val="0"/>
      </c:catAx>
      <c:valAx>
        <c:axId val="-173217600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-173227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754244586614169"/>
          <c:y val="7.0689538807649041E-2"/>
          <c:w val="0.27426078576115487"/>
          <c:h val="0.828309523809523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D9EAF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Культура(РзПр 0801)</c:v>
                </c:pt>
                <c:pt idx="1">
                  <c:v>Другие вопросы в области культуры, кинематографии(РзПр 0804)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80661</c:v>
                </c:pt>
                <c:pt idx="1">
                  <c:v>14569.5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Культура(РзПр 0801)</c:v>
                </c:pt>
                <c:pt idx="1">
                  <c:v>Другие вопросы в области культуры, кинематографии(РзПр 0804)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55630.2</c:v>
                </c:pt>
                <c:pt idx="1">
                  <c:v>18696.900000000001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Культура(РзПр 0801)</c:v>
                </c:pt>
                <c:pt idx="1">
                  <c:v>Другие вопросы в области культуры, кинематографии(РзПр 0804)</c:v>
                </c:pt>
              </c:strCache>
            </c:strRef>
          </c:cat>
          <c:val>
            <c:numRef>
              <c:f>Лист1!$D$2:$D$3</c:f>
              <c:numCache>
                <c:formatCode>#\ ##0.0</c:formatCode>
                <c:ptCount val="2"/>
                <c:pt idx="0">
                  <c:v>56979</c:v>
                </c:pt>
                <c:pt idx="1">
                  <c:v>19172.7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173215968"/>
        <c:axId val="-173221408"/>
      </c:barChart>
      <c:catAx>
        <c:axId val="-173215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21408"/>
        <c:crosses val="autoZero"/>
        <c:auto val="1"/>
        <c:lblAlgn val="ctr"/>
        <c:lblOffset val="100"/>
        <c:noMultiLvlLbl val="0"/>
      </c:catAx>
      <c:valAx>
        <c:axId val="-173221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73215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441645997667947E-2"/>
          <c:y val="3.3668735313610892E-2"/>
          <c:w val="0.9691167080046641"/>
          <c:h val="0.73297897210339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1.1990407673860472E-3"/>
                  <c:y val="-2.747043278369034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0,0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Погибшие                                                (50 тыс.руб.)</c:v>
                </c:pt>
                <c:pt idx="1">
                  <c:v>Получившие увечья                               (20,0 тыс.руб.)</c:v>
                </c:pt>
                <c:pt idx="2">
                  <c:v>Уходящие на СВО                             (5,0 тыс.руб.)</c:v>
                </c:pt>
                <c:pt idx="3">
                  <c:v>Уходящие на  СВО                                                       (военная часть)                                                   (15,0 тыс.руб.)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350</c:v>
                </c:pt>
                <c:pt idx="1">
                  <c:v>40</c:v>
                </c:pt>
                <c:pt idx="2">
                  <c:v>130</c:v>
                </c:pt>
                <c:pt idx="3">
                  <c:v>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rgbClr val="E3E2EA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199040767386091E-3"/>
                  <c:y val="-2.975963551566462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Погибшие                                                (50 тыс.руб.)</c:v>
                </c:pt>
                <c:pt idx="1">
                  <c:v>Получившие увечья                               (20,0 тыс.руб.)</c:v>
                </c:pt>
                <c:pt idx="2">
                  <c:v>Уходящие на СВО                             (5,0 тыс.руб.)</c:v>
                </c:pt>
                <c:pt idx="3">
                  <c:v>Уходящие на  СВО                                                       (военная часть)                                                   (15,0 тыс.руб.)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2300</c:v>
                </c:pt>
                <c:pt idx="1">
                  <c:v>120</c:v>
                </c:pt>
                <c:pt idx="2">
                  <c:v>460</c:v>
                </c:pt>
                <c:pt idx="3">
                  <c:v>570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173227392"/>
        <c:axId val="-173222496"/>
      </c:barChart>
      <c:catAx>
        <c:axId val="-17322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22496"/>
        <c:crosses val="autoZero"/>
        <c:auto val="1"/>
        <c:lblAlgn val="ctr"/>
        <c:lblOffset val="100"/>
        <c:noMultiLvlLbl val="0"/>
      </c:catAx>
      <c:valAx>
        <c:axId val="-1732224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-17322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402877697841728"/>
          <c:y val="0.95476319098998641"/>
          <c:w val="0.17194244604316547"/>
          <c:h val="4.52368219514138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Лист1!$A$5</c:f>
              <c:strCache>
                <c:ptCount val="1"/>
                <c:pt idx="0">
                  <c:v>межбюджетные трансферты из областного бюджета </c:v>
                </c:pt>
              </c:strCache>
            </c:strRef>
          </c:tx>
          <c:spPr>
            <a:solidFill>
              <a:srgbClr val="E3E2EA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Лист1!$B$4:$D$4</c:f>
              <c:strCache>
                <c:ptCount val="3"/>
                <c:pt idx="0">
                  <c:v>2022 год.</c:v>
                </c:pt>
                <c:pt idx="1">
                  <c:v>2023 год.</c:v>
                </c:pt>
                <c:pt idx="2">
                  <c:v>2024 год.</c:v>
                </c:pt>
              </c:strCache>
            </c:strRef>
          </c:cat>
          <c:val>
            <c:numRef>
              <c:f>Лист1!$B$5:$D$5</c:f>
              <c:numCache>
                <c:formatCode>_-* #\ ##0.0\ _₽_-;\-* #\ ##0.0\ _₽_-;_-* "-"??\ _₽_-;_-@_-</c:formatCode>
                <c:ptCount val="3"/>
                <c:pt idx="0">
                  <c:v>225685.1</c:v>
                </c:pt>
                <c:pt idx="1">
                  <c:v>283838.59999999998</c:v>
                </c:pt>
                <c:pt idx="2" formatCode="#\ ##0.0">
                  <c:v>248712.3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Лист1!$A$6</c:f>
              <c:strCache>
                <c:ptCount val="1"/>
                <c:pt idx="0">
                  <c:v>межбюджетные трансферты из бюджета МО "Заларинский район"</c:v>
                </c:pt>
              </c:strCache>
            </c:strRef>
          </c:tx>
          <c:spPr>
            <a:solidFill>
              <a:srgbClr val="D9EAF5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Лист1!$B$4:$D$4</c:f>
              <c:strCache>
                <c:ptCount val="3"/>
                <c:pt idx="0">
                  <c:v>2022 год.</c:v>
                </c:pt>
                <c:pt idx="1">
                  <c:v>2023 год.</c:v>
                </c:pt>
                <c:pt idx="2">
                  <c:v>2024 год.</c:v>
                </c:pt>
              </c:strCache>
            </c:strRef>
          </c:cat>
          <c:val>
            <c:numRef>
              <c:f>Лист1!$B$6:$D$6</c:f>
              <c:numCache>
                <c:formatCode>_-* #\ ##0.0\ _₽_-;\-* #\ ##0.0\ _₽_-;_-* "-"??\ _₽_-;_-@_-</c:formatCode>
                <c:ptCount val="3"/>
                <c:pt idx="0">
                  <c:v>19090.599999999999</c:v>
                </c:pt>
                <c:pt idx="1">
                  <c:v>17424.900000000001</c:v>
                </c:pt>
                <c:pt idx="2" formatCode="#\ ##0.0">
                  <c:v>19941.2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Лист1!$A$7</c:f>
              <c:strCache>
                <c:ptCount val="1"/>
                <c:pt idx="0">
                  <c:v>Прочие межбюджетные трансферты общего характера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Лист1!$B$4:$D$4</c:f>
              <c:strCache>
                <c:ptCount val="3"/>
                <c:pt idx="0">
                  <c:v>2022 год.</c:v>
                </c:pt>
                <c:pt idx="1">
                  <c:v>2023 год.</c:v>
                </c:pt>
                <c:pt idx="2">
                  <c:v>2024 год.</c:v>
                </c:pt>
              </c:strCache>
            </c:strRef>
          </c:cat>
          <c:val>
            <c:numRef>
              <c:f>Лист1!$B$7:$D$7</c:f>
              <c:numCache>
                <c:formatCode>General</c:formatCode>
                <c:ptCount val="3"/>
                <c:pt idx="2" formatCode="_-* #\ ##0.0\ _₽_-;\-* #\ ##0.0\ _₽_-;_-* &quot;-&quot;??\ _₽_-;_-@_-">
                  <c:v>9422.7999999999993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574601904"/>
        <c:axId val="-574607888"/>
        <c:axId val="0"/>
      </c:bar3DChart>
      <c:catAx>
        <c:axId val="-57460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574607888"/>
        <c:crosses val="autoZero"/>
        <c:auto val="1"/>
        <c:lblAlgn val="ctr"/>
        <c:lblOffset val="100"/>
        <c:noMultiLvlLbl val="0"/>
      </c:catAx>
      <c:valAx>
        <c:axId val="-574607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\ ##0.0\ _₽_-;\-* #\ ##0.0\ _₽_-;_-* &quot;-&quot;??\ _₽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574601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chemeClr val="tx1">
                    <a:lumMod val="65000"/>
                  </a:schemeClr>
                </a:gs>
                <a:gs pos="100000">
                  <a:schemeClr val="bg2">
                    <a:shade val="96000"/>
                    <a:satMod val="120000"/>
                    <a:lumMod val="90000"/>
                  </a:schemeClr>
                </a:gs>
              </a:gsLst>
              <a:path path="circle">
                <a:fillToRect b="100000"/>
              </a:path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</c:strCache>
            </c:strRef>
          </c:cat>
          <c:val>
            <c:numRef>
              <c:f>Лист1!$B$2:$B$5</c:f>
              <c:numCache>
                <c:formatCode>_-* #\ ##0.0\ _₽_-;\-* #\ ##0.0\ _₽_-;_-* "-"??\ _₽_-;_-@_-</c:formatCode>
                <c:ptCount val="4"/>
                <c:pt idx="0">
                  <c:v>15173.8</c:v>
                </c:pt>
                <c:pt idx="1">
                  <c:v>11466.3</c:v>
                </c:pt>
                <c:pt idx="2">
                  <c:v>11466.3</c:v>
                </c:pt>
                <c:pt idx="3">
                  <c:v>10373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  <c:pt idx="3">
                  <c:v>2024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73220864"/>
        <c:axId val="-173225760"/>
      </c:barChart>
      <c:catAx>
        <c:axId val="-173220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25760"/>
        <c:crosses val="autoZero"/>
        <c:auto val="1"/>
        <c:lblAlgn val="ctr"/>
        <c:lblOffset val="100"/>
        <c:noMultiLvlLbl val="0"/>
      </c:catAx>
      <c:valAx>
        <c:axId val="-173225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\ ##0.0\ _₽_-;\-* #\ ##0.0\ _₽_-;_-* &quot;-&quot;??\ _₽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20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153846153846155E-2"/>
          <c:y val="3.1730766828379255E-2"/>
          <c:w val="0.96346153846153848"/>
          <c:h val="0.936538466343241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2486296.7000000002</c:v>
                </c:pt>
                <c:pt idx="1">
                  <c:v>3368264.4</c:v>
                </c:pt>
                <c:pt idx="2">
                  <c:v>2740050.2</c:v>
                </c:pt>
                <c:pt idx="3">
                  <c:v>2641726.4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574606800"/>
        <c:axId val="-574610064"/>
      </c:barChart>
      <c:catAx>
        <c:axId val="-5746068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74610064"/>
        <c:crosses val="autoZero"/>
        <c:auto val="1"/>
        <c:lblAlgn val="ctr"/>
        <c:lblOffset val="100"/>
        <c:noMultiLvlLbl val="0"/>
      </c:catAx>
      <c:valAx>
        <c:axId val="-574610064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-574606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578925168262721E-2"/>
          <c:y val="4.1967294589920053E-2"/>
          <c:w val="0.96346153846153848"/>
          <c:h val="0.936538466343241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497A8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1712.6</c:v>
                </c:pt>
                <c:pt idx="1">
                  <c:v>2829.6</c:v>
                </c:pt>
                <c:pt idx="2">
                  <c:v>-20207</c:v>
                </c:pt>
                <c:pt idx="3">
                  <c:v>-4957.3999999999996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574598640"/>
        <c:axId val="-574609520"/>
      </c:barChart>
      <c:catAx>
        <c:axId val="-5745986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74609520"/>
        <c:crosses val="autoZero"/>
        <c:auto val="1"/>
        <c:lblAlgn val="ctr"/>
        <c:lblOffset val="100"/>
        <c:noMultiLvlLbl val="0"/>
      </c:catAx>
      <c:valAx>
        <c:axId val="-574609520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-574598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7543737681883"/>
          <c:y val="0"/>
          <c:w val="0.80037173893247837"/>
          <c:h val="0.8405595945987347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6236965103733655E-2"/>
                  <c:y val="8.126562632703791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4138847564202174E-2"/>
                  <c:y val="7.141524737830612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2348659318155354E-2"/>
                  <c:y val="8.37282210642209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9817341595827365E-2"/>
                  <c:y val="7.880303158985503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отчет</c:v>
                </c:pt>
                <c:pt idx="1">
                  <c:v>2023 отчет</c:v>
                </c:pt>
                <c:pt idx="2">
                  <c:v>2024 план</c:v>
                </c:pt>
                <c:pt idx="3">
                  <c:v>2024 исполнено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152143</c:v>
                </c:pt>
                <c:pt idx="1">
                  <c:v>177863.6</c:v>
                </c:pt>
                <c:pt idx="2">
                  <c:v>203614.1</c:v>
                </c:pt>
                <c:pt idx="3">
                  <c:v>198267.7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6.2656588611639946E-2"/>
                  <c:y val="-7.141524737830622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0866400365593092E-2"/>
                  <c:y val="-7.387784211548918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5803764920937113E-2"/>
                  <c:y val="-8.372822106422098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9384141413030822E-2"/>
                  <c:y val="-8.338675418767144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отчет</c:v>
                </c:pt>
                <c:pt idx="1">
                  <c:v>2023 отчет</c:v>
                </c:pt>
                <c:pt idx="2">
                  <c:v>2024 план</c:v>
                </c:pt>
                <c:pt idx="3">
                  <c:v>2024 исполнено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39938</c:v>
                </c:pt>
                <c:pt idx="1">
                  <c:v>10197.6</c:v>
                </c:pt>
                <c:pt idx="2">
                  <c:v>11098.2</c:v>
                </c:pt>
                <c:pt idx="3">
                  <c:v>10670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отчет</c:v>
                </c:pt>
                <c:pt idx="1">
                  <c:v>2023 отчет</c:v>
                </c:pt>
                <c:pt idx="2">
                  <c:v>2024 план</c:v>
                </c:pt>
                <c:pt idx="3">
                  <c:v>2024 исполнено</c:v>
                </c:pt>
              </c:strCache>
            </c:strRef>
          </c:cat>
          <c:val>
            <c:numRef>
              <c:f>Лист1!$D$2:$D$5</c:f>
              <c:numCache>
                <c:formatCode>#\ ##0.0</c:formatCode>
                <c:ptCount val="4"/>
                <c:pt idx="0">
                  <c:v>2295928.2999999998</c:v>
                </c:pt>
                <c:pt idx="1">
                  <c:v>3183032.7</c:v>
                </c:pt>
                <c:pt idx="2">
                  <c:v>2505130.9</c:v>
                </c:pt>
                <c:pt idx="3">
                  <c:v>2427831.2999999998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-574608976"/>
        <c:axId val="-574802592"/>
      </c:barChart>
      <c:catAx>
        <c:axId val="-574608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574802592"/>
        <c:crosses val="autoZero"/>
        <c:auto val="1"/>
        <c:lblAlgn val="ctr"/>
        <c:lblOffset val="100"/>
        <c:noMultiLvlLbl val="0"/>
      </c:catAx>
      <c:valAx>
        <c:axId val="-57480259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-574608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0856961703785593E-2"/>
          <c:y val="0.88726545738937068"/>
          <c:w val="0.97914303829621441"/>
          <c:h val="9.69102561520028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9.7395016372945377E-3"/>
          <c:y val="3.0866453434998452E-2"/>
          <c:w val="0.98129251700680276"/>
          <c:h val="0.6684166832023813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</c:v>
                </c:pt>
              </c:strCache>
            </c:strRef>
          </c:tx>
          <c:spPr>
            <a:solidFill>
              <a:srgbClr val="E3E2EA"/>
            </a:solidFill>
          </c:spPr>
          <c:invertIfNegative val="0"/>
          <c:dLbls>
            <c:dLbl>
              <c:idx val="0"/>
              <c:layout>
                <c:manualLayout>
                  <c:x val="-1.0389324813323466E-2"/>
                  <c:y val="-3.4431765906141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0778649626646932E-3"/>
                  <c:y val="-3.32911764356757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467189775988159E-2"/>
                  <c:y val="-5.4449456684456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Лист1!$B$2:$B$4</c:f>
              <c:numCache>
                <c:formatCode>_-* #\ ##0.0\ _₽_-;\-* #\ ##0.0\ _₽_-;_-* "-"??\ _₽_-;_-@_-</c:formatCode>
                <c:ptCount val="3"/>
                <c:pt idx="0">
                  <c:v>192081</c:v>
                </c:pt>
                <c:pt idx="1">
                  <c:v>188061</c:v>
                </c:pt>
                <c:pt idx="2">
                  <c:v>208938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</c:v>
                </c:pt>
              </c:strCache>
            </c:strRef>
          </c:tx>
          <c:spPr>
            <a:solidFill>
              <a:srgbClr val="D9EAF5"/>
            </a:solidFill>
          </c:spPr>
          <c:invertIfNegative val="0"/>
          <c:dLbls>
            <c:dLbl>
              <c:idx val="0"/>
              <c:layout>
                <c:manualLayout>
                  <c:x val="1.8700784663982239E-2"/>
                  <c:y val="-0.326696740106740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700784663982239E-2"/>
                  <c:y val="-0.341821589185756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7012244514641012E-2"/>
                  <c:y val="-0.27224728342228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Лист1!$C$2:$C$4</c:f>
              <c:numCache>
                <c:formatCode>_-* #\ ##0.0\ _₽_-;\-* #\ ##0.0\ _₽_-;_-* "-"??\ _₽_-;_-@_-</c:formatCode>
                <c:ptCount val="3"/>
                <c:pt idx="0">
                  <c:v>2295928</c:v>
                </c:pt>
                <c:pt idx="1">
                  <c:v>2799929</c:v>
                </c:pt>
                <c:pt idx="2">
                  <c:v>2403677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574803136"/>
        <c:axId val="-574801504"/>
        <c:axId val="0"/>
      </c:bar3DChart>
      <c:catAx>
        <c:axId val="-5748031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-574801504"/>
        <c:crosses val="autoZero"/>
        <c:auto val="1"/>
        <c:lblAlgn val="ctr"/>
        <c:lblOffset val="100"/>
        <c:noMultiLvlLbl val="0"/>
      </c:catAx>
      <c:valAx>
        <c:axId val="-574801504"/>
        <c:scaling>
          <c:orientation val="minMax"/>
        </c:scaling>
        <c:delete val="1"/>
        <c:axPos val="l"/>
        <c:numFmt formatCode="_-* #\ ##0.0\ _₽_-;\-* #\ ##0.0\ _₽_-;_-* &quot;-&quot;??\ _₽_-;_-@_-" sourceLinked="1"/>
        <c:majorTickMark val="out"/>
        <c:minorTickMark val="none"/>
        <c:tickLblPos val="nextTo"/>
        <c:crossAx val="-5748031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1859384824354144"/>
          <c:y val="0.79056255360579475"/>
          <c:w val="0.62291043055475848"/>
          <c:h val="5.1783173906126669E-2"/>
        </c:manualLayout>
      </c:layout>
      <c:overlay val="0"/>
      <c:txPr>
        <a:bodyPr/>
        <a:lstStyle/>
        <a:p>
          <a:pPr>
            <a:defRPr sz="14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2979C1"/>
              </a:solidFill>
              <a:ln>
                <a:noFill/>
              </a:ln>
              <a:effectLst/>
              <a:sp3d/>
            </c:spPr>
          </c:dPt>
          <c:dLbls>
            <c:dLbl>
              <c:idx val="0"/>
              <c:layout>
                <c:manualLayout>
                  <c:x val="-2.9135991667565218E-2"/>
                  <c:y val="3.28051301466968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497370714362733E-2"/>
                  <c:y val="2.8118682982883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0811422619689442E-2"/>
                  <c:y val="1.40593414914415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1622845239378883E-3"/>
                  <c:y val="2.81186829828830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МБТ</c:v>
                </c:pt>
                <c:pt idx="4">
                  <c:v>Прочие безвозмездные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223242</c:v>
                </c:pt>
                <c:pt idx="1">
                  <c:v>1143626</c:v>
                </c:pt>
                <c:pt idx="2">
                  <c:v>867880</c:v>
                </c:pt>
                <c:pt idx="3">
                  <c:v>45610</c:v>
                </c:pt>
                <c:pt idx="4">
                  <c:v>15570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3"/>
              <c:layout>
                <c:manualLayout>
                  <c:x val="1.0405711309844721E-2"/>
                  <c:y val="-4.68644716381375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0405711309844721E-2"/>
                  <c:y val="-2.3432235819069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МБТ</c:v>
                </c:pt>
                <c:pt idx="4">
                  <c:v>Прочие безвозмездные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288465</c:v>
                </c:pt>
                <c:pt idx="1">
                  <c:v>1271219</c:v>
                </c:pt>
                <c:pt idx="2">
                  <c:v>1196753</c:v>
                </c:pt>
                <c:pt idx="3">
                  <c:v>43497</c:v>
                </c:pt>
                <c:pt idx="4">
                  <c:v>5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rgbClr val="E5E1EB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054849405596236E-2"/>
                  <c:y val="-1.8745788655255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8592255479038326E-2"/>
                  <c:y val="-2.5234486980817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1217133929534163E-2"/>
                  <c:y val="-2.3432235819069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162284523937888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Иные МБТ</c:v>
                </c:pt>
                <c:pt idx="4">
                  <c:v>Прочие безвозмездные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341910</c:v>
                </c:pt>
                <c:pt idx="1">
                  <c:v>1363670</c:v>
                </c:pt>
                <c:pt idx="2">
                  <c:v>581351</c:v>
                </c:pt>
                <c:pt idx="3">
                  <c:v>74871</c:v>
                </c:pt>
                <c:pt idx="4">
                  <c:v>41875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574800960"/>
        <c:axId val="-173219776"/>
        <c:axId val="0"/>
      </c:bar3DChart>
      <c:catAx>
        <c:axId val="-57480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19776"/>
        <c:crosses val="autoZero"/>
        <c:auto val="1"/>
        <c:lblAlgn val="ctr"/>
        <c:lblOffset val="100"/>
        <c:noMultiLvlLbl val="0"/>
      </c:catAx>
      <c:valAx>
        <c:axId val="-1732197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574800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270547838578086"/>
          <c:y val="0.83071408908382538"/>
          <c:w val="0.42210202578715517"/>
          <c:h val="8.96163091313393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собственных доходов </a:t>
            </a:r>
            <a:r>
              <a:rPr lang="ru-RU" sz="1862" b="1" i="0" u="none" strike="noStrike" kern="1200" spc="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бюджета</a:t>
            </a:r>
          </a:p>
          <a:p>
            <a:pPr>
              <a:defRPr b="1">
                <a:solidFill>
                  <a:schemeClr val="tx1"/>
                </a:solidFill>
              </a:defRPr>
            </a:pPr>
            <a:r>
              <a:rPr lang="ru-RU" sz="1862" b="1" i="0" u="none" strike="noStrike" kern="1200" spc="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МО «</a:t>
            </a:r>
            <a:r>
              <a:rPr lang="ru-RU" sz="1862" b="1" i="0" u="none" strike="noStrike" kern="1200" spc="0" baseline="0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Заларинский</a:t>
            </a:r>
            <a:r>
              <a:rPr lang="ru-RU" sz="1862" b="1" i="0" u="none" strike="noStrike" kern="1200" spc="0" baseline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район» за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2022-2024 гг.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0669011337451484"/>
          <c:y val="2.34249374664999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0.10026829979585886"/>
          <c:w val="1"/>
          <c:h val="0.5628858429733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A3AAAB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1.6368286445012786E-2"/>
                  <c:y val="3.7278206595380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0460358056265986E-2"/>
                  <c:y val="4.1937982419803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2276214833759591E-2"/>
                  <c:y val="2.3298879122112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7463293148663115E-3"/>
                  <c:y val="3.72782065953806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4246856999159579E-3"/>
                  <c:y val="1.8639103297690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1611702979607591E-4"/>
                  <c:y val="9.31955164884516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4.1937982419803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УСН</c:v>
                </c:pt>
                <c:pt idx="2">
                  <c:v>Акцизы</c:v>
                </c:pt>
                <c:pt idx="3">
                  <c:v>ЕСХН</c:v>
                </c:pt>
                <c:pt idx="4">
                  <c:v>патент</c:v>
                </c:pt>
                <c:pt idx="5">
                  <c:v>гос.пошлина</c:v>
                </c:pt>
                <c:pt idx="6">
                  <c:v>аренда</c:v>
                </c:pt>
                <c:pt idx="7">
                  <c:v>штрафы</c:v>
                </c:pt>
                <c:pt idx="8">
                  <c:v>Прочие доходы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113352</c:v>
                </c:pt>
                <c:pt idx="1">
                  <c:v>22820</c:v>
                </c:pt>
                <c:pt idx="2">
                  <c:v>6466</c:v>
                </c:pt>
                <c:pt idx="3">
                  <c:v>1385</c:v>
                </c:pt>
                <c:pt idx="4">
                  <c:v>3462</c:v>
                </c:pt>
                <c:pt idx="5">
                  <c:v>4594</c:v>
                </c:pt>
                <c:pt idx="6">
                  <c:v>3819</c:v>
                </c:pt>
                <c:pt idx="7">
                  <c:v>2394</c:v>
                </c:pt>
                <c:pt idx="8">
                  <c:v>33789</c:v>
                </c:pt>
              </c:numCache>
            </c:numRef>
          </c:val>
          <c:shape val="cylinder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rgbClr val="E3E2EA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7703316667589005E-3"/>
                  <c:y val="9.31955164884516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3.2618430770958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023017902813299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547919717582472E-3"/>
                  <c:y val="-5.7854249700268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0230147298564484E-2"/>
                  <c:y val="-2.3298879122112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7703316667589005E-3"/>
                  <c:y val="-3.72782065953806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УСН</c:v>
                </c:pt>
                <c:pt idx="2">
                  <c:v>Акцизы</c:v>
                </c:pt>
                <c:pt idx="3">
                  <c:v>ЕСХН</c:v>
                </c:pt>
                <c:pt idx="4">
                  <c:v>патент</c:v>
                </c:pt>
                <c:pt idx="5">
                  <c:v>гос.пошлина</c:v>
                </c:pt>
                <c:pt idx="6">
                  <c:v>аренда</c:v>
                </c:pt>
                <c:pt idx="7">
                  <c:v>штрафы</c:v>
                </c:pt>
                <c:pt idx="8">
                  <c:v>Прочие доходы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9"/>
                <c:pt idx="0">
                  <c:v>137016</c:v>
                </c:pt>
                <c:pt idx="1">
                  <c:v>28020</c:v>
                </c:pt>
                <c:pt idx="2">
                  <c:v>6868</c:v>
                </c:pt>
                <c:pt idx="3">
                  <c:v>0</c:v>
                </c:pt>
                <c:pt idx="4">
                  <c:v>874</c:v>
                </c:pt>
                <c:pt idx="5">
                  <c:v>5338</c:v>
                </c:pt>
                <c:pt idx="6">
                  <c:v>2991</c:v>
                </c:pt>
                <c:pt idx="7">
                  <c:v>2972</c:v>
                </c:pt>
                <c:pt idx="8">
                  <c:v>3982</c:v>
                </c:pt>
              </c:numCache>
            </c:numRef>
          </c:val>
          <c:shape val="cylinder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rgbClr val="759D9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5885459262368309E-2"/>
                  <c:y val="1.8639103297690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6598327217789965E-2"/>
                  <c:y val="-9.31955164884516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3057919646836598E-2"/>
                  <c:y val="-1.7005605780758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0920716112531966E-3"/>
                  <c:y val="4.6597758244225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6919631263611169E-2"/>
                  <c:y val="4.1937982419803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8.9847259658580418E-3"/>
                  <c:y val="-4.115226337448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4206144946671896E-2"/>
                  <c:y val="1.39793274732677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2392321667312304E-2"/>
                  <c:y val="4.1937982419803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4784643334624608E-2"/>
                  <c:y val="9.31955164884516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/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УСН</c:v>
                </c:pt>
                <c:pt idx="2">
                  <c:v>Акцизы</c:v>
                </c:pt>
                <c:pt idx="3">
                  <c:v>ЕСХН</c:v>
                </c:pt>
                <c:pt idx="4">
                  <c:v>патент</c:v>
                </c:pt>
                <c:pt idx="5">
                  <c:v>гос.пошлина</c:v>
                </c:pt>
                <c:pt idx="6">
                  <c:v>аренда</c:v>
                </c:pt>
                <c:pt idx="7">
                  <c:v>штрафы</c:v>
                </c:pt>
                <c:pt idx="8">
                  <c:v>Прочие доходы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9"/>
                <c:pt idx="0">
                  <c:v>147318</c:v>
                </c:pt>
                <c:pt idx="1">
                  <c:v>28274</c:v>
                </c:pt>
                <c:pt idx="2">
                  <c:v>8048</c:v>
                </c:pt>
                <c:pt idx="3">
                  <c:v>1427</c:v>
                </c:pt>
                <c:pt idx="4">
                  <c:v>4141</c:v>
                </c:pt>
                <c:pt idx="5">
                  <c:v>9005</c:v>
                </c:pt>
                <c:pt idx="6">
                  <c:v>4696</c:v>
                </c:pt>
                <c:pt idx="7">
                  <c:v>2617</c:v>
                </c:pt>
                <c:pt idx="8">
                  <c:v>3412</c:v>
                </c:pt>
              </c:numCache>
            </c:numRef>
          </c:val>
          <c:shape val="cylinder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73224128"/>
        <c:axId val="-173220320"/>
        <c:axId val="0"/>
      </c:bar3DChart>
      <c:catAx>
        <c:axId val="-173224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-173220320"/>
        <c:crosses val="autoZero"/>
        <c:auto val="1"/>
        <c:lblAlgn val="ctr"/>
        <c:lblOffset val="100"/>
        <c:noMultiLvlLbl val="0"/>
      </c:catAx>
      <c:valAx>
        <c:axId val="-1732203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173224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237883000473998"/>
          <c:y val="0.92130682738731717"/>
          <c:w val="0.36446052733974293"/>
          <c:h val="7.86931726126826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6B4E78"/>
            </a:solidFill>
          </c:spPr>
          <c:dPt>
            <c:idx val="0"/>
            <c:bubble3D val="0"/>
            <c:explosion val="4"/>
            <c:spPr>
              <a:solidFill>
                <a:srgbClr val="6B4E7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E3E2EA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1746729.7</c:v>
                </c:pt>
                <c:pt idx="1">
                  <c:v>807065.50000000023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explosion val="17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2"/>
            <c:spPr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explosion val="14"/>
            <c:spPr>
              <a:solidFill>
                <a:srgbClr val="E3E2E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rgbClr val="D9EAF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bg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err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РзПз</a:t>
                    </a: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0102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4 713,0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err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РзПз</a:t>
                    </a: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0103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3 194,5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err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РзПз</a:t>
                    </a: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0104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b="1" dirty="0" smtClean="0"/>
                      <a:t>67</a:t>
                    </a:r>
                    <a:r>
                      <a:rPr lang="ru-RU" b="1" baseline="0" dirty="0" smtClean="0"/>
                      <a:t> 403,1</a:t>
                    </a:r>
                    <a:endParaRPr lang="ru-RU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err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РзПз</a:t>
                    </a: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0105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2,6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err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РзПз</a:t>
                    </a: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0106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23 428,6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2.176965167489657E-2"/>
                  <c:y val="-6.845898532745181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900" b="0" i="0" u="none" strike="noStrike" kern="1200" baseline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900" b="1" i="0" u="none" strike="noStrike" kern="1200" baseline="0" dirty="0" err="1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РзПз</a:t>
                    </a:r>
                    <a:r>
                      <a:rPr lang="ru-RU" sz="900" b="1" i="0" u="none" strike="noStrike" kern="1200" baseline="0" dirty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0113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b="1" dirty="0" smtClean="0"/>
                      <a:t>18 096,4</a:t>
                    </a:r>
                    <a:endParaRPr lang="ru-RU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900" b="0" i="0" u="none" strike="noStrike" kern="1200" baseline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multiLvlStrRef>
              <c:f>Бюджет!$B$13:$C$18</c:f>
              <c:multiLvlStrCache>
                <c:ptCount val="6"/>
                <c:lvl>
                  <c:pt idx="0">
                    <c:v>Функционирование высшего должностного лица субъекта Российской Федерации и муниципального образования</c:v>
                  </c:pt>
                  <c:pt idx="1">
                    <c:v>Функционирование законодательных (представительных) органов государственной власти и представительных органов муниципальных образований</c:v>
                  </c:pt>
                  <c:pt idx="2">
                    <c:v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c:v>
                  </c:pt>
                  <c:pt idx="3">
                    <c:v>Судебная система</c:v>
                  </c:pt>
                  <c:pt idx="4">
                    <c:v>Обеспечение деятельности финансовых, налоговых и таможенных органов и органов финансового (финансово-бюджетного) надзора</c:v>
                  </c:pt>
                  <c:pt idx="5">
                    <c:v>Другие общегосударственные вопросы</c:v>
                  </c:pt>
                </c:lvl>
                <c:lvl>
                  <c:pt idx="0">
                    <c:v>0102</c:v>
                  </c:pt>
                  <c:pt idx="1">
                    <c:v>0103</c:v>
                  </c:pt>
                  <c:pt idx="2">
                    <c:v>0104</c:v>
                  </c:pt>
                  <c:pt idx="3">
                    <c:v>0105</c:v>
                  </c:pt>
                  <c:pt idx="4">
                    <c:v>0106</c:v>
                  </c:pt>
                  <c:pt idx="5">
                    <c:v>0113</c:v>
                  </c:pt>
                </c:lvl>
              </c:multiLvlStrCache>
            </c:multiLvlStrRef>
          </c:cat>
          <c:val>
            <c:numRef>
              <c:f>Бюджет!$D$13:$D$18</c:f>
              <c:numCache>
                <c:formatCode>#\ ##0.0</c:formatCode>
                <c:ptCount val="6"/>
                <c:pt idx="0">
                  <c:v>4713</c:v>
                </c:pt>
                <c:pt idx="1">
                  <c:v>3194.5</c:v>
                </c:pt>
                <c:pt idx="2">
                  <c:v>67403.100000000006</c:v>
                </c:pt>
                <c:pt idx="3">
                  <c:v>2.6</c:v>
                </c:pt>
                <c:pt idx="4">
                  <c:v>23428.6</c:v>
                </c:pt>
                <c:pt idx="5">
                  <c:v>18096.400000000001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2347417840375585"/>
          <c:y val="5.2275763070166979E-2"/>
          <c:w val="0.35399061032863849"/>
          <c:h val="0.8712665377901112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183765-CDFA-4DC7-A0C3-A6A4B79A9F18}" type="doc">
      <dgm:prSet loTypeId="urn:microsoft.com/office/officeart/2005/8/layout/default#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531EFE-1DEC-437B-A6FD-BEB8DC6A8E84}" type="pres">
      <dgm:prSet presAssocID="{E4183765-CDFA-4DC7-A0C3-A6A4B79A9F1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B772123-E2D8-44BD-8B7C-117704A47321}" type="presOf" srcId="{E4183765-CDFA-4DC7-A0C3-A6A4B79A9F18}" destId="{08531EFE-1DEC-437B-A6FD-BEB8DC6A8E84}" srcOrd="0" destOrd="0" presId="urn:microsoft.com/office/officeart/2005/8/layout/default#1"/>
  </dgm:cxnLst>
  <dgm:bg>
    <a:blipFill>
      <a:blip xmlns:r="http://schemas.openxmlformats.org/officeDocument/2006/relationships" r:embed="rId1"/>
      <a:stretch>
        <a:fillRect/>
      </a:stretch>
    </a:blipFill>
    <a:effectLst>
      <a:softEdge rad="165100"/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0.01505</cdr:x>
      <cdr:y>0.2728</cdr:y>
    </cdr:from>
    <cdr:to>
      <cdr:x>0.80896</cdr:x>
      <cdr:y>0.2728</cdr:y>
    </cdr:to>
    <cdr:cxnSp macro="">
      <cdr:nvCxnSpPr>
        <cdr:cNvPr id="11" name="Прямая соединительная линия 10"/>
        <cdr:cNvCxnSpPr/>
      </cdr:nvCxnSpPr>
      <cdr:spPr>
        <a:xfrm xmlns:a="http://schemas.openxmlformats.org/drawingml/2006/main">
          <a:off x="111637" y="412764"/>
          <a:ext cx="5887430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497A85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0.22319</cdr:x>
      <cdr:y>0.04024</cdr:y>
    </cdr:from>
    <cdr:to>
      <cdr:x>0.94085</cdr:x>
      <cdr:y>0.21125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1975" y="115503"/>
          <a:ext cx="4379495" cy="4908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0.11787</cdr:x>
      <cdr:y>0.74366</cdr:y>
    </cdr:from>
    <cdr:to>
      <cdr:x>0.2292</cdr:x>
      <cdr:y>0.79489</cdr:y>
    </cdr:to>
    <cdr:sp macro="" textlink="">
      <cdr:nvSpPr>
        <cdr:cNvPr id="2" name="TextBox 9"/>
        <cdr:cNvSpPr txBox="1"/>
      </cdr:nvSpPr>
      <cdr:spPr>
        <a:xfrm xmlns:a="http://schemas.openxmlformats.org/drawingml/2006/main">
          <a:off x="1312450" y="3797700"/>
          <a:ext cx="1239629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>
              <a:latin typeface="Times New Roman" panose="02020603050405020304" pitchFamily="18" charset="0"/>
              <a:cs typeface="Times New Roman" panose="02020603050405020304" pitchFamily="18" charset="0"/>
            </a:rPr>
            <a:t>7</a:t>
          </a:r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чел.</a:t>
          </a:r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0.34848</cdr:x>
      <cdr:y>0.75143</cdr:y>
    </cdr:from>
    <cdr:to>
      <cdr:x>0.45981</cdr:x>
      <cdr:y>0.80266</cdr:y>
    </cdr:to>
    <cdr:sp macro="" textlink="">
      <cdr:nvSpPr>
        <cdr:cNvPr id="3" name="TextBox 9"/>
        <cdr:cNvSpPr txBox="1"/>
      </cdr:nvSpPr>
      <cdr:spPr>
        <a:xfrm xmlns:a="http://schemas.openxmlformats.org/drawingml/2006/main">
          <a:off x="3880181" y="3837399"/>
          <a:ext cx="1239628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чел.</a:t>
          </a:r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0.4195</cdr:x>
      <cdr:y>0.75146</cdr:y>
    </cdr:from>
    <cdr:to>
      <cdr:x>0.53083</cdr:x>
      <cdr:y>0.80269</cdr:y>
    </cdr:to>
    <cdr:sp macro="" textlink="">
      <cdr:nvSpPr>
        <cdr:cNvPr id="4" name="TextBox 9"/>
        <cdr:cNvSpPr txBox="1"/>
      </cdr:nvSpPr>
      <cdr:spPr>
        <a:xfrm xmlns:a="http://schemas.openxmlformats.org/drawingml/2006/main">
          <a:off x="4671058" y="3837557"/>
          <a:ext cx="1239629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 чел.</a:t>
          </a:r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0.57727</cdr:x>
      <cdr:y>0.74321</cdr:y>
    </cdr:from>
    <cdr:to>
      <cdr:x>0.68859</cdr:x>
      <cdr:y>0.79444</cdr:y>
    </cdr:to>
    <cdr:sp macro="" textlink="">
      <cdr:nvSpPr>
        <cdr:cNvPr id="5" name="TextBox 9"/>
        <cdr:cNvSpPr txBox="1"/>
      </cdr:nvSpPr>
      <cdr:spPr>
        <a:xfrm xmlns:a="http://schemas.openxmlformats.org/drawingml/2006/main">
          <a:off x="6427793" y="3795405"/>
          <a:ext cx="1239517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 чел.</a:t>
          </a:r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0.64446</cdr:x>
      <cdr:y>0.72313</cdr:y>
    </cdr:from>
    <cdr:to>
      <cdr:x>0.73391</cdr:x>
      <cdr:y>0.77436</cdr:y>
    </cdr:to>
    <cdr:sp macro="" textlink="">
      <cdr:nvSpPr>
        <cdr:cNvPr id="6" name="TextBox 9"/>
        <cdr:cNvSpPr txBox="1"/>
      </cdr:nvSpPr>
      <cdr:spPr>
        <a:xfrm xmlns:a="http://schemas.openxmlformats.org/drawingml/2006/main">
          <a:off x="7175884" y="3692858"/>
          <a:ext cx="996001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92 чел.</a:t>
          </a:r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0.88022</cdr:x>
      <cdr:y>0.72582</cdr:y>
    </cdr:from>
    <cdr:to>
      <cdr:x>0.99155</cdr:x>
      <cdr:y>0.77705</cdr:y>
    </cdr:to>
    <cdr:sp macro="" textlink="">
      <cdr:nvSpPr>
        <cdr:cNvPr id="7" name="TextBox 9"/>
        <cdr:cNvSpPr txBox="1"/>
      </cdr:nvSpPr>
      <cdr:spPr>
        <a:xfrm xmlns:a="http://schemas.openxmlformats.org/drawingml/2006/main">
          <a:off x="9801045" y="3706594"/>
          <a:ext cx="1239629" cy="2616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38 чел.</a:t>
          </a:r>
          <a:endParaRPr lang="ru-RU" sz="11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0.03369</cdr:x>
      <cdr:y>0.86151</cdr:y>
    </cdr:from>
    <cdr:to>
      <cdr:x>0.2948</cdr:x>
      <cdr:y>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04800" y="3704952"/>
          <a:ext cx="2362200" cy="5955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2023 год: 520,0 </a:t>
          </a:r>
          <a:r>
            <a:rPr lang="ru-RU" sz="14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тыс.руб</a:t>
          </a:r>
          <a:endParaRPr lang="ru-RU" sz="1400" b="1" dirty="0" smtClean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2024 год: 3 450,0 </a:t>
          </a:r>
          <a:r>
            <a:rPr lang="ru-RU" sz="1400" b="1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ыс.руб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0.27244</cdr:x>
      <cdr:y>0.1697</cdr:y>
    </cdr:from>
    <cdr:to>
      <cdr:x>0.38669</cdr:x>
      <cdr:y>0.28594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2232248" y="735856"/>
          <a:ext cx="936104" cy="50405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bg1">
              <a:alpha val="60000"/>
            </a:schemeClr>
          </a:solidFill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0.3076</cdr:x>
      <cdr:y>0.1697</cdr:y>
    </cdr:from>
    <cdr:to>
      <cdr:x>0.42184</cdr:x>
      <cdr:y>0.23612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520280" y="735856"/>
          <a:ext cx="93610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-3 707,5 </a:t>
          </a:r>
          <a:endParaRPr lang="ru-RU" sz="9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0.74223</cdr:x>
      <cdr:y>0.40957</cdr:y>
    </cdr:from>
    <cdr:to>
      <cdr:x>0.83012</cdr:x>
      <cdr:y>0.45939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6081464" y="1955799"/>
          <a:ext cx="720126" cy="237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9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-1 093,3</a:t>
          </a:r>
          <a:endParaRPr lang="ru-RU" sz="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0.48336</cdr:x>
      <cdr:y>0.29393</cdr:y>
    </cdr:from>
    <cdr:to>
      <cdr:x>0.61519</cdr:x>
      <cdr:y>0.29393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>
          <a:off x="3960440" y="1239912"/>
          <a:ext cx="1080120" cy="0"/>
        </a:xfrm>
        <a:prstGeom xmlns:a="http://schemas.openxmlformats.org/drawingml/2006/main" prst="straightConnector1">
          <a:avLst/>
        </a:prstGeom>
        <a:ln xmlns:a="http://schemas.openxmlformats.org/drawingml/2006/main" w="9525">
          <a:solidFill>
            <a:schemeClr val="bg1">
              <a:alpha val="60000"/>
            </a:schemeClr>
          </a:solidFill>
          <a:headEnd type="triangle"/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1813" y="0"/>
            <a:ext cx="42926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D5AEB-4211-4CAC-AF1B-D2586F75FE57}" type="datetimeFigureOut">
              <a:rPr lang="ru-RU" smtClean="0"/>
              <a:t>06.06.2025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81363" y="857250"/>
            <a:ext cx="33432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0600" y="3300413"/>
            <a:ext cx="79248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2926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1813" y="6513513"/>
            <a:ext cx="42926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5938A1-38F0-4BE9-8265-8196034DA4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404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42A3C157-7CCC-4362-8D4E-985F0606388E}" type="datetime1">
              <a:rPr lang="ru-RU" smtClean="0"/>
              <a:t>06.06.2025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59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42950" y="2125980"/>
            <a:ext cx="84201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485900" y="3840480"/>
            <a:ext cx="69342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12509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12509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95300" y="1577340"/>
            <a:ext cx="430911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889495" y="1641067"/>
            <a:ext cx="2447925" cy="3550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12509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12509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12509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E4C200A-24A8-43AD-A980-E284C50657FD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967328" cy="6858000"/>
          </a:xfrm>
          <a:custGeom>
            <a:avLst/>
            <a:gdLst>
              <a:gd name="connsiteX0" fmla="*/ 0 w 3658111"/>
              <a:gd name="connsiteY0" fmla="*/ 0 h 6858000"/>
              <a:gd name="connsiteX1" fmla="*/ 3658111 w 3658111"/>
              <a:gd name="connsiteY1" fmla="*/ 0 h 6858000"/>
              <a:gd name="connsiteX2" fmla="*/ 3658111 w 3658111"/>
              <a:gd name="connsiteY2" fmla="*/ 6858000 h 6858000"/>
              <a:gd name="connsiteX3" fmla="*/ 0 w 3658111"/>
              <a:gd name="connsiteY3" fmla="*/ 6858000 h 6858000"/>
              <a:gd name="connsiteX4" fmla="*/ 0 w 3658111"/>
              <a:gd name="connsiteY4" fmla="*/ 0 h 6858000"/>
              <a:gd name="connsiteX0" fmla="*/ 0 w 6113634"/>
              <a:gd name="connsiteY0" fmla="*/ 0 h 6878548"/>
              <a:gd name="connsiteX1" fmla="*/ 3658111 w 6113634"/>
              <a:gd name="connsiteY1" fmla="*/ 0 h 6878548"/>
              <a:gd name="connsiteX2" fmla="*/ 6113634 w 6113634"/>
              <a:gd name="connsiteY2" fmla="*/ 6878548 h 6878548"/>
              <a:gd name="connsiteX3" fmla="*/ 0 w 6113634"/>
              <a:gd name="connsiteY3" fmla="*/ 6858000 h 6878548"/>
              <a:gd name="connsiteX4" fmla="*/ 0 w 6113634"/>
              <a:gd name="connsiteY4" fmla="*/ 0 h 6878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13634" h="6878548">
                <a:moveTo>
                  <a:pt x="0" y="0"/>
                </a:moveTo>
                <a:lnTo>
                  <a:pt x="3658111" y="0"/>
                </a:lnTo>
                <a:lnTo>
                  <a:pt x="6113634" y="68785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975" baseline="0">
                <a:latin typeface="Arial" pitchFamily="34" charset="0"/>
                <a:cs typeface="Arial" pitchFamily="34" charset="0"/>
              </a:defRPr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84658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1840" y="395478"/>
            <a:ext cx="456755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2750" y="1645920"/>
            <a:ext cx="9295130" cy="47701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368040" y="6377940"/>
            <a:ext cx="31699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95300" y="6377940"/>
            <a:ext cx="22783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331452" y="6397049"/>
            <a:ext cx="369188" cy="2644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Arial MT"/>
                <a:cs typeface="Arial MT"/>
              </a:defRPr>
            </a:lvl1pPr>
          </a:lstStyle>
          <a:p>
            <a:pPr marL="125095">
              <a:lnSpc>
                <a:spcPts val="1425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4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zalari.ru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hyperlink" Target="https://t.me/kf5zr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png"/><Relationship Id="rId18" Type="http://schemas.openxmlformats.org/officeDocument/2006/relationships/image" Target="../media/image76.png"/><Relationship Id="rId3" Type="http://schemas.openxmlformats.org/officeDocument/2006/relationships/image" Target="../media/image62.png"/><Relationship Id="rId21" Type="http://schemas.openxmlformats.org/officeDocument/2006/relationships/image" Target="../media/image79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17" Type="http://schemas.openxmlformats.org/officeDocument/2006/relationships/image" Target="../media/image75.png"/><Relationship Id="rId2" Type="http://schemas.openxmlformats.org/officeDocument/2006/relationships/image" Target="../media/image61.png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24" Type="http://schemas.openxmlformats.org/officeDocument/2006/relationships/image" Target="../media/image82.png"/><Relationship Id="rId5" Type="http://schemas.openxmlformats.org/officeDocument/2006/relationships/image" Target="../media/image64.png"/><Relationship Id="rId15" Type="http://schemas.openxmlformats.org/officeDocument/2006/relationships/image" Target="../media/image73.png"/><Relationship Id="rId23" Type="http://schemas.openxmlformats.org/officeDocument/2006/relationships/image" Target="../media/image81.png"/><Relationship Id="rId10" Type="http://schemas.openxmlformats.org/officeDocument/2006/relationships/image" Target="../media/image69.png"/><Relationship Id="rId19" Type="http://schemas.openxmlformats.org/officeDocument/2006/relationships/image" Target="../media/image77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Relationship Id="rId14" Type="http://schemas.openxmlformats.org/officeDocument/2006/relationships/hyperlink" Target="mailto:nogliki@sakhminfin.ru" TargetMode="External"/><Relationship Id="rId22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chart" Target="../charts/chart1.xml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chart" Target="../charts/chart3.xml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object 97"/>
          <p:cNvGrpSpPr/>
          <p:nvPr/>
        </p:nvGrpSpPr>
        <p:grpSpPr>
          <a:xfrm>
            <a:off x="0" y="0"/>
            <a:ext cx="4544567" cy="6858000"/>
            <a:chOff x="0" y="0"/>
            <a:chExt cx="4953000" cy="6858000"/>
          </a:xfrm>
        </p:grpSpPr>
        <p:pic>
          <p:nvPicPr>
            <p:cNvPr id="98" name="object 9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3316" y="0"/>
              <a:ext cx="4280916" cy="6858000"/>
            </a:xfrm>
            <a:prstGeom prst="rect">
              <a:avLst/>
            </a:prstGeom>
          </p:spPr>
        </p:pic>
        <p:pic>
          <p:nvPicPr>
            <p:cNvPr id="99" name="object 9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8555" y="56388"/>
              <a:ext cx="3906011" cy="6801608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5071" y="0"/>
              <a:ext cx="4757928" cy="6857999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0"/>
              <a:ext cx="4613148" cy="6858000"/>
            </a:xfrm>
            <a:prstGeom prst="rect">
              <a:avLst/>
            </a:prstGeom>
          </p:spPr>
        </p:pic>
      </p:grpSp>
      <p:sp>
        <p:nvSpPr>
          <p:cNvPr id="103" name="object 103"/>
          <p:cNvSpPr txBox="1"/>
          <p:nvPr/>
        </p:nvSpPr>
        <p:spPr>
          <a:xfrm>
            <a:off x="5367020" y="6483197"/>
            <a:ext cx="4363720" cy="3366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5"/>
              </a:spcBef>
            </a:pPr>
            <a:r>
              <a:rPr lang="ru-RU" sz="1050" b="1" spc="-10" dirty="0" smtClean="0">
                <a:solidFill>
                  <a:srgbClr val="1F3863"/>
                </a:solidFill>
                <a:latin typeface="Arial"/>
                <a:cs typeface="Arial"/>
              </a:rPr>
              <a:t>Комитет по финансам администрации  муниципального образования «</a:t>
            </a:r>
            <a:r>
              <a:rPr lang="ru-RU" sz="1050" b="1" spc="-10" dirty="0" err="1" smtClean="0">
                <a:solidFill>
                  <a:srgbClr val="1F3863"/>
                </a:solidFill>
                <a:latin typeface="Arial"/>
                <a:cs typeface="Arial"/>
              </a:rPr>
              <a:t>Заларинский</a:t>
            </a:r>
            <a:r>
              <a:rPr lang="ru-RU" sz="1050" b="1" spc="-10" dirty="0" smtClean="0">
                <a:solidFill>
                  <a:srgbClr val="1F3863"/>
                </a:solidFill>
                <a:latin typeface="Arial"/>
                <a:cs typeface="Arial"/>
              </a:rPr>
              <a:t> район»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038600" y="1295400"/>
            <a:ext cx="54864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ОТЧЕТ ОБ ИСПОЛНЕНИИ БЮДЖЕТА МУНИЦИПАЛЬНОГО ОБРАЗОВАНИЯ «ЗАЛАРИНСКИЙ РАЙОН»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ЗА 2024 ГОД.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54" y="1524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Бюджет для граждан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0829" y="136016"/>
            <a:ext cx="48145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Расходы</a:t>
            </a:r>
            <a:r>
              <a:rPr spc="-80" dirty="0"/>
              <a:t> </a:t>
            </a:r>
            <a:r>
              <a:rPr spc="-10" dirty="0"/>
              <a:t>бюджета</a:t>
            </a:r>
            <a:r>
              <a:rPr spc="-60" dirty="0"/>
              <a:t> </a:t>
            </a:r>
            <a:r>
              <a:rPr dirty="0"/>
              <a:t>(общее</a:t>
            </a:r>
            <a:r>
              <a:rPr spc="-50" dirty="0"/>
              <a:t> </a:t>
            </a:r>
            <a:r>
              <a:rPr spc="-10" dirty="0"/>
              <a:t>представление)</a:t>
            </a:r>
          </a:p>
        </p:txBody>
      </p:sp>
      <p:sp>
        <p:nvSpPr>
          <p:cNvPr id="3" name="object 3"/>
          <p:cNvSpPr/>
          <p:nvPr/>
        </p:nvSpPr>
        <p:spPr>
          <a:xfrm>
            <a:off x="387095" y="611123"/>
            <a:ext cx="4307205" cy="373380"/>
          </a:xfrm>
          <a:custGeom>
            <a:avLst/>
            <a:gdLst/>
            <a:ahLst/>
            <a:cxnLst/>
            <a:rect l="l" t="t" r="r" b="b"/>
            <a:pathLst>
              <a:path w="4307205" h="373380">
                <a:moveTo>
                  <a:pt x="4244594" y="0"/>
                </a:moveTo>
                <a:lnTo>
                  <a:pt x="62230" y="0"/>
                </a:lnTo>
                <a:lnTo>
                  <a:pt x="38008" y="4883"/>
                </a:lnTo>
                <a:lnTo>
                  <a:pt x="18227" y="18208"/>
                </a:lnTo>
                <a:lnTo>
                  <a:pt x="4890" y="37986"/>
                </a:lnTo>
                <a:lnTo>
                  <a:pt x="0" y="62229"/>
                </a:lnTo>
                <a:lnTo>
                  <a:pt x="0" y="311150"/>
                </a:lnTo>
                <a:lnTo>
                  <a:pt x="4890" y="335393"/>
                </a:lnTo>
                <a:lnTo>
                  <a:pt x="18227" y="355171"/>
                </a:lnTo>
                <a:lnTo>
                  <a:pt x="38008" y="368496"/>
                </a:lnTo>
                <a:lnTo>
                  <a:pt x="62230" y="373379"/>
                </a:lnTo>
                <a:lnTo>
                  <a:pt x="4244594" y="373379"/>
                </a:lnTo>
                <a:lnTo>
                  <a:pt x="4268837" y="368496"/>
                </a:lnTo>
                <a:lnTo>
                  <a:pt x="4288615" y="355171"/>
                </a:lnTo>
                <a:lnTo>
                  <a:pt x="4301940" y="335393"/>
                </a:lnTo>
                <a:lnTo>
                  <a:pt x="4306824" y="311150"/>
                </a:lnTo>
                <a:lnTo>
                  <a:pt x="4306824" y="62229"/>
                </a:lnTo>
                <a:lnTo>
                  <a:pt x="4301940" y="37986"/>
                </a:lnTo>
                <a:lnTo>
                  <a:pt x="4288615" y="18208"/>
                </a:lnTo>
                <a:lnTo>
                  <a:pt x="4268837" y="4883"/>
                </a:lnTo>
                <a:lnTo>
                  <a:pt x="4244594" y="0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58774" y="656920"/>
            <a:ext cx="376364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5" dirty="0">
                <a:solidFill>
                  <a:srgbClr val="FFFFFF"/>
                </a:solidFill>
                <a:latin typeface="Microsoft Sans Serif"/>
                <a:cs typeface="Microsoft Sans Serif"/>
              </a:rPr>
              <a:t>Как</a:t>
            </a:r>
            <a:r>
              <a:rPr sz="1600" spc="-5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распределяются</a:t>
            </a:r>
            <a:r>
              <a:rPr sz="1600" spc="-7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расходы</a:t>
            </a:r>
            <a:r>
              <a:rPr sz="1600" spc="-6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бюджета:</a:t>
            </a:r>
            <a:endParaRPr sz="1600">
              <a:latin typeface="Microsoft Sans Serif"/>
              <a:cs typeface="Microsoft Sans Serif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21563" y="1482852"/>
            <a:ext cx="4470400" cy="4161154"/>
            <a:chOff x="321563" y="1482852"/>
            <a:chExt cx="4470400" cy="4161154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0300" y="1583395"/>
              <a:ext cx="4354131" cy="406001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1563" y="1482852"/>
              <a:ext cx="4469892" cy="215493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35863" y="1574292"/>
              <a:ext cx="4246245" cy="1976755"/>
            </a:xfrm>
            <a:custGeom>
              <a:avLst/>
              <a:gdLst/>
              <a:ahLst/>
              <a:cxnLst/>
              <a:rect l="l" t="t" r="r" b="b"/>
              <a:pathLst>
                <a:path w="4246245" h="1976754">
                  <a:moveTo>
                    <a:pt x="4245864" y="0"/>
                  </a:moveTo>
                  <a:lnTo>
                    <a:pt x="0" y="0"/>
                  </a:lnTo>
                  <a:lnTo>
                    <a:pt x="0" y="1976627"/>
                  </a:lnTo>
                  <a:lnTo>
                    <a:pt x="4245864" y="1976627"/>
                  </a:lnTo>
                  <a:lnTo>
                    <a:pt x="42458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35863" y="1574292"/>
              <a:ext cx="4246245" cy="1976755"/>
            </a:xfrm>
            <a:custGeom>
              <a:avLst/>
              <a:gdLst/>
              <a:ahLst/>
              <a:cxnLst/>
              <a:rect l="l" t="t" r="r" b="b"/>
              <a:pathLst>
                <a:path w="4246245" h="1976754">
                  <a:moveTo>
                    <a:pt x="0" y="1976627"/>
                  </a:moveTo>
                  <a:lnTo>
                    <a:pt x="4245864" y="1976627"/>
                  </a:lnTo>
                  <a:lnTo>
                    <a:pt x="4245864" y="0"/>
                  </a:lnTo>
                  <a:lnTo>
                    <a:pt x="0" y="0"/>
                  </a:lnTo>
                  <a:lnTo>
                    <a:pt x="0" y="1976627"/>
                  </a:lnTo>
                  <a:close/>
                </a:path>
              </a:pathLst>
            </a:custGeom>
            <a:ln w="12700">
              <a:solidFill>
                <a:srgbClr val="DBDB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15213" y="1723135"/>
            <a:ext cx="2720975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indent="-171450">
              <a:lnSpc>
                <a:spcPct val="100000"/>
              </a:lnSpc>
              <a:spcBef>
                <a:spcPts val="100"/>
              </a:spcBef>
              <a:buClr>
                <a:srgbClr val="78627E"/>
              </a:buClr>
              <a:buFont typeface="Wingdings"/>
              <a:buChar char=""/>
              <a:tabLst>
                <a:tab pos="184150" algn="l"/>
              </a:tabLst>
            </a:pPr>
            <a:r>
              <a:rPr sz="1200" spc="-10" dirty="0">
                <a:latin typeface="Microsoft Sans Serif"/>
                <a:cs typeface="Microsoft Sans Serif"/>
              </a:rPr>
              <a:t>Общегосударственные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вопросы</a:t>
            </a:r>
            <a:endParaRPr sz="1200">
              <a:latin typeface="Microsoft Sans Serif"/>
              <a:cs typeface="Microsoft Sans Serif"/>
            </a:endParaRPr>
          </a:p>
          <a:p>
            <a:pPr marL="184150" indent="-171450">
              <a:lnSpc>
                <a:spcPct val="100000"/>
              </a:lnSpc>
              <a:buClr>
                <a:srgbClr val="78627E"/>
              </a:buClr>
              <a:buFont typeface="Wingdings"/>
              <a:buChar char=""/>
              <a:tabLst>
                <a:tab pos="184150" algn="l"/>
              </a:tabLst>
            </a:pPr>
            <a:r>
              <a:rPr sz="1200" dirty="0">
                <a:latin typeface="Microsoft Sans Serif"/>
                <a:cs typeface="Microsoft Sans Serif"/>
              </a:rPr>
              <a:t>Национальная</a:t>
            </a:r>
            <a:r>
              <a:rPr sz="1200" spc="-6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экономика</a:t>
            </a:r>
            <a:endParaRPr sz="1200">
              <a:latin typeface="Microsoft Sans Serif"/>
              <a:cs typeface="Microsoft Sans Serif"/>
            </a:endParaRPr>
          </a:p>
          <a:p>
            <a:pPr marL="184150" indent="-171450">
              <a:lnSpc>
                <a:spcPct val="100000"/>
              </a:lnSpc>
              <a:buClr>
                <a:srgbClr val="78627E"/>
              </a:buClr>
              <a:buFont typeface="Wingdings"/>
              <a:buChar char=""/>
              <a:tabLst>
                <a:tab pos="184150" algn="l"/>
              </a:tabLst>
            </a:pPr>
            <a:r>
              <a:rPr sz="1200" spc="-10" dirty="0">
                <a:latin typeface="Microsoft Sans Serif"/>
                <a:cs typeface="Microsoft Sans Serif"/>
              </a:rPr>
              <a:t>Жилищно</a:t>
            </a:r>
            <a:r>
              <a:rPr sz="1200" spc="-10" dirty="0">
                <a:latin typeface="Arial MT"/>
                <a:cs typeface="Arial MT"/>
              </a:rPr>
              <a:t>-</a:t>
            </a:r>
            <a:r>
              <a:rPr sz="1200" spc="-10" dirty="0">
                <a:latin typeface="Microsoft Sans Serif"/>
                <a:cs typeface="Microsoft Sans Serif"/>
              </a:rPr>
              <a:t>коммунальное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хозяйство</a:t>
            </a:r>
            <a:endParaRPr sz="1200">
              <a:latin typeface="Microsoft Sans Serif"/>
              <a:cs typeface="Microsoft Sans Serif"/>
            </a:endParaRPr>
          </a:p>
          <a:p>
            <a:pPr marL="184150" indent="-171450">
              <a:lnSpc>
                <a:spcPct val="100000"/>
              </a:lnSpc>
              <a:buClr>
                <a:srgbClr val="78627E"/>
              </a:buClr>
              <a:buFont typeface="Wingdings"/>
              <a:buChar char=""/>
              <a:tabLst>
                <a:tab pos="184150" algn="l"/>
              </a:tabLst>
            </a:pPr>
            <a:r>
              <a:rPr sz="1200" spc="-10" dirty="0">
                <a:latin typeface="Microsoft Sans Serif"/>
                <a:cs typeface="Microsoft Sans Serif"/>
              </a:rPr>
              <a:t>Образование</a:t>
            </a:r>
            <a:endParaRPr sz="1200">
              <a:latin typeface="Microsoft Sans Serif"/>
              <a:cs typeface="Microsoft Sans Serif"/>
            </a:endParaRPr>
          </a:p>
          <a:p>
            <a:pPr marL="184785" indent="-172085">
              <a:lnSpc>
                <a:spcPct val="100000"/>
              </a:lnSpc>
              <a:buClr>
                <a:srgbClr val="78627E"/>
              </a:buClr>
              <a:buFont typeface="Wingdings"/>
              <a:buChar char=""/>
              <a:tabLst>
                <a:tab pos="184785" algn="l"/>
              </a:tabLst>
            </a:pPr>
            <a:r>
              <a:rPr sz="1200" spc="-10" dirty="0">
                <a:latin typeface="Microsoft Sans Serif"/>
                <a:cs typeface="Microsoft Sans Serif"/>
              </a:rPr>
              <a:t>Культура</a:t>
            </a:r>
            <a:endParaRPr sz="1200">
              <a:latin typeface="Microsoft Sans Serif"/>
              <a:cs typeface="Microsoft Sans Serif"/>
            </a:endParaRPr>
          </a:p>
          <a:p>
            <a:pPr marL="184150" indent="-171450">
              <a:lnSpc>
                <a:spcPct val="100000"/>
              </a:lnSpc>
              <a:buClr>
                <a:srgbClr val="78627E"/>
              </a:buClr>
              <a:buFont typeface="Wingdings"/>
              <a:buChar char=""/>
              <a:tabLst>
                <a:tab pos="184150" algn="l"/>
              </a:tabLst>
            </a:pPr>
            <a:r>
              <a:rPr sz="1200" dirty="0">
                <a:latin typeface="Microsoft Sans Serif"/>
                <a:cs typeface="Microsoft Sans Serif"/>
              </a:rPr>
              <a:t>Социальная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политика</a:t>
            </a:r>
            <a:endParaRPr sz="1200">
              <a:latin typeface="Microsoft Sans Serif"/>
              <a:cs typeface="Microsoft Sans Serif"/>
            </a:endParaRPr>
          </a:p>
          <a:p>
            <a:pPr marL="184150" indent="-171450">
              <a:lnSpc>
                <a:spcPct val="100000"/>
              </a:lnSpc>
              <a:buClr>
                <a:srgbClr val="78627E"/>
              </a:buClr>
              <a:buFont typeface="Wingdings"/>
              <a:buChar char=""/>
              <a:tabLst>
                <a:tab pos="184150" algn="l"/>
              </a:tabLst>
            </a:pPr>
            <a:r>
              <a:rPr sz="1200" spc="-25" dirty="0">
                <a:latin typeface="Microsoft Sans Serif"/>
                <a:cs typeface="Microsoft Sans Serif"/>
              </a:rPr>
              <a:t>Физическая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культура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спорт</a:t>
            </a:r>
            <a:endParaRPr sz="1200">
              <a:latin typeface="Microsoft Sans Serif"/>
              <a:cs typeface="Microsoft Sans Serif"/>
            </a:endParaRPr>
          </a:p>
          <a:p>
            <a:pPr marL="184150" indent="-171450">
              <a:lnSpc>
                <a:spcPct val="100000"/>
              </a:lnSpc>
              <a:buClr>
                <a:srgbClr val="78627E"/>
              </a:buClr>
              <a:buFont typeface="Wingdings"/>
              <a:buChar char=""/>
              <a:tabLst>
                <a:tab pos="184150" algn="l"/>
              </a:tabLst>
            </a:pPr>
            <a:r>
              <a:rPr sz="1200" spc="-10" dirty="0">
                <a:latin typeface="Microsoft Sans Serif"/>
                <a:cs typeface="Microsoft Sans Serif"/>
              </a:rPr>
              <a:t>Средства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массовой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информации</a:t>
            </a:r>
            <a:endParaRPr sz="1200">
              <a:latin typeface="Microsoft Sans Serif"/>
              <a:cs typeface="Microsoft Sans Serif"/>
            </a:endParaRPr>
          </a:p>
          <a:p>
            <a:pPr marL="184150" indent="-171450">
              <a:lnSpc>
                <a:spcPct val="100000"/>
              </a:lnSpc>
              <a:buClr>
                <a:srgbClr val="78627E"/>
              </a:buClr>
              <a:buFont typeface="Wingdings"/>
              <a:buChar char=""/>
              <a:tabLst>
                <a:tab pos="184150" algn="l"/>
              </a:tabLst>
            </a:pPr>
            <a:r>
              <a:rPr sz="1200" spc="-10" dirty="0">
                <a:latin typeface="Microsoft Sans Serif"/>
                <a:cs typeface="Microsoft Sans Serif"/>
              </a:rPr>
              <a:t>Другие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97179" y="3870959"/>
            <a:ext cx="4486910" cy="1769745"/>
            <a:chOff x="297179" y="3870959"/>
            <a:chExt cx="4486910" cy="1769745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7179" y="3870959"/>
              <a:ext cx="4486656" cy="176936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11479" y="3959351"/>
              <a:ext cx="4262755" cy="1597660"/>
            </a:xfrm>
            <a:custGeom>
              <a:avLst/>
              <a:gdLst/>
              <a:ahLst/>
              <a:cxnLst/>
              <a:rect l="l" t="t" r="r" b="b"/>
              <a:pathLst>
                <a:path w="4262755" h="1597660">
                  <a:moveTo>
                    <a:pt x="4262628" y="0"/>
                  </a:moveTo>
                  <a:lnTo>
                    <a:pt x="0" y="0"/>
                  </a:lnTo>
                  <a:lnTo>
                    <a:pt x="0" y="1597152"/>
                  </a:lnTo>
                  <a:lnTo>
                    <a:pt x="4262628" y="1597152"/>
                  </a:lnTo>
                  <a:lnTo>
                    <a:pt x="42626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11479" y="3959351"/>
              <a:ext cx="4262755" cy="1597660"/>
            </a:xfrm>
            <a:custGeom>
              <a:avLst/>
              <a:gdLst/>
              <a:ahLst/>
              <a:cxnLst/>
              <a:rect l="l" t="t" r="r" b="b"/>
              <a:pathLst>
                <a:path w="4262755" h="1597660">
                  <a:moveTo>
                    <a:pt x="0" y="1597152"/>
                  </a:moveTo>
                  <a:lnTo>
                    <a:pt x="4262628" y="1597152"/>
                  </a:lnTo>
                  <a:lnTo>
                    <a:pt x="4262628" y="0"/>
                  </a:lnTo>
                  <a:lnTo>
                    <a:pt x="0" y="0"/>
                  </a:lnTo>
                  <a:lnTo>
                    <a:pt x="0" y="1597152"/>
                  </a:lnTo>
                  <a:close/>
                </a:path>
              </a:pathLst>
            </a:custGeom>
            <a:ln w="12700">
              <a:solidFill>
                <a:srgbClr val="DBDBD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17830" y="4100906"/>
            <a:ext cx="4250055" cy="11336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0" indent="-168910">
              <a:lnSpc>
                <a:spcPct val="100000"/>
              </a:lnSpc>
              <a:spcBef>
                <a:spcPts val="100"/>
              </a:spcBef>
              <a:buFont typeface="Arial MT"/>
              <a:buAutoNum type="arabicPeriod"/>
              <a:tabLst>
                <a:tab pos="254000" algn="l"/>
              </a:tabLst>
            </a:pPr>
            <a:r>
              <a:rPr lang="ru-RU" sz="1200" dirty="0" smtClean="0">
                <a:latin typeface="Microsoft Sans Serif"/>
                <a:cs typeface="Microsoft Sans Serif"/>
              </a:rPr>
              <a:t>Комитет по финансам</a:t>
            </a:r>
            <a:endParaRPr sz="1200" dirty="0">
              <a:latin typeface="Microsoft Sans Serif"/>
              <a:cs typeface="Microsoft Sans Serif"/>
            </a:endParaRPr>
          </a:p>
          <a:p>
            <a:pPr marL="254000" indent="-168910">
              <a:lnSpc>
                <a:spcPct val="100000"/>
              </a:lnSpc>
              <a:spcBef>
                <a:spcPts val="100"/>
              </a:spcBef>
              <a:buFont typeface="Arial MT"/>
              <a:buAutoNum type="arabicPeriod"/>
              <a:tabLst>
                <a:tab pos="254000" algn="l"/>
              </a:tabLst>
            </a:pPr>
            <a:r>
              <a:rPr lang="ru-RU" sz="1200" dirty="0" smtClean="0">
                <a:latin typeface="Microsoft Sans Serif"/>
                <a:cs typeface="Microsoft Sans Serif"/>
              </a:rPr>
              <a:t>Администрация МО «</a:t>
            </a:r>
            <a:r>
              <a:rPr lang="ru-RU" sz="1200" dirty="0" err="1" smtClean="0">
                <a:latin typeface="Microsoft Sans Serif"/>
                <a:cs typeface="Microsoft Sans Serif"/>
              </a:rPr>
              <a:t>Заларинский</a:t>
            </a:r>
            <a:r>
              <a:rPr lang="ru-RU" sz="1200" dirty="0" smtClean="0">
                <a:latin typeface="Microsoft Sans Serif"/>
                <a:cs typeface="Microsoft Sans Serif"/>
              </a:rPr>
              <a:t> район»</a:t>
            </a:r>
          </a:p>
          <a:p>
            <a:pPr marL="253365" indent="-168275">
              <a:lnSpc>
                <a:spcPct val="100000"/>
              </a:lnSpc>
              <a:buFont typeface="Arial MT"/>
              <a:buAutoNum type="arabicPeriod"/>
              <a:tabLst>
                <a:tab pos="253365" algn="l"/>
              </a:tabLst>
            </a:pPr>
            <a:r>
              <a:rPr lang="ru-RU" sz="1200" spc="-10" dirty="0" smtClean="0">
                <a:latin typeface="Microsoft Sans Serif"/>
                <a:cs typeface="Microsoft Sans Serif"/>
              </a:rPr>
              <a:t>Дума муниципального района </a:t>
            </a:r>
          </a:p>
          <a:p>
            <a:pPr marL="253365" indent="-168275">
              <a:lnSpc>
                <a:spcPct val="100000"/>
              </a:lnSpc>
              <a:buFont typeface="Arial MT"/>
              <a:buAutoNum type="arabicPeriod"/>
              <a:tabLst>
                <a:tab pos="253365" algn="l"/>
              </a:tabLst>
            </a:pPr>
            <a:r>
              <a:rPr lang="ru-RU" sz="1200" spc="-10" dirty="0" smtClean="0">
                <a:latin typeface="Microsoft Sans Serif"/>
                <a:cs typeface="Microsoft Sans Serif"/>
              </a:rPr>
              <a:t>МКУ КУМИ МО «</a:t>
            </a:r>
            <a:r>
              <a:rPr lang="ru-RU" sz="1200" spc="-10" dirty="0" err="1" smtClean="0">
                <a:latin typeface="Microsoft Sans Serif"/>
                <a:cs typeface="Microsoft Sans Serif"/>
              </a:rPr>
              <a:t>Заларинский</a:t>
            </a:r>
            <a:r>
              <a:rPr lang="ru-RU" sz="1200" spc="-10" dirty="0" smtClean="0">
                <a:latin typeface="Microsoft Sans Serif"/>
                <a:cs typeface="Microsoft Sans Serif"/>
              </a:rPr>
              <a:t> район»</a:t>
            </a:r>
          </a:p>
          <a:p>
            <a:pPr marL="253365" indent="-168275">
              <a:lnSpc>
                <a:spcPct val="100000"/>
              </a:lnSpc>
              <a:buFont typeface="Arial MT"/>
              <a:buAutoNum type="arabicPeriod"/>
              <a:tabLst>
                <a:tab pos="253365" algn="l"/>
              </a:tabLst>
            </a:pPr>
            <a:r>
              <a:rPr lang="ru-RU" sz="1200" spc="-10" dirty="0" smtClean="0">
                <a:latin typeface="Microsoft Sans Serif"/>
                <a:cs typeface="Microsoft Sans Serif"/>
              </a:rPr>
              <a:t>Комитет по образованию</a:t>
            </a:r>
          </a:p>
          <a:p>
            <a:pPr marL="253365" indent="-168275">
              <a:lnSpc>
                <a:spcPct val="100000"/>
              </a:lnSpc>
              <a:buFont typeface="Arial MT"/>
              <a:buAutoNum type="arabicPeriod"/>
              <a:tabLst>
                <a:tab pos="253365" algn="l"/>
              </a:tabLst>
            </a:pPr>
            <a:r>
              <a:rPr lang="ru-RU" sz="1200" spc="-25" dirty="0" smtClean="0">
                <a:latin typeface="Microsoft Sans Serif"/>
                <a:cs typeface="Microsoft Sans Serif"/>
              </a:rPr>
              <a:t>Комитет по культуре</a:t>
            </a:r>
            <a:endParaRPr sz="1200" dirty="0">
              <a:latin typeface="Microsoft Sans Serif"/>
              <a:cs typeface="Microsoft Sans Serif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71856" y="3572281"/>
            <a:ext cx="4377055" cy="523240"/>
            <a:chOff x="371856" y="3572281"/>
            <a:chExt cx="4377055" cy="523240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1856" y="3572281"/>
              <a:ext cx="4376928" cy="50137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76300" y="3607295"/>
              <a:ext cx="3416808" cy="48769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31292" y="3611880"/>
              <a:ext cx="4262755" cy="388620"/>
            </a:xfrm>
            <a:custGeom>
              <a:avLst/>
              <a:gdLst/>
              <a:ahLst/>
              <a:cxnLst/>
              <a:rect l="l" t="t" r="r" b="b"/>
              <a:pathLst>
                <a:path w="4262755" h="388620">
                  <a:moveTo>
                    <a:pt x="4197858" y="0"/>
                  </a:moveTo>
                  <a:lnTo>
                    <a:pt x="64770" y="0"/>
                  </a:lnTo>
                  <a:lnTo>
                    <a:pt x="39556" y="5083"/>
                  </a:lnTo>
                  <a:lnTo>
                    <a:pt x="18969" y="18954"/>
                  </a:lnTo>
                  <a:lnTo>
                    <a:pt x="5089" y="39540"/>
                  </a:lnTo>
                  <a:lnTo>
                    <a:pt x="0" y="64770"/>
                  </a:lnTo>
                  <a:lnTo>
                    <a:pt x="0" y="323850"/>
                  </a:lnTo>
                  <a:lnTo>
                    <a:pt x="5089" y="349079"/>
                  </a:lnTo>
                  <a:lnTo>
                    <a:pt x="18969" y="369665"/>
                  </a:lnTo>
                  <a:lnTo>
                    <a:pt x="39556" y="383536"/>
                  </a:lnTo>
                  <a:lnTo>
                    <a:pt x="64770" y="388620"/>
                  </a:lnTo>
                  <a:lnTo>
                    <a:pt x="4197858" y="388620"/>
                  </a:lnTo>
                  <a:lnTo>
                    <a:pt x="4223087" y="383536"/>
                  </a:lnTo>
                  <a:lnTo>
                    <a:pt x="4243673" y="369665"/>
                  </a:lnTo>
                  <a:lnTo>
                    <a:pt x="4257544" y="349079"/>
                  </a:lnTo>
                  <a:lnTo>
                    <a:pt x="4262628" y="323850"/>
                  </a:lnTo>
                  <a:lnTo>
                    <a:pt x="4262628" y="64770"/>
                  </a:lnTo>
                  <a:lnTo>
                    <a:pt x="4257544" y="39540"/>
                  </a:lnTo>
                  <a:lnTo>
                    <a:pt x="4243673" y="18954"/>
                  </a:lnTo>
                  <a:lnTo>
                    <a:pt x="4223087" y="5083"/>
                  </a:lnTo>
                  <a:lnTo>
                    <a:pt x="4197858" y="0"/>
                  </a:lnTo>
                  <a:close/>
                </a:path>
              </a:pathLst>
            </a:custGeom>
            <a:solidFill>
              <a:srgbClr val="7862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30020" y="3681476"/>
            <a:ext cx="306578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ведомственной</a:t>
            </a:r>
            <a:r>
              <a:rPr sz="1400" spc="-3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структуре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Arial MT"/>
                <a:cs typeface="Arial MT"/>
              </a:rPr>
              <a:t>(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ГРБС):</a:t>
            </a:r>
            <a:endParaRPr sz="1400">
              <a:latin typeface="Microsoft Sans Serif"/>
              <a:cs typeface="Microsoft Sans Serif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27659" y="5431535"/>
            <a:ext cx="4457700" cy="864235"/>
            <a:chOff x="327659" y="5431535"/>
            <a:chExt cx="4457700" cy="864235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2711" y="5469635"/>
              <a:ext cx="4367784" cy="82602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27659" y="5521451"/>
              <a:ext cx="4457700" cy="729970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41959" y="5599175"/>
              <a:ext cx="4234180" cy="579120"/>
            </a:xfrm>
            <a:custGeom>
              <a:avLst/>
              <a:gdLst/>
              <a:ahLst/>
              <a:cxnLst/>
              <a:rect l="l" t="t" r="r" b="b"/>
              <a:pathLst>
                <a:path w="4234180" h="579120">
                  <a:moveTo>
                    <a:pt x="4233672" y="0"/>
                  </a:moveTo>
                  <a:lnTo>
                    <a:pt x="0" y="0"/>
                  </a:lnTo>
                  <a:lnTo>
                    <a:pt x="0" y="579120"/>
                  </a:lnTo>
                  <a:lnTo>
                    <a:pt x="4233672" y="579120"/>
                  </a:lnTo>
                  <a:lnTo>
                    <a:pt x="42336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41959" y="5599175"/>
              <a:ext cx="4234180" cy="579120"/>
            </a:xfrm>
            <a:custGeom>
              <a:avLst/>
              <a:gdLst/>
              <a:ahLst/>
              <a:cxnLst/>
              <a:rect l="l" t="t" r="r" b="b"/>
              <a:pathLst>
                <a:path w="4234180" h="579120">
                  <a:moveTo>
                    <a:pt x="0" y="579120"/>
                  </a:moveTo>
                  <a:lnTo>
                    <a:pt x="4233672" y="579120"/>
                  </a:lnTo>
                  <a:lnTo>
                    <a:pt x="4233672" y="0"/>
                  </a:lnTo>
                  <a:lnTo>
                    <a:pt x="0" y="0"/>
                  </a:lnTo>
                  <a:lnTo>
                    <a:pt x="0" y="579120"/>
                  </a:lnTo>
                  <a:close/>
                </a:path>
              </a:pathLst>
            </a:custGeom>
            <a:ln w="12700">
              <a:solidFill>
                <a:srgbClr val="FFF1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6615" y="5468111"/>
              <a:ext cx="4379976" cy="35817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48511" y="5431535"/>
              <a:ext cx="2996184" cy="48769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416051" y="5507735"/>
              <a:ext cx="4265930" cy="245745"/>
            </a:xfrm>
            <a:custGeom>
              <a:avLst/>
              <a:gdLst/>
              <a:ahLst/>
              <a:cxnLst/>
              <a:rect l="l" t="t" r="r" b="b"/>
              <a:pathLst>
                <a:path w="4265930" h="245745">
                  <a:moveTo>
                    <a:pt x="4224782" y="0"/>
                  </a:moveTo>
                  <a:lnTo>
                    <a:pt x="40893" y="0"/>
                  </a:lnTo>
                  <a:lnTo>
                    <a:pt x="24978" y="3210"/>
                  </a:lnTo>
                  <a:lnTo>
                    <a:pt x="11979" y="11969"/>
                  </a:lnTo>
                  <a:lnTo>
                    <a:pt x="3214" y="24967"/>
                  </a:lnTo>
                  <a:lnTo>
                    <a:pt x="0" y="40893"/>
                  </a:lnTo>
                  <a:lnTo>
                    <a:pt x="0" y="204469"/>
                  </a:lnTo>
                  <a:lnTo>
                    <a:pt x="3214" y="220385"/>
                  </a:lnTo>
                  <a:lnTo>
                    <a:pt x="11979" y="233384"/>
                  </a:lnTo>
                  <a:lnTo>
                    <a:pt x="24978" y="242149"/>
                  </a:lnTo>
                  <a:lnTo>
                    <a:pt x="40893" y="245363"/>
                  </a:lnTo>
                  <a:lnTo>
                    <a:pt x="4224782" y="245363"/>
                  </a:lnTo>
                  <a:lnTo>
                    <a:pt x="4240708" y="242149"/>
                  </a:lnTo>
                  <a:lnTo>
                    <a:pt x="4253706" y="233384"/>
                  </a:lnTo>
                  <a:lnTo>
                    <a:pt x="4262465" y="220385"/>
                  </a:lnTo>
                  <a:lnTo>
                    <a:pt x="4265676" y="204469"/>
                  </a:lnTo>
                  <a:lnTo>
                    <a:pt x="4265676" y="40893"/>
                  </a:lnTo>
                  <a:lnTo>
                    <a:pt x="4262465" y="24967"/>
                  </a:lnTo>
                  <a:lnTo>
                    <a:pt x="4253706" y="11969"/>
                  </a:lnTo>
                  <a:lnTo>
                    <a:pt x="4240708" y="3210"/>
                  </a:lnTo>
                  <a:lnTo>
                    <a:pt x="4224782" y="0"/>
                  </a:lnTo>
                  <a:close/>
                </a:path>
              </a:pathLst>
            </a:custGeom>
            <a:solidFill>
              <a:srgbClr val="7862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426719" y="5533389"/>
            <a:ext cx="4250055" cy="542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algn="ctr">
              <a:lnSpc>
                <a:spcPts val="1670"/>
              </a:lnSpc>
              <a:spcBef>
                <a:spcPts val="100"/>
              </a:spcBef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муниципальным</a:t>
            </a:r>
            <a:r>
              <a:rPr sz="1400" spc="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программам</a:t>
            </a:r>
            <a:endParaRPr sz="1400" dirty="0">
              <a:latin typeface="Microsoft Sans Serif"/>
              <a:cs typeface="Microsoft Sans Serif"/>
            </a:endParaRPr>
          </a:p>
          <a:p>
            <a:pPr marL="29845" algn="ctr">
              <a:lnSpc>
                <a:spcPts val="2390"/>
              </a:lnSpc>
            </a:pPr>
            <a:r>
              <a:rPr lang="ru-RU" sz="2000" dirty="0" smtClean="0">
                <a:latin typeface="Arial MT"/>
                <a:cs typeface="Arial MT"/>
              </a:rPr>
              <a:t>21</a:t>
            </a:r>
            <a:r>
              <a:rPr sz="2000" spc="-85" dirty="0" smtClean="0">
                <a:latin typeface="Arial MT"/>
                <a:cs typeface="Arial MT"/>
              </a:rPr>
              <a:t> </a:t>
            </a:r>
            <a:r>
              <a:rPr sz="1200" dirty="0" err="1" smtClean="0">
                <a:latin typeface="Microsoft Sans Serif"/>
                <a:cs typeface="Microsoft Sans Serif"/>
              </a:rPr>
              <a:t>муниципальн</a:t>
            </a:r>
            <a:r>
              <a:rPr lang="ru-RU" sz="1200" dirty="0" err="1" smtClean="0">
                <a:latin typeface="Microsoft Sans Serif"/>
                <a:cs typeface="Microsoft Sans Serif"/>
              </a:rPr>
              <a:t>ая</a:t>
            </a:r>
            <a:r>
              <a:rPr sz="1200" spc="-5" dirty="0" smtClean="0">
                <a:latin typeface="Microsoft Sans Serif"/>
                <a:cs typeface="Microsoft Sans Serif"/>
              </a:rPr>
              <a:t> </a:t>
            </a:r>
            <a:r>
              <a:rPr sz="1200" spc="-10" dirty="0" err="1" smtClean="0">
                <a:latin typeface="Microsoft Sans Serif"/>
                <a:cs typeface="Microsoft Sans Serif"/>
              </a:rPr>
              <a:t>программ</a:t>
            </a:r>
            <a:r>
              <a:rPr lang="ru-RU" sz="1200" spc="-10" dirty="0" smtClean="0">
                <a:latin typeface="Microsoft Sans Serif"/>
                <a:cs typeface="Microsoft Sans Serif"/>
              </a:rPr>
              <a:t>а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064252" y="611123"/>
            <a:ext cx="4592320" cy="646430"/>
          </a:xfrm>
          <a:custGeom>
            <a:avLst/>
            <a:gdLst/>
            <a:ahLst/>
            <a:cxnLst/>
            <a:rect l="l" t="t" r="r" b="b"/>
            <a:pathLst>
              <a:path w="4592320" h="646430">
                <a:moveTo>
                  <a:pt x="4484116" y="0"/>
                </a:moveTo>
                <a:lnTo>
                  <a:pt x="107696" y="0"/>
                </a:lnTo>
                <a:lnTo>
                  <a:pt x="65793" y="8469"/>
                </a:lnTo>
                <a:lnTo>
                  <a:pt x="31559" y="31559"/>
                </a:lnTo>
                <a:lnTo>
                  <a:pt x="8469" y="65793"/>
                </a:lnTo>
                <a:lnTo>
                  <a:pt x="0" y="107696"/>
                </a:lnTo>
                <a:lnTo>
                  <a:pt x="0" y="538479"/>
                </a:lnTo>
                <a:lnTo>
                  <a:pt x="8469" y="580382"/>
                </a:lnTo>
                <a:lnTo>
                  <a:pt x="31559" y="614616"/>
                </a:lnTo>
                <a:lnTo>
                  <a:pt x="65793" y="637706"/>
                </a:lnTo>
                <a:lnTo>
                  <a:pt x="107696" y="646176"/>
                </a:lnTo>
                <a:lnTo>
                  <a:pt x="4484116" y="646176"/>
                </a:lnTo>
                <a:lnTo>
                  <a:pt x="4526018" y="637706"/>
                </a:lnTo>
                <a:lnTo>
                  <a:pt x="4560252" y="614616"/>
                </a:lnTo>
                <a:lnTo>
                  <a:pt x="4583342" y="580382"/>
                </a:lnTo>
                <a:lnTo>
                  <a:pt x="4591812" y="538479"/>
                </a:lnTo>
                <a:lnTo>
                  <a:pt x="4591812" y="107696"/>
                </a:lnTo>
                <a:lnTo>
                  <a:pt x="4583342" y="65793"/>
                </a:lnTo>
                <a:lnTo>
                  <a:pt x="4560252" y="31559"/>
                </a:lnTo>
                <a:lnTo>
                  <a:pt x="4526018" y="8469"/>
                </a:lnTo>
                <a:lnTo>
                  <a:pt x="4484116" y="0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5993129" y="670686"/>
            <a:ext cx="27355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41148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FFFFFF"/>
                </a:solidFill>
                <a:latin typeface="Microsoft Sans Serif"/>
                <a:cs typeface="Microsoft Sans Serif"/>
              </a:rPr>
              <a:t>На</a:t>
            </a: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FFFFFF"/>
                </a:solidFill>
                <a:latin typeface="Microsoft Sans Serif"/>
                <a:cs typeface="Microsoft Sans Serif"/>
              </a:rPr>
              <a:t>что</a:t>
            </a:r>
            <a:r>
              <a:rPr sz="1600" spc="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расходуются </a:t>
            </a:r>
            <a:r>
              <a:rPr sz="1600" dirty="0">
                <a:solidFill>
                  <a:srgbClr val="FFFFFF"/>
                </a:solidFill>
                <a:latin typeface="Microsoft Sans Serif"/>
                <a:cs typeface="Microsoft Sans Serif"/>
              </a:rPr>
              <a:t>средства</a:t>
            </a:r>
            <a:r>
              <a:rPr sz="1600" spc="-8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местного</a:t>
            </a:r>
            <a:r>
              <a:rPr sz="1600" spc="-5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бюджета:</a:t>
            </a:r>
            <a:endParaRPr sz="1600">
              <a:latin typeface="Microsoft Sans Serif"/>
              <a:cs typeface="Microsoft Sans Serif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4991033" y="3921103"/>
            <a:ext cx="2469515" cy="980440"/>
            <a:chOff x="4991033" y="3921103"/>
            <a:chExt cx="2469515" cy="980440"/>
          </a:xfrm>
        </p:grpSpPr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991033" y="3921103"/>
              <a:ext cx="2469013" cy="980216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5061203" y="3977639"/>
              <a:ext cx="2333625" cy="871855"/>
            </a:xfrm>
            <a:custGeom>
              <a:avLst/>
              <a:gdLst/>
              <a:ahLst/>
              <a:cxnLst/>
              <a:rect l="l" t="t" r="r" b="b"/>
              <a:pathLst>
                <a:path w="2333625" h="871854">
                  <a:moveTo>
                    <a:pt x="2320290" y="0"/>
                  </a:moveTo>
                  <a:lnTo>
                    <a:pt x="12954" y="0"/>
                  </a:lnTo>
                  <a:lnTo>
                    <a:pt x="7875" y="6844"/>
                  </a:lnTo>
                  <a:lnTo>
                    <a:pt x="3762" y="25511"/>
                  </a:lnTo>
                  <a:lnTo>
                    <a:pt x="1006" y="53203"/>
                  </a:lnTo>
                  <a:lnTo>
                    <a:pt x="0" y="87122"/>
                  </a:lnTo>
                  <a:lnTo>
                    <a:pt x="0" y="784606"/>
                  </a:lnTo>
                  <a:lnTo>
                    <a:pt x="1006" y="818524"/>
                  </a:lnTo>
                  <a:lnTo>
                    <a:pt x="3762" y="846216"/>
                  </a:lnTo>
                  <a:lnTo>
                    <a:pt x="7875" y="864883"/>
                  </a:lnTo>
                  <a:lnTo>
                    <a:pt x="12954" y="871728"/>
                  </a:lnTo>
                  <a:lnTo>
                    <a:pt x="2320290" y="871728"/>
                  </a:lnTo>
                  <a:lnTo>
                    <a:pt x="2325368" y="864883"/>
                  </a:lnTo>
                  <a:lnTo>
                    <a:pt x="2329481" y="846216"/>
                  </a:lnTo>
                  <a:lnTo>
                    <a:pt x="2332237" y="818524"/>
                  </a:lnTo>
                  <a:lnTo>
                    <a:pt x="2333244" y="784606"/>
                  </a:lnTo>
                  <a:lnTo>
                    <a:pt x="2333244" y="87122"/>
                  </a:lnTo>
                  <a:lnTo>
                    <a:pt x="2332237" y="53203"/>
                  </a:lnTo>
                  <a:lnTo>
                    <a:pt x="2329481" y="25511"/>
                  </a:lnTo>
                  <a:lnTo>
                    <a:pt x="2325368" y="6844"/>
                  </a:lnTo>
                  <a:lnTo>
                    <a:pt x="23202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5567934" y="4031360"/>
            <a:ext cx="136334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4381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Обеспечение </a:t>
            </a:r>
            <a:r>
              <a:rPr sz="1200" dirty="0">
                <a:latin typeface="Microsoft Sans Serif"/>
                <a:cs typeface="Microsoft Sans Serif"/>
              </a:rPr>
              <a:t>населения</a:t>
            </a:r>
            <a:r>
              <a:rPr sz="1200" spc="-6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жильем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качественными услугами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ЖКХ</a:t>
            </a:r>
            <a:endParaRPr sz="1200" dirty="0">
              <a:latin typeface="Microsoft Sans Serif"/>
              <a:cs typeface="Microsoft Sans Serif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4991033" y="5131274"/>
            <a:ext cx="2469515" cy="785495"/>
            <a:chOff x="4991033" y="5131274"/>
            <a:chExt cx="2469515" cy="785495"/>
          </a:xfrm>
        </p:grpSpPr>
        <p:pic>
          <p:nvPicPr>
            <p:cNvPr id="37" name="object 3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991033" y="5131274"/>
              <a:ext cx="2469013" cy="784915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5061203" y="5184648"/>
              <a:ext cx="2333625" cy="683260"/>
            </a:xfrm>
            <a:custGeom>
              <a:avLst/>
              <a:gdLst/>
              <a:ahLst/>
              <a:cxnLst/>
              <a:rect l="l" t="t" r="r" b="b"/>
              <a:pathLst>
                <a:path w="2333625" h="683260">
                  <a:moveTo>
                    <a:pt x="2320290" y="0"/>
                  </a:moveTo>
                  <a:lnTo>
                    <a:pt x="12954" y="0"/>
                  </a:lnTo>
                  <a:lnTo>
                    <a:pt x="7875" y="5371"/>
                  </a:lnTo>
                  <a:lnTo>
                    <a:pt x="3762" y="20018"/>
                  </a:lnTo>
                  <a:lnTo>
                    <a:pt x="1006" y="41737"/>
                  </a:lnTo>
                  <a:lnTo>
                    <a:pt x="0" y="68325"/>
                  </a:lnTo>
                  <a:lnTo>
                    <a:pt x="0" y="614476"/>
                  </a:lnTo>
                  <a:lnTo>
                    <a:pt x="1006" y="641052"/>
                  </a:lnTo>
                  <a:lnTo>
                    <a:pt x="3762" y="662754"/>
                  </a:lnTo>
                  <a:lnTo>
                    <a:pt x="7875" y="677386"/>
                  </a:lnTo>
                  <a:lnTo>
                    <a:pt x="12954" y="682751"/>
                  </a:lnTo>
                  <a:lnTo>
                    <a:pt x="2320290" y="682751"/>
                  </a:lnTo>
                  <a:lnTo>
                    <a:pt x="2325368" y="677386"/>
                  </a:lnTo>
                  <a:lnTo>
                    <a:pt x="2329481" y="662754"/>
                  </a:lnTo>
                  <a:lnTo>
                    <a:pt x="2332237" y="641052"/>
                  </a:lnTo>
                  <a:lnTo>
                    <a:pt x="2333244" y="614476"/>
                  </a:lnTo>
                  <a:lnTo>
                    <a:pt x="2333244" y="68325"/>
                  </a:lnTo>
                  <a:lnTo>
                    <a:pt x="2332237" y="41737"/>
                  </a:lnTo>
                  <a:lnTo>
                    <a:pt x="2329481" y="20018"/>
                  </a:lnTo>
                  <a:lnTo>
                    <a:pt x="2325368" y="5371"/>
                  </a:lnTo>
                  <a:lnTo>
                    <a:pt x="23202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5106161" y="5245100"/>
            <a:ext cx="2243455" cy="537845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43510" marR="135890" algn="ctr">
              <a:lnSpc>
                <a:spcPts val="1300"/>
              </a:lnSpc>
              <a:spcBef>
                <a:spcPts val="259"/>
              </a:spcBef>
            </a:pPr>
            <a:r>
              <a:rPr sz="1200" spc="-20" dirty="0">
                <a:latin typeface="Microsoft Sans Serif"/>
                <a:cs typeface="Microsoft Sans Serif"/>
              </a:rPr>
              <a:t>Функционирование</a:t>
            </a:r>
            <a:r>
              <a:rPr sz="1200" spc="7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органов (учреждений)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управления</a:t>
            </a:r>
            <a:endParaRPr sz="1200" dirty="0">
              <a:latin typeface="Microsoft Sans Serif"/>
              <a:cs typeface="Microsoft Sans Serif"/>
            </a:endParaRPr>
          </a:p>
          <a:p>
            <a:pPr algn="ctr">
              <a:lnSpc>
                <a:spcPts val="1270"/>
              </a:lnSpc>
            </a:pPr>
            <a:r>
              <a:rPr sz="1200" spc="-10" dirty="0">
                <a:latin typeface="Microsoft Sans Serif"/>
                <a:cs typeface="Microsoft Sans Serif"/>
              </a:rPr>
              <a:t>муниципальным</a:t>
            </a:r>
            <a:r>
              <a:rPr sz="1200" spc="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образованием</a:t>
            </a:r>
            <a:endParaRPr sz="1200" dirty="0">
              <a:latin typeface="Microsoft Sans Serif"/>
              <a:cs typeface="Microsoft Sans Serif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7618411" y="5158703"/>
            <a:ext cx="2113915" cy="730250"/>
            <a:chOff x="7618411" y="5158703"/>
            <a:chExt cx="2113915" cy="730250"/>
          </a:xfrm>
        </p:grpSpPr>
        <p:pic>
          <p:nvPicPr>
            <p:cNvPr id="41" name="object 4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618411" y="5158703"/>
              <a:ext cx="2113917" cy="730056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7685532" y="5212079"/>
              <a:ext cx="1984375" cy="628015"/>
            </a:xfrm>
            <a:custGeom>
              <a:avLst/>
              <a:gdLst/>
              <a:ahLst/>
              <a:cxnLst/>
              <a:rect l="l" t="t" r="r" b="b"/>
              <a:pathLst>
                <a:path w="1984375" h="628014">
                  <a:moveTo>
                    <a:pt x="1973326" y="0"/>
                  </a:moveTo>
                  <a:lnTo>
                    <a:pt x="10922" y="0"/>
                  </a:lnTo>
                  <a:lnTo>
                    <a:pt x="6697" y="4927"/>
                  </a:lnTo>
                  <a:lnTo>
                    <a:pt x="3222" y="18367"/>
                  </a:lnTo>
                  <a:lnTo>
                    <a:pt x="867" y="38308"/>
                  </a:lnTo>
                  <a:lnTo>
                    <a:pt x="0" y="62738"/>
                  </a:lnTo>
                  <a:lnTo>
                    <a:pt x="0" y="565099"/>
                  </a:lnTo>
                  <a:lnTo>
                    <a:pt x="867" y="589536"/>
                  </a:lnTo>
                  <a:lnTo>
                    <a:pt x="3222" y="609495"/>
                  </a:lnTo>
                  <a:lnTo>
                    <a:pt x="6697" y="622952"/>
                  </a:lnTo>
                  <a:lnTo>
                    <a:pt x="10922" y="627888"/>
                  </a:lnTo>
                  <a:lnTo>
                    <a:pt x="1973326" y="627888"/>
                  </a:lnTo>
                  <a:lnTo>
                    <a:pt x="1977550" y="622952"/>
                  </a:lnTo>
                  <a:lnTo>
                    <a:pt x="1981025" y="609495"/>
                  </a:lnTo>
                  <a:lnTo>
                    <a:pt x="1983380" y="589536"/>
                  </a:lnTo>
                  <a:lnTo>
                    <a:pt x="1984248" y="565099"/>
                  </a:lnTo>
                  <a:lnTo>
                    <a:pt x="1984248" y="62738"/>
                  </a:lnTo>
                  <a:lnTo>
                    <a:pt x="1983380" y="38308"/>
                  </a:lnTo>
                  <a:lnTo>
                    <a:pt x="1981025" y="18367"/>
                  </a:lnTo>
                  <a:lnTo>
                    <a:pt x="1977550" y="4927"/>
                  </a:lnTo>
                  <a:lnTo>
                    <a:pt x="19733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7757286" y="5327396"/>
            <a:ext cx="1845310" cy="373380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594995" marR="5080" indent="-582930">
              <a:lnSpc>
                <a:spcPts val="1300"/>
              </a:lnSpc>
              <a:spcBef>
                <a:spcPts val="259"/>
              </a:spcBef>
            </a:pPr>
            <a:r>
              <a:rPr sz="1200" spc="-20" dirty="0">
                <a:latin typeface="Microsoft Sans Serif"/>
                <a:cs typeface="Microsoft Sans Serif"/>
              </a:rPr>
              <a:t>Другие </a:t>
            </a:r>
            <a:r>
              <a:rPr sz="1200" dirty="0">
                <a:latin typeface="Microsoft Sans Serif"/>
                <a:cs typeface="Microsoft Sans Serif"/>
              </a:rPr>
              <a:t>вопросы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местного значения</a:t>
            </a:r>
            <a:endParaRPr sz="1200" dirty="0">
              <a:latin typeface="Microsoft Sans Serif"/>
              <a:cs typeface="Microsoft Sans Serif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4991033" y="1575726"/>
            <a:ext cx="2469515" cy="892175"/>
            <a:chOff x="4991033" y="1575726"/>
            <a:chExt cx="2469515" cy="892175"/>
          </a:xfrm>
        </p:grpSpPr>
        <p:pic>
          <p:nvPicPr>
            <p:cNvPr id="45" name="object 4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991033" y="1575726"/>
              <a:ext cx="2469013" cy="891719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5061203" y="1630680"/>
              <a:ext cx="2333625" cy="786765"/>
            </a:xfrm>
            <a:custGeom>
              <a:avLst/>
              <a:gdLst/>
              <a:ahLst/>
              <a:cxnLst/>
              <a:rect l="l" t="t" r="r" b="b"/>
              <a:pathLst>
                <a:path w="2333625" h="786764">
                  <a:moveTo>
                    <a:pt x="2303906" y="0"/>
                  </a:moveTo>
                  <a:lnTo>
                    <a:pt x="29337" y="0"/>
                  </a:lnTo>
                  <a:lnTo>
                    <a:pt x="17895" y="6175"/>
                  </a:lnTo>
                  <a:lnTo>
                    <a:pt x="8572" y="23018"/>
                  </a:lnTo>
                  <a:lnTo>
                    <a:pt x="2297" y="48006"/>
                  </a:lnTo>
                  <a:lnTo>
                    <a:pt x="0" y="78612"/>
                  </a:lnTo>
                  <a:lnTo>
                    <a:pt x="0" y="707771"/>
                  </a:lnTo>
                  <a:lnTo>
                    <a:pt x="2297" y="738378"/>
                  </a:lnTo>
                  <a:lnTo>
                    <a:pt x="8572" y="763365"/>
                  </a:lnTo>
                  <a:lnTo>
                    <a:pt x="17895" y="780208"/>
                  </a:lnTo>
                  <a:lnTo>
                    <a:pt x="29337" y="786384"/>
                  </a:lnTo>
                  <a:lnTo>
                    <a:pt x="2303906" y="786384"/>
                  </a:lnTo>
                  <a:lnTo>
                    <a:pt x="2315348" y="780208"/>
                  </a:lnTo>
                  <a:lnTo>
                    <a:pt x="2324671" y="763365"/>
                  </a:lnTo>
                  <a:lnTo>
                    <a:pt x="2330946" y="738378"/>
                  </a:lnTo>
                  <a:lnTo>
                    <a:pt x="2333244" y="707771"/>
                  </a:lnTo>
                  <a:lnTo>
                    <a:pt x="2333244" y="78612"/>
                  </a:lnTo>
                  <a:lnTo>
                    <a:pt x="2330946" y="48005"/>
                  </a:lnTo>
                  <a:lnTo>
                    <a:pt x="2324671" y="23018"/>
                  </a:lnTo>
                  <a:lnTo>
                    <a:pt x="2315348" y="6175"/>
                  </a:lnTo>
                  <a:lnTo>
                    <a:pt x="230390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5126863" y="1641475"/>
            <a:ext cx="2206625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995" marR="84455" indent="63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Microsoft Sans Serif"/>
                <a:cs typeface="Microsoft Sans Serif"/>
              </a:rPr>
              <a:t>Обеспечение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деятельности </a:t>
            </a:r>
            <a:r>
              <a:rPr sz="1200" dirty="0">
                <a:latin typeface="Microsoft Sans Serif"/>
                <a:cs typeface="Microsoft Sans Serif"/>
              </a:rPr>
              <a:t>муниципальных</a:t>
            </a:r>
            <a:r>
              <a:rPr sz="1200" spc="-7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учреждений образования,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spc="-10" dirty="0" err="1" smtClean="0">
                <a:latin typeface="Microsoft Sans Serif"/>
                <a:cs typeface="Microsoft Sans Serif"/>
              </a:rPr>
              <a:t>культуры</a:t>
            </a:r>
            <a:r>
              <a:rPr lang="ru-RU" sz="1200" spc="-10" dirty="0" smtClean="0">
                <a:latin typeface="Microsoft Sans Serif"/>
                <a:cs typeface="Microsoft Sans Serif"/>
              </a:rPr>
              <a:t>.</a:t>
            </a:r>
            <a:endParaRPr lang="ru-RU" sz="1200" spc="-10" dirty="0">
              <a:latin typeface="Microsoft Sans Serif"/>
              <a:cs typeface="Microsoft Sans Serif"/>
            </a:endParaRPr>
          </a:p>
          <a:p>
            <a:pPr marL="86995" marR="84455" indent="635" algn="ctr">
              <a:lnSpc>
                <a:spcPct val="100000"/>
              </a:lnSpc>
              <a:spcBef>
                <a:spcPts val="100"/>
              </a:spcBef>
            </a:pPr>
            <a:endParaRPr sz="1200" dirty="0">
              <a:latin typeface="Microsoft Sans Serif"/>
              <a:cs typeface="Microsoft Sans Serif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4992557" y="2735492"/>
            <a:ext cx="2469515" cy="919480"/>
            <a:chOff x="4992557" y="2735492"/>
            <a:chExt cx="2469515" cy="919480"/>
          </a:xfrm>
        </p:grpSpPr>
        <p:pic>
          <p:nvPicPr>
            <p:cNvPr id="49" name="object 4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992557" y="2735492"/>
              <a:ext cx="2469013" cy="91914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5062728" y="2790443"/>
              <a:ext cx="2333625" cy="814069"/>
            </a:xfrm>
            <a:custGeom>
              <a:avLst/>
              <a:gdLst/>
              <a:ahLst/>
              <a:cxnLst/>
              <a:rect l="l" t="t" r="r" b="b"/>
              <a:pathLst>
                <a:path w="2333625" h="814070">
                  <a:moveTo>
                    <a:pt x="2320290" y="0"/>
                  </a:moveTo>
                  <a:lnTo>
                    <a:pt x="12954" y="0"/>
                  </a:lnTo>
                  <a:lnTo>
                    <a:pt x="7875" y="6397"/>
                  </a:lnTo>
                  <a:lnTo>
                    <a:pt x="3762" y="23844"/>
                  </a:lnTo>
                  <a:lnTo>
                    <a:pt x="1006" y="49720"/>
                  </a:lnTo>
                  <a:lnTo>
                    <a:pt x="0" y="81406"/>
                  </a:lnTo>
                  <a:lnTo>
                    <a:pt x="0" y="732408"/>
                  </a:lnTo>
                  <a:lnTo>
                    <a:pt x="1006" y="764095"/>
                  </a:lnTo>
                  <a:lnTo>
                    <a:pt x="3762" y="789971"/>
                  </a:lnTo>
                  <a:lnTo>
                    <a:pt x="7875" y="807418"/>
                  </a:lnTo>
                  <a:lnTo>
                    <a:pt x="12954" y="813815"/>
                  </a:lnTo>
                  <a:lnTo>
                    <a:pt x="2320290" y="813815"/>
                  </a:lnTo>
                  <a:lnTo>
                    <a:pt x="2325368" y="807418"/>
                  </a:lnTo>
                  <a:lnTo>
                    <a:pt x="2329481" y="789971"/>
                  </a:lnTo>
                  <a:lnTo>
                    <a:pt x="2332237" y="764095"/>
                  </a:lnTo>
                  <a:lnTo>
                    <a:pt x="2333244" y="732408"/>
                  </a:lnTo>
                  <a:lnTo>
                    <a:pt x="2333244" y="81406"/>
                  </a:lnTo>
                  <a:lnTo>
                    <a:pt x="2332237" y="49720"/>
                  </a:lnTo>
                  <a:lnTo>
                    <a:pt x="2329481" y="23844"/>
                  </a:lnTo>
                  <a:lnTo>
                    <a:pt x="2325368" y="6397"/>
                  </a:lnTo>
                  <a:lnTo>
                    <a:pt x="232029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5327141" y="2814904"/>
            <a:ext cx="1847850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760" marR="146685" indent="635" algn="ctr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latin typeface="Microsoft Sans Serif"/>
                <a:cs typeface="Microsoft Sans Serif"/>
              </a:rPr>
              <a:t>Поддержка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отраслей </a:t>
            </a:r>
            <a:r>
              <a:rPr sz="1200" spc="-20" dirty="0">
                <a:latin typeface="Microsoft Sans Serif"/>
                <a:cs typeface="Microsoft Sans Serif"/>
              </a:rPr>
              <a:t>экономики (транспорт, </a:t>
            </a:r>
            <a:r>
              <a:rPr sz="1200" spc="-10" dirty="0">
                <a:latin typeface="Microsoft Sans Serif"/>
                <a:cs typeface="Microsoft Sans Serif"/>
              </a:rPr>
              <a:t>дорожное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хозяйство,</a:t>
            </a:r>
            <a:endParaRPr sz="12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200" spc="-10" dirty="0">
                <a:latin typeface="Microsoft Sans Serif"/>
                <a:cs typeface="Microsoft Sans Serif"/>
              </a:rPr>
              <a:t>сельское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хозяйство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 </a:t>
            </a:r>
            <a:r>
              <a:rPr sz="1200" spc="-20" dirty="0">
                <a:latin typeface="Microsoft Sans Serif"/>
                <a:cs typeface="Microsoft Sans Serif"/>
              </a:rPr>
              <a:t>др.)</a:t>
            </a:r>
            <a:endParaRPr sz="1200" dirty="0">
              <a:latin typeface="Microsoft Sans Serif"/>
              <a:cs typeface="Microsoft Sans Serif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7592503" y="3892174"/>
            <a:ext cx="2113915" cy="981710"/>
            <a:chOff x="7592503" y="3892174"/>
            <a:chExt cx="2113915" cy="981710"/>
          </a:xfrm>
        </p:grpSpPr>
        <p:pic>
          <p:nvPicPr>
            <p:cNvPr id="53" name="object 5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592503" y="3892174"/>
              <a:ext cx="2113917" cy="981685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7659623" y="3948684"/>
              <a:ext cx="1984375" cy="873760"/>
            </a:xfrm>
            <a:custGeom>
              <a:avLst/>
              <a:gdLst/>
              <a:ahLst/>
              <a:cxnLst/>
              <a:rect l="l" t="t" r="r" b="b"/>
              <a:pathLst>
                <a:path w="1984375" h="873760">
                  <a:moveTo>
                    <a:pt x="1973326" y="0"/>
                  </a:moveTo>
                  <a:lnTo>
                    <a:pt x="10922" y="0"/>
                  </a:lnTo>
                  <a:lnTo>
                    <a:pt x="6697" y="6865"/>
                  </a:lnTo>
                  <a:lnTo>
                    <a:pt x="3222" y="25590"/>
                  </a:lnTo>
                  <a:lnTo>
                    <a:pt x="867" y="53363"/>
                  </a:lnTo>
                  <a:lnTo>
                    <a:pt x="0" y="87376"/>
                  </a:lnTo>
                  <a:lnTo>
                    <a:pt x="0" y="785876"/>
                  </a:lnTo>
                  <a:lnTo>
                    <a:pt x="867" y="819888"/>
                  </a:lnTo>
                  <a:lnTo>
                    <a:pt x="3222" y="847661"/>
                  </a:lnTo>
                  <a:lnTo>
                    <a:pt x="6697" y="866386"/>
                  </a:lnTo>
                  <a:lnTo>
                    <a:pt x="10922" y="873252"/>
                  </a:lnTo>
                  <a:lnTo>
                    <a:pt x="1973326" y="873252"/>
                  </a:lnTo>
                  <a:lnTo>
                    <a:pt x="1977550" y="866386"/>
                  </a:lnTo>
                  <a:lnTo>
                    <a:pt x="1981025" y="847661"/>
                  </a:lnTo>
                  <a:lnTo>
                    <a:pt x="1983380" y="819888"/>
                  </a:lnTo>
                  <a:lnTo>
                    <a:pt x="1984248" y="785876"/>
                  </a:lnTo>
                  <a:lnTo>
                    <a:pt x="1984248" y="87376"/>
                  </a:lnTo>
                  <a:lnTo>
                    <a:pt x="1983380" y="53363"/>
                  </a:lnTo>
                  <a:lnTo>
                    <a:pt x="1981025" y="25590"/>
                  </a:lnTo>
                  <a:lnTo>
                    <a:pt x="1977550" y="6865"/>
                  </a:lnTo>
                  <a:lnTo>
                    <a:pt x="19733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7762113" y="4103319"/>
            <a:ext cx="1781175" cy="538480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12700" marR="5080" algn="ctr">
              <a:lnSpc>
                <a:spcPct val="90100"/>
              </a:lnSpc>
              <a:spcBef>
                <a:spcPts val="244"/>
              </a:spcBef>
            </a:pPr>
            <a:r>
              <a:rPr sz="1200" spc="-10" dirty="0">
                <a:latin typeface="Microsoft Sans Serif"/>
                <a:cs typeface="Microsoft Sans Serif"/>
              </a:rPr>
              <a:t>Обеспечение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первичных </a:t>
            </a:r>
            <a:r>
              <a:rPr sz="1200" dirty="0">
                <a:latin typeface="Microsoft Sans Serif"/>
                <a:cs typeface="Microsoft Sans Serif"/>
              </a:rPr>
              <a:t>мер</a:t>
            </a:r>
            <a:r>
              <a:rPr sz="1200" spc="-5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безопасности населения</a:t>
            </a:r>
            <a:endParaRPr sz="1200" dirty="0">
              <a:latin typeface="Microsoft Sans Serif"/>
              <a:cs typeface="Microsoft Sans Serif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7604734" y="2720253"/>
            <a:ext cx="2118995" cy="928369"/>
            <a:chOff x="7604734" y="2720253"/>
            <a:chExt cx="2118995" cy="928369"/>
          </a:xfrm>
        </p:grpSpPr>
        <p:pic>
          <p:nvPicPr>
            <p:cNvPr id="57" name="object 5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604734" y="2720253"/>
              <a:ext cx="2118411" cy="928288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7671816" y="2775203"/>
              <a:ext cx="1988820" cy="822960"/>
            </a:xfrm>
            <a:custGeom>
              <a:avLst/>
              <a:gdLst/>
              <a:ahLst/>
              <a:cxnLst/>
              <a:rect l="l" t="t" r="r" b="b"/>
              <a:pathLst>
                <a:path w="1988820" h="822960">
                  <a:moveTo>
                    <a:pt x="1977770" y="0"/>
                  </a:moveTo>
                  <a:lnTo>
                    <a:pt x="11049" y="0"/>
                  </a:lnTo>
                  <a:lnTo>
                    <a:pt x="6750" y="6465"/>
                  </a:lnTo>
                  <a:lnTo>
                    <a:pt x="3238" y="24098"/>
                  </a:lnTo>
                  <a:lnTo>
                    <a:pt x="869" y="50256"/>
                  </a:lnTo>
                  <a:lnTo>
                    <a:pt x="0" y="82296"/>
                  </a:lnTo>
                  <a:lnTo>
                    <a:pt x="0" y="740663"/>
                  </a:lnTo>
                  <a:lnTo>
                    <a:pt x="869" y="772703"/>
                  </a:lnTo>
                  <a:lnTo>
                    <a:pt x="3238" y="798861"/>
                  </a:lnTo>
                  <a:lnTo>
                    <a:pt x="6750" y="816494"/>
                  </a:lnTo>
                  <a:lnTo>
                    <a:pt x="11049" y="822960"/>
                  </a:lnTo>
                  <a:lnTo>
                    <a:pt x="1977770" y="822960"/>
                  </a:lnTo>
                  <a:lnTo>
                    <a:pt x="1982069" y="816494"/>
                  </a:lnTo>
                  <a:lnTo>
                    <a:pt x="1985581" y="798861"/>
                  </a:lnTo>
                  <a:lnTo>
                    <a:pt x="1987950" y="772703"/>
                  </a:lnTo>
                  <a:lnTo>
                    <a:pt x="1988819" y="740663"/>
                  </a:lnTo>
                  <a:lnTo>
                    <a:pt x="1988819" y="82296"/>
                  </a:lnTo>
                  <a:lnTo>
                    <a:pt x="1987950" y="50256"/>
                  </a:lnTo>
                  <a:lnTo>
                    <a:pt x="1985581" y="24098"/>
                  </a:lnTo>
                  <a:lnTo>
                    <a:pt x="1982069" y="6465"/>
                  </a:lnTo>
                  <a:lnTo>
                    <a:pt x="19777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7721854" y="2986862"/>
            <a:ext cx="1889760" cy="3740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580">
              <a:lnSpc>
                <a:spcPts val="1370"/>
              </a:lnSpc>
              <a:spcBef>
                <a:spcPts val="100"/>
              </a:spcBef>
            </a:pPr>
            <a:r>
              <a:rPr sz="1200" dirty="0">
                <a:latin typeface="Microsoft Sans Serif"/>
                <a:cs typeface="Microsoft Sans Serif"/>
              </a:rPr>
              <a:t>Строительство</a:t>
            </a:r>
            <a:r>
              <a:rPr sz="1200" spc="-7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объектов</a:t>
            </a:r>
            <a:endParaRPr sz="1200">
              <a:latin typeface="Microsoft Sans Serif"/>
              <a:cs typeface="Microsoft Sans Serif"/>
            </a:endParaRPr>
          </a:p>
          <a:p>
            <a:pPr marL="12700">
              <a:lnSpc>
                <a:spcPts val="1370"/>
              </a:lnSpc>
            </a:pPr>
            <a:r>
              <a:rPr sz="1200" dirty="0">
                <a:latin typeface="Microsoft Sans Serif"/>
                <a:cs typeface="Microsoft Sans Serif"/>
              </a:rPr>
              <a:t>социальной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сферы</a:t>
            </a:r>
            <a:r>
              <a:rPr sz="1200" spc="-1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 </a:t>
            </a:r>
            <a:r>
              <a:rPr sz="1200" spc="-25" dirty="0">
                <a:latin typeface="Microsoft Sans Serif"/>
                <a:cs typeface="Microsoft Sans Serif"/>
              </a:rPr>
              <a:t>ЖКХ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7604695" y="1591005"/>
            <a:ext cx="2113915" cy="847725"/>
            <a:chOff x="7604695" y="1591005"/>
            <a:chExt cx="2113915" cy="847725"/>
          </a:xfrm>
        </p:grpSpPr>
        <p:pic>
          <p:nvPicPr>
            <p:cNvPr id="61" name="object 6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604695" y="1591005"/>
              <a:ext cx="2113917" cy="847457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7671816" y="1645920"/>
              <a:ext cx="1984375" cy="742315"/>
            </a:xfrm>
            <a:custGeom>
              <a:avLst/>
              <a:gdLst/>
              <a:ahLst/>
              <a:cxnLst/>
              <a:rect l="l" t="t" r="r" b="b"/>
              <a:pathLst>
                <a:path w="1984375" h="742314">
                  <a:moveTo>
                    <a:pt x="1973326" y="0"/>
                  </a:moveTo>
                  <a:lnTo>
                    <a:pt x="10922" y="0"/>
                  </a:lnTo>
                  <a:lnTo>
                    <a:pt x="6697" y="5838"/>
                  </a:lnTo>
                  <a:lnTo>
                    <a:pt x="3222" y="21748"/>
                  </a:lnTo>
                  <a:lnTo>
                    <a:pt x="867" y="45327"/>
                  </a:lnTo>
                  <a:lnTo>
                    <a:pt x="0" y="74167"/>
                  </a:lnTo>
                  <a:lnTo>
                    <a:pt x="0" y="668019"/>
                  </a:lnTo>
                  <a:lnTo>
                    <a:pt x="867" y="696860"/>
                  </a:lnTo>
                  <a:lnTo>
                    <a:pt x="3222" y="720439"/>
                  </a:lnTo>
                  <a:lnTo>
                    <a:pt x="6697" y="736349"/>
                  </a:lnTo>
                  <a:lnTo>
                    <a:pt x="10922" y="742188"/>
                  </a:lnTo>
                  <a:lnTo>
                    <a:pt x="1973326" y="742188"/>
                  </a:lnTo>
                  <a:lnTo>
                    <a:pt x="1977550" y="736349"/>
                  </a:lnTo>
                  <a:lnTo>
                    <a:pt x="1981025" y="720439"/>
                  </a:lnTo>
                  <a:lnTo>
                    <a:pt x="1983380" y="696860"/>
                  </a:lnTo>
                  <a:lnTo>
                    <a:pt x="1984248" y="668019"/>
                  </a:lnTo>
                  <a:lnTo>
                    <a:pt x="1984248" y="74167"/>
                  </a:lnTo>
                  <a:lnTo>
                    <a:pt x="1983380" y="45327"/>
                  </a:lnTo>
                  <a:lnTo>
                    <a:pt x="1981025" y="21748"/>
                  </a:lnTo>
                  <a:lnTo>
                    <a:pt x="1977550" y="5838"/>
                  </a:lnTo>
                  <a:lnTo>
                    <a:pt x="19733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7737475" y="1734692"/>
            <a:ext cx="1852295" cy="537845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algn="ctr">
              <a:lnSpc>
                <a:spcPts val="1300"/>
              </a:lnSpc>
              <a:spcBef>
                <a:spcPts val="260"/>
              </a:spcBef>
            </a:pPr>
            <a:r>
              <a:rPr sz="1200" dirty="0">
                <a:latin typeface="Microsoft Sans Serif"/>
                <a:cs typeface="Microsoft Sans Serif"/>
              </a:rPr>
              <a:t>Социальное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обеспечение </a:t>
            </a:r>
            <a:r>
              <a:rPr sz="1200" dirty="0">
                <a:latin typeface="Microsoft Sans Serif"/>
                <a:cs typeface="Microsoft Sans Serif"/>
              </a:rPr>
              <a:t>населения</a:t>
            </a:r>
            <a:r>
              <a:rPr sz="1200" spc="-6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(выплаты</a:t>
            </a:r>
            <a:endParaRPr sz="1200">
              <a:latin typeface="Microsoft Sans Serif"/>
              <a:cs typeface="Microsoft Sans Serif"/>
            </a:endParaRPr>
          </a:p>
          <a:p>
            <a:pPr marL="1270" algn="ctr">
              <a:lnSpc>
                <a:spcPts val="1270"/>
              </a:lnSpc>
            </a:pPr>
            <a:r>
              <a:rPr sz="1200" dirty="0">
                <a:latin typeface="Microsoft Sans Serif"/>
                <a:cs typeface="Microsoft Sans Serif"/>
              </a:rPr>
              <a:t>пенсий,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компенсаций)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352043" y="1111008"/>
            <a:ext cx="4396740" cy="701040"/>
            <a:chOff x="352043" y="1111008"/>
            <a:chExt cx="4396740" cy="701040"/>
          </a:xfrm>
        </p:grpSpPr>
        <p:pic>
          <p:nvPicPr>
            <p:cNvPr id="65" name="object 6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52043" y="1147572"/>
              <a:ext cx="4396739" cy="571500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239011" y="1111008"/>
              <a:ext cx="2638043" cy="701027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411479" y="1187196"/>
              <a:ext cx="4282440" cy="459105"/>
            </a:xfrm>
            <a:custGeom>
              <a:avLst/>
              <a:gdLst/>
              <a:ahLst/>
              <a:cxnLst/>
              <a:rect l="l" t="t" r="r" b="b"/>
              <a:pathLst>
                <a:path w="4282440" h="459105">
                  <a:moveTo>
                    <a:pt x="4205986" y="0"/>
                  </a:moveTo>
                  <a:lnTo>
                    <a:pt x="76454" y="0"/>
                  </a:lnTo>
                  <a:lnTo>
                    <a:pt x="46693" y="6016"/>
                  </a:lnTo>
                  <a:lnTo>
                    <a:pt x="22391" y="22415"/>
                  </a:lnTo>
                  <a:lnTo>
                    <a:pt x="6007" y="46720"/>
                  </a:lnTo>
                  <a:lnTo>
                    <a:pt x="0" y="76453"/>
                  </a:lnTo>
                  <a:lnTo>
                    <a:pt x="0" y="382269"/>
                  </a:lnTo>
                  <a:lnTo>
                    <a:pt x="6007" y="412003"/>
                  </a:lnTo>
                  <a:lnTo>
                    <a:pt x="22391" y="436308"/>
                  </a:lnTo>
                  <a:lnTo>
                    <a:pt x="46693" y="452707"/>
                  </a:lnTo>
                  <a:lnTo>
                    <a:pt x="76454" y="458724"/>
                  </a:lnTo>
                  <a:lnTo>
                    <a:pt x="4205986" y="458724"/>
                  </a:lnTo>
                  <a:lnTo>
                    <a:pt x="4235719" y="452707"/>
                  </a:lnTo>
                  <a:lnTo>
                    <a:pt x="4260024" y="436308"/>
                  </a:lnTo>
                  <a:lnTo>
                    <a:pt x="4276423" y="412003"/>
                  </a:lnTo>
                  <a:lnTo>
                    <a:pt x="4282440" y="382269"/>
                  </a:lnTo>
                  <a:lnTo>
                    <a:pt x="4282440" y="76453"/>
                  </a:lnTo>
                  <a:lnTo>
                    <a:pt x="4276423" y="46720"/>
                  </a:lnTo>
                  <a:lnTo>
                    <a:pt x="4260024" y="22415"/>
                  </a:lnTo>
                  <a:lnTo>
                    <a:pt x="4235719" y="6016"/>
                  </a:lnTo>
                  <a:lnTo>
                    <a:pt x="4205986" y="0"/>
                  </a:lnTo>
                  <a:close/>
                </a:path>
              </a:pathLst>
            </a:custGeom>
            <a:solidFill>
              <a:srgbClr val="7862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object 68"/>
          <p:cNvSpPr txBox="1"/>
          <p:nvPr/>
        </p:nvSpPr>
        <p:spPr>
          <a:xfrm>
            <a:off x="1393316" y="1184909"/>
            <a:ext cx="233616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3180" marR="5080" indent="-3048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по</a:t>
            </a:r>
            <a:r>
              <a:rPr sz="14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разделам</a:t>
            </a:r>
            <a:r>
              <a:rPr sz="1400" spc="-3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(подразделам) функциональной</a:t>
            </a:r>
            <a:r>
              <a:rPr sz="1400" spc="-1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структуры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69" name="object 6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370">
              <a:lnSpc>
                <a:spcPts val="1425"/>
              </a:lnSpc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3354131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351840" y="395478"/>
            <a:ext cx="83343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</a:t>
            </a:r>
            <a:r>
              <a:rPr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pc="-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разделам</a:t>
            </a:r>
            <a:r>
              <a:rPr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бюджетной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классификации</a:t>
            </a:r>
            <a:r>
              <a:rPr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  <a:r>
              <a:rPr spc="-7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</a:t>
            </a:r>
          </a:p>
        </p:txBody>
      </p:sp>
      <p:sp>
        <p:nvSpPr>
          <p:cNvPr id="36" name="object 36"/>
          <p:cNvSpPr/>
          <p:nvPr/>
        </p:nvSpPr>
        <p:spPr>
          <a:xfrm>
            <a:off x="6525386" y="894587"/>
            <a:ext cx="3072765" cy="607060"/>
          </a:xfrm>
          <a:custGeom>
            <a:avLst/>
            <a:gdLst/>
            <a:ahLst/>
            <a:cxnLst/>
            <a:rect l="l" t="t" r="r" b="b"/>
            <a:pathLst>
              <a:path w="3072765" h="607060">
                <a:moveTo>
                  <a:pt x="3031870" y="0"/>
                </a:moveTo>
                <a:lnTo>
                  <a:pt x="40512" y="0"/>
                </a:lnTo>
                <a:lnTo>
                  <a:pt x="24753" y="3186"/>
                </a:lnTo>
                <a:lnTo>
                  <a:pt x="11874" y="11874"/>
                </a:lnTo>
                <a:lnTo>
                  <a:pt x="3186" y="24753"/>
                </a:lnTo>
                <a:lnTo>
                  <a:pt x="0" y="40512"/>
                </a:lnTo>
                <a:lnTo>
                  <a:pt x="0" y="566038"/>
                </a:lnTo>
                <a:lnTo>
                  <a:pt x="3186" y="581798"/>
                </a:lnTo>
                <a:lnTo>
                  <a:pt x="11874" y="594677"/>
                </a:lnTo>
                <a:lnTo>
                  <a:pt x="24753" y="603365"/>
                </a:lnTo>
                <a:lnTo>
                  <a:pt x="40512" y="606551"/>
                </a:lnTo>
                <a:lnTo>
                  <a:pt x="3031870" y="606551"/>
                </a:lnTo>
                <a:lnTo>
                  <a:pt x="3047630" y="603365"/>
                </a:lnTo>
                <a:lnTo>
                  <a:pt x="3060509" y="594677"/>
                </a:lnTo>
                <a:lnTo>
                  <a:pt x="3069197" y="581798"/>
                </a:lnTo>
                <a:lnTo>
                  <a:pt x="3072383" y="566038"/>
                </a:lnTo>
                <a:lnTo>
                  <a:pt x="3072383" y="40512"/>
                </a:lnTo>
                <a:lnTo>
                  <a:pt x="3069197" y="24753"/>
                </a:lnTo>
                <a:lnTo>
                  <a:pt x="3060509" y="11874"/>
                </a:lnTo>
                <a:lnTo>
                  <a:pt x="3047630" y="3186"/>
                </a:lnTo>
                <a:lnTo>
                  <a:pt x="3031870" y="0"/>
                </a:lnTo>
                <a:close/>
              </a:path>
            </a:pathLst>
          </a:custGeom>
          <a:solidFill>
            <a:srgbClr val="8773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6620382" y="933449"/>
            <a:ext cx="23241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Расходы</a:t>
            </a:r>
            <a:r>
              <a:rPr sz="16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FFFFFF"/>
                </a:solidFill>
                <a:latin typeface="Microsoft Sans Serif"/>
                <a:cs typeface="Microsoft Sans Serif"/>
              </a:rPr>
              <a:t>на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социальную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620382" y="1177290"/>
            <a:ext cx="174625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FFFFFF"/>
                </a:solidFill>
                <a:latin typeface="Microsoft Sans Serif"/>
                <a:cs typeface="Microsoft Sans Serif"/>
              </a:rPr>
              <a:t>сферу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600" dirty="0">
                <a:solidFill>
                  <a:srgbClr val="FFFFFF"/>
                </a:solidFill>
                <a:latin typeface="Microsoft Sans Serif"/>
                <a:cs typeface="Microsoft Sans Serif"/>
              </a:rPr>
              <a:t>в</a:t>
            </a:r>
            <a:r>
              <a:rPr sz="1600" spc="-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lang="ru-RU" sz="1600" dirty="0" smtClean="0">
                <a:solidFill>
                  <a:srgbClr val="FFFFFF"/>
                </a:solidFill>
                <a:latin typeface="Microsoft Sans Serif"/>
                <a:cs typeface="Microsoft Sans Serif"/>
              </a:rPr>
              <a:t>2024 </a:t>
            </a:r>
            <a:r>
              <a:rPr sz="1600" spc="-20" dirty="0" err="1" smtClean="0">
                <a:solidFill>
                  <a:srgbClr val="FFFFFF"/>
                </a:solidFill>
                <a:latin typeface="Microsoft Sans Serif"/>
                <a:cs typeface="Microsoft Sans Serif"/>
              </a:rPr>
              <a:t>году</a:t>
            </a:r>
            <a:endParaRPr sz="1600" dirty="0">
              <a:latin typeface="Microsoft Sans Serif"/>
              <a:cs typeface="Microsoft Sans Serif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343400" y="4378260"/>
            <a:ext cx="635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5" dirty="0">
                <a:solidFill>
                  <a:srgbClr val="5F5063"/>
                </a:solidFill>
                <a:latin typeface="Arial MT"/>
                <a:cs typeface="Arial MT"/>
              </a:rPr>
              <a:t>56%</a:t>
            </a:r>
            <a:endParaRPr sz="2400" dirty="0">
              <a:latin typeface="Arial MT"/>
              <a:cs typeface="Arial MT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8455152" y="1191755"/>
            <a:ext cx="1229995" cy="742315"/>
            <a:chOff x="8455152" y="1191755"/>
            <a:chExt cx="1229995" cy="742315"/>
          </a:xfrm>
        </p:grpSpPr>
        <p:pic>
          <p:nvPicPr>
            <p:cNvPr id="45" name="object 4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16112" y="1216113"/>
              <a:ext cx="1107960" cy="62183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55152" y="1191755"/>
              <a:ext cx="1229868" cy="742200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8601456" y="1246631"/>
              <a:ext cx="996950" cy="510540"/>
            </a:xfrm>
            <a:custGeom>
              <a:avLst/>
              <a:gdLst/>
              <a:ahLst/>
              <a:cxnLst/>
              <a:rect l="l" t="t" r="r" b="b"/>
              <a:pathLst>
                <a:path w="996950" h="510539">
                  <a:moveTo>
                    <a:pt x="948563" y="0"/>
                  </a:moveTo>
                  <a:lnTo>
                    <a:pt x="48133" y="0"/>
                  </a:lnTo>
                  <a:lnTo>
                    <a:pt x="29414" y="3788"/>
                  </a:lnTo>
                  <a:lnTo>
                    <a:pt x="14112" y="14112"/>
                  </a:lnTo>
                  <a:lnTo>
                    <a:pt x="3788" y="29414"/>
                  </a:lnTo>
                  <a:lnTo>
                    <a:pt x="0" y="48132"/>
                  </a:lnTo>
                  <a:lnTo>
                    <a:pt x="0" y="462406"/>
                  </a:lnTo>
                  <a:lnTo>
                    <a:pt x="3788" y="481125"/>
                  </a:lnTo>
                  <a:lnTo>
                    <a:pt x="14112" y="496427"/>
                  </a:lnTo>
                  <a:lnTo>
                    <a:pt x="29414" y="506751"/>
                  </a:lnTo>
                  <a:lnTo>
                    <a:pt x="48133" y="510539"/>
                  </a:lnTo>
                  <a:lnTo>
                    <a:pt x="948563" y="510539"/>
                  </a:lnTo>
                  <a:lnTo>
                    <a:pt x="967281" y="506751"/>
                  </a:lnTo>
                  <a:lnTo>
                    <a:pt x="982583" y="496427"/>
                  </a:lnTo>
                  <a:lnTo>
                    <a:pt x="992907" y="481125"/>
                  </a:lnTo>
                  <a:lnTo>
                    <a:pt x="996696" y="462406"/>
                  </a:lnTo>
                  <a:lnTo>
                    <a:pt x="996696" y="48132"/>
                  </a:lnTo>
                  <a:lnTo>
                    <a:pt x="992907" y="29414"/>
                  </a:lnTo>
                  <a:lnTo>
                    <a:pt x="982583" y="14112"/>
                  </a:lnTo>
                  <a:lnTo>
                    <a:pt x="967281" y="3788"/>
                  </a:lnTo>
                  <a:lnTo>
                    <a:pt x="948563" y="0"/>
                  </a:lnTo>
                  <a:close/>
                </a:path>
              </a:pathLst>
            </a:custGeom>
            <a:solidFill>
              <a:srgbClr val="8773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8601456" y="1246631"/>
              <a:ext cx="996950" cy="510540"/>
            </a:xfrm>
            <a:custGeom>
              <a:avLst/>
              <a:gdLst/>
              <a:ahLst/>
              <a:cxnLst/>
              <a:rect l="l" t="t" r="r" b="b"/>
              <a:pathLst>
                <a:path w="996950" h="510539">
                  <a:moveTo>
                    <a:pt x="0" y="48132"/>
                  </a:moveTo>
                  <a:lnTo>
                    <a:pt x="3788" y="29414"/>
                  </a:lnTo>
                  <a:lnTo>
                    <a:pt x="14112" y="14112"/>
                  </a:lnTo>
                  <a:lnTo>
                    <a:pt x="29414" y="3788"/>
                  </a:lnTo>
                  <a:lnTo>
                    <a:pt x="48133" y="0"/>
                  </a:lnTo>
                  <a:lnTo>
                    <a:pt x="948563" y="0"/>
                  </a:lnTo>
                  <a:lnTo>
                    <a:pt x="967281" y="3788"/>
                  </a:lnTo>
                  <a:lnTo>
                    <a:pt x="982583" y="14112"/>
                  </a:lnTo>
                  <a:lnTo>
                    <a:pt x="992907" y="29414"/>
                  </a:lnTo>
                  <a:lnTo>
                    <a:pt x="996696" y="48132"/>
                  </a:lnTo>
                  <a:lnTo>
                    <a:pt x="996696" y="462406"/>
                  </a:lnTo>
                  <a:lnTo>
                    <a:pt x="992907" y="481125"/>
                  </a:lnTo>
                  <a:lnTo>
                    <a:pt x="982583" y="496427"/>
                  </a:lnTo>
                  <a:lnTo>
                    <a:pt x="967281" y="506751"/>
                  </a:lnTo>
                  <a:lnTo>
                    <a:pt x="948563" y="510539"/>
                  </a:lnTo>
                  <a:lnTo>
                    <a:pt x="48133" y="510539"/>
                  </a:lnTo>
                  <a:lnTo>
                    <a:pt x="29414" y="506751"/>
                  </a:lnTo>
                  <a:lnTo>
                    <a:pt x="14112" y="496427"/>
                  </a:lnTo>
                  <a:lnTo>
                    <a:pt x="3788" y="481125"/>
                  </a:lnTo>
                  <a:lnTo>
                    <a:pt x="0" y="462406"/>
                  </a:lnTo>
                  <a:lnTo>
                    <a:pt x="0" y="48132"/>
                  </a:lnTo>
                  <a:close/>
                </a:path>
              </a:pathLst>
            </a:custGeom>
            <a:ln w="95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8595256" y="1354859"/>
            <a:ext cx="110796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b="1" dirty="0">
                <a:solidFill>
                  <a:schemeClr val="bg1"/>
                </a:solidFill>
              </a:rPr>
              <a:t>1 </a:t>
            </a:r>
            <a:r>
              <a:rPr lang="ru-RU" sz="1400" b="1" dirty="0" smtClean="0">
                <a:solidFill>
                  <a:schemeClr val="bg1"/>
                </a:solidFill>
              </a:rPr>
              <a:t>823 979,8 </a:t>
            </a:r>
            <a:endParaRPr sz="1400" b="1" dirty="0">
              <a:solidFill>
                <a:schemeClr val="bg1"/>
              </a:solidFill>
              <a:latin typeface="Arial MT"/>
              <a:cs typeface="Arial MT"/>
            </a:endParaRPr>
          </a:p>
        </p:txBody>
      </p:sp>
      <p:pic>
        <p:nvPicPr>
          <p:cNvPr id="50" name="object 5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28816" y="4415028"/>
            <a:ext cx="3069335" cy="1981200"/>
          </a:xfrm>
          <a:prstGeom prst="rect">
            <a:avLst/>
          </a:prstGeom>
        </p:spPr>
      </p:pic>
      <p:graphicFrame>
        <p:nvGraphicFramePr>
          <p:cNvPr id="53" name="Таблица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389718"/>
              </p:ext>
            </p:extLst>
          </p:nvPr>
        </p:nvGraphicFramePr>
        <p:xfrm>
          <a:off x="140271" y="1216111"/>
          <a:ext cx="6146800" cy="537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2162"/>
                <a:gridCol w="763267"/>
                <a:gridCol w="825830"/>
                <a:gridCol w="813317"/>
                <a:gridCol w="813317"/>
                <a:gridCol w="778907"/>
              </a:tblGrid>
              <a:tr h="38371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разделов</a:t>
                      </a:r>
                      <a:endParaRPr lang="ru-RU" sz="16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3082B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1600" b="0" i="0" u="none" strike="noStrike"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3082B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25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3082B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уд/вес</a:t>
                      </a:r>
                      <a:endParaRPr lang="ru-RU" sz="14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3082BA"/>
                    </a:solidFill>
                  </a:tcPr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90 916,4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123 623,6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116 838,3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116 838,3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4111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9 587,6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1 576,9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8 648,5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158 312,8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r>
                        <a:rPr lang="ru-RU" sz="10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917,3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313 146,2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40 186,9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472 540,8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107 709,6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106 474,1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98,9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4 429,0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5 903,3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6 258,0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479,2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39,6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1 740 480,8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2 091 716,6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1 773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693 600,6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95,5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95 230,4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74 327,1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76 371,7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76 151,7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99,7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1 076,5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53 868,1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27 749,6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u="none" strike="noStrike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740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197 159,9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109 872,4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23 897,4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</a:tr>
              <a:tr h="4111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b">
                    <a:noFill/>
                  </a:tcPr>
                </a:tc>
              </a:tr>
              <a:tr h="6166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244 775,7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301 431,5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290 208,7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278 076,3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ru-RU" sz="1000" u="none" strike="noStrike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95,8</a:t>
                      </a:r>
                    </a:p>
                  </a:txBody>
                  <a:tcPr marL="9525" marR="9525" marT="9525" marB="0" anchor="b"/>
                </a:tc>
              </a:tr>
              <a:tr h="2740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2 486 296,7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3 368 264,4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2 740 </a:t>
                      </a:r>
                      <a:r>
                        <a:rPr lang="ru-RU" sz="1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050,2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2 641 726,4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3082B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9" name="Диаграмма 58"/>
          <p:cNvGraphicFramePr/>
          <p:nvPr>
            <p:extLst>
              <p:ext uri="{D42A27DB-BD31-4B8C-83A1-F6EECF244321}">
                <p14:modId xmlns:p14="http://schemas.microsoft.com/office/powerpoint/2010/main" val="2546912864"/>
              </p:ext>
            </p:extLst>
          </p:nvPr>
        </p:nvGraphicFramePr>
        <p:xfrm>
          <a:off x="6400800" y="1701695"/>
          <a:ext cx="3657600" cy="2536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7971299" y="2755786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69%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535174" y="1397570"/>
            <a:ext cx="279400" cy="811530"/>
            <a:chOff x="2554033" y="1182433"/>
            <a:chExt cx="279400" cy="811530"/>
          </a:xfrm>
        </p:grpSpPr>
        <p:sp>
          <p:nvSpPr>
            <p:cNvPr id="3" name="object 3"/>
            <p:cNvSpPr/>
            <p:nvPr/>
          </p:nvSpPr>
          <p:spPr>
            <a:xfrm>
              <a:off x="2558795" y="1187196"/>
              <a:ext cx="269875" cy="802005"/>
            </a:xfrm>
            <a:custGeom>
              <a:avLst/>
              <a:gdLst/>
              <a:ahLst/>
              <a:cxnLst/>
              <a:rect l="l" t="t" r="r" b="b"/>
              <a:pathLst>
                <a:path w="269875" h="802005">
                  <a:moveTo>
                    <a:pt x="202311" y="0"/>
                  </a:moveTo>
                  <a:lnTo>
                    <a:pt x="67437" y="0"/>
                  </a:lnTo>
                  <a:lnTo>
                    <a:pt x="67437" y="8381"/>
                  </a:lnTo>
                  <a:lnTo>
                    <a:pt x="202311" y="8381"/>
                  </a:lnTo>
                  <a:lnTo>
                    <a:pt x="202311" y="0"/>
                  </a:lnTo>
                  <a:close/>
                </a:path>
                <a:path w="269875" h="802005">
                  <a:moveTo>
                    <a:pt x="202311" y="16890"/>
                  </a:moveTo>
                  <a:lnTo>
                    <a:pt x="67437" y="16890"/>
                  </a:lnTo>
                  <a:lnTo>
                    <a:pt x="67437" y="33654"/>
                  </a:lnTo>
                  <a:lnTo>
                    <a:pt x="202311" y="33654"/>
                  </a:lnTo>
                  <a:lnTo>
                    <a:pt x="202311" y="16890"/>
                  </a:lnTo>
                  <a:close/>
                </a:path>
                <a:path w="269875" h="802005">
                  <a:moveTo>
                    <a:pt x="269748" y="666750"/>
                  </a:moveTo>
                  <a:lnTo>
                    <a:pt x="0" y="666750"/>
                  </a:lnTo>
                  <a:lnTo>
                    <a:pt x="134874" y="801624"/>
                  </a:lnTo>
                  <a:lnTo>
                    <a:pt x="269748" y="666750"/>
                  </a:lnTo>
                  <a:close/>
                </a:path>
                <a:path w="269875" h="802005">
                  <a:moveTo>
                    <a:pt x="202311" y="42163"/>
                  </a:moveTo>
                  <a:lnTo>
                    <a:pt x="67437" y="42163"/>
                  </a:lnTo>
                  <a:lnTo>
                    <a:pt x="67437" y="666750"/>
                  </a:lnTo>
                  <a:lnTo>
                    <a:pt x="202311" y="666750"/>
                  </a:lnTo>
                  <a:lnTo>
                    <a:pt x="202311" y="42163"/>
                  </a:lnTo>
                  <a:close/>
                </a:path>
              </a:pathLst>
            </a:custGeom>
            <a:solidFill>
              <a:srgbClr val="D6D0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558795" y="1187196"/>
              <a:ext cx="269875" cy="802005"/>
            </a:xfrm>
            <a:custGeom>
              <a:avLst/>
              <a:gdLst/>
              <a:ahLst/>
              <a:cxnLst/>
              <a:rect l="l" t="t" r="r" b="b"/>
              <a:pathLst>
                <a:path w="269875" h="802005">
                  <a:moveTo>
                    <a:pt x="202311" y="0"/>
                  </a:moveTo>
                  <a:lnTo>
                    <a:pt x="202311" y="8381"/>
                  </a:lnTo>
                  <a:lnTo>
                    <a:pt x="67437" y="8381"/>
                  </a:lnTo>
                  <a:lnTo>
                    <a:pt x="67437" y="0"/>
                  </a:lnTo>
                  <a:lnTo>
                    <a:pt x="202311" y="0"/>
                  </a:lnTo>
                  <a:close/>
                </a:path>
                <a:path w="269875" h="802005">
                  <a:moveTo>
                    <a:pt x="202311" y="16890"/>
                  </a:moveTo>
                  <a:lnTo>
                    <a:pt x="202311" y="33654"/>
                  </a:lnTo>
                  <a:lnTo>
                    <a:pt x="67437" y="33654"/>
                  </a:lnTo>
                  <a:lnTo>
                    <a:pt x="67437" y="16890"/>
                  </a:lnTo>
                  <a:lnTo>
                    <a:pt x="202311" y="16890"/>
                  </a:lnTo>
                  <a:close/>
                </a:path>
                <a:path w="269875" h="802005">
                  <a:moveTo>
                    <a:pt x="202311" y="42163"/>
                  </a:moveTo>
                  <a:lnTo>
                    <a:pt x="202311" y="666750"/>
                  </a:lnTo>
                  <a:lnTo>
                    <a:pt x="269748" y="666750"/>
                  </a:lnTo>
                  <a:lnTo>
                    <a:pt x="134874" y="801624"/>
                  </a:lnTo>
                  <a:lnTo>
                    <a:pt x="0" y="666750"/>
                  </a:lnTo>
                  <a:lnTo>
                    <a:pt x="67437" y="666750"/>
                  </a:lnTo>
                  <a:lnTo>
                    <a:pt x="67437" y="42163"/>
                  </a:lnTo>
                  <a:lnTo>
                    <a:pt x="202311" y="42163"/>
                  </a:lnTo>
                  <a:close/>
                </a:path>
              </a:pathLst>
            </a:custGeom>
            <a:ln w="9525">
              <a:solidFill>
                <a:srgbClr val="927D9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25792" y="98508"/>
            <a:ext cx="5368037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  <a:r>
              <a:rPr sz="1800" b="1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</a:t>
            </a:r>
            <a:r>
              <a:rPr sz="1800" b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8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800" b="1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z="18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  <a:r>
              <a:rPr sz="1800" b="1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8140" y="1249680"/>
            <a:ext cx="2261870" cy="585470"/>
          </a:xfrm>
          <a:prstGeom prst="rect">
            <a:avLst/>
          </a:prstGeom>
          <a:solidFill>
            <a:srgbClr val="927D9A"/>
          </a:solidFill>
        </p:spPr>
        <p:txBody>
          <a:bodyPr vert="horz" wrap="square" lIns="0" tIns="44450" rIns="0" bIns="0" rtlCol="0">
            <a:spAutoFit/>
          </a:bodyPr>
          <a:lstStyle/>
          <a:p>
            <a:pPr marL="512445" marR="463550" indent="-41275">
              <a:lnSpc>
                <a:spcPct val="100000"/>
              </a:lnSpc>
              <a:spcBef>
                <a:spcPts val="350"/>
              </a:spcBef>
            </a:pPr>
            <a:r>
              <a:rPr sz="1600" spc="-20" dirty="0">
                <a:solidFill>
                  <a:srgbClr val="FFFFFF"/>
                </a:solidFill>
                <a:latin typeface="Microsoft Sans Serif"/>
                <a:cs typeface="Microsoft Sans Serif"/>
              </a:rPr>
              <a:t>Программные </a:t>
            </a:r>
            <a:r>
              <a:rPr sz="16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мероприятия</a:t>
            </a:r>
            <a:endParaRPr sz="1600" dirty="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74873" y="1186450"/>
            <a:ext cx="1300736" cy="791242"/>
          </a:xfrm>
          <a:prstGeom prst="rect">
            <a:avLst/>
          </a:prstGeom>
          <a:solidFill>
            <a:srgbClr val="927D9A"/>
          </a:solidFill>
        </p:spPr>
        <p:txBody>
          <a:bodyPr vert="horz" wrap="square" lIns="0" tIns="102870" rIns="0" bIns="0" rtlCol="0">
            <a:spAutoFit/>
          </a:bodyPr>
          <a:lstStyle/>
          <a:p>
            <a:pPr marL="146685" algn="ctr">
              <a:lnSpc>
                <a:spcPct val="100000"/>
              </a:lnSpc>
              <a:spcBef>
                <a:spcPts val="810"/>
              </a:spcBef>
            </a:pPr>
            <a:r>
              <a:rPr lang="ru-RU" sz="19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634 692,3</a:t>
            </a:r>
          </a:p>
          <a:p>
            <a:pPr marL="146685">
              <a:lnSpc>
                <a:spcPct val="100000"/>
              </a:lnSpc>
              <a:spcBef>
                <a:spcPts val="810"/>
              </a:spcBef>
            </a:pPr>
            <a:r>
              <a:rPr lang="ru-RU" sz="19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sz="19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364863" y="3083813"/>
            <a:ext cx="44424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Инновационное</a:t>
            </a:r>
            <a:r>
              <a:rPr sz="1400" spc="-6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развитие</a:t>
            </a:r>
            <a:r>
              <a:rPr sz="1400" spc="-40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dirty="0">
                <a:solidFill>
                  <a:srgbClr val="FFFFFF"/>
                </a:solidFill>
                <a:latin typeface="Microsoft Sans Serif"/>
                <a:cs typeface="Microsoft Sans Serif"/>
              </a:rPr>
              <a:t>и</a:t>
            </a:r>
            <a:r>
              <a:rPr sz="14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модернизация</a:t>
            </a:r>
            <a:r>
              <a:rPr sz="1400" spc="-45" dirty="0">
                <a:solidFill>
                  <a:srgbClr val="FFFFF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экономики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000393" y="1187196"/>
            <a:ext cx="340360" cy="5055235"/>
          </a:xfrm>
          <a:custGeom>
            <a:avLst/>
            <a:gdLst/>
            <a:ahLst/>
            <a:cxnLst/>
            <a:rect l="l" t="t" r="r" b="b"/>
            <a:pathLst>
              <a:path w="340360" h="5055235">
                <a:moveTo>
                  <a:pt x="339851" y="0"/>
                </a:moveTo>
                <a:lnTo>
                  <a:pt x="0" y="0"/>
                </a:lnTo>
                <a:lnTo>
                  <a:pt x="0" y="5055108"/>
                </a:lnTo>
                <a:lnTo>
                  <a:pt x="339851" y="5055108"/>
                </a:lnTo>
                <a:lnTo>
                  <a:pt x="339851" y="0"/>
                </a:lnTo>
                <a:close/>
              </a:path>
            </a:pathLst>
          </a:custGeom>
          <a:solidFill>
            <a:srgbClr val="EBE8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971948" y="2427795"/>
            <a:ext cx="252095" cy="26911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864"/>
              </a:lnSpc>
            </a:pPr>
            <a:r>
              <a:rPr sz="1600" dirty="0">
                <a:latin typeface="Microsoft Sans Serif"/>
                <a:cs typeface="Microsoft Sans Serif"/>
              </a:rPr>
              <a:t>Муниципальные</a:t>
            </a:r>
            <a:r>
              <a:rPr sz="1600" spc="-7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программы</a:t>
            </a:r>
            <a:endParaRPr sz="1600">
              <a:latin typeface="Microsoft Sans Serif"/>
              <a:cs typeface="Microsoft Sans Serif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865336" y="2265679"/>
            <a:ext cx="2521585" cy="2428875"/>
            <a:chOff x="865336" y="2265679"/>
            <a:chExt cx="2521585" cy="2428875"/>
          </a:xfrm>
        </p:grpSpPr>
        <p:sp>
          <p:nvSpPr>
            <p:cNvPr id="39" name="object 39"/>
            <p:cNvSpPr/>
            <p:nvPr/>
          </p:nvSpPr>
          <p:spPr>
            <a:xfrm>
              <a:off x="1037948" y="2424429"/>
              <a:ext cx="2190750" cy="2111375"/>
            </a:xfrm>
            <a:custGeom>
              <a:avLst/>
              <a:gdLst/>
              <a:ahLst/>
              <a:cxnLst/>
              <a:rect l="l" t="t" r="r" b="b"/>
              <a:pathLst>
                <a:path w="2190750" h="2111375">
                  <a:moveTo>
                    <a:pt x="1556534" y="112395"/>
                  </a:moveTo>
                  <a:lnTo>
                    <a:pt x="1600304" y="134526"/>
                  </a:lnTo>
                  <a:lnTo>
                    <a:pt x="1642693" y="158231"/>
                  </a:lnTo>
                  <a:lnTo>
                    <a:pt x="1683678" y="183451"/>
                  </a:lnTo>
                  <a:lnTo>
                    <a:pt x="1723239" y="210129"/>
                  </a:lnTo>
                  <a:lnTo>
                    <a:pt x="1761354" y="238208"/>
                  </a:lnTo>
                  <a:lnTo>
                    <a:pt x="1798000" y="267629"/>
                  </a:lnTo>
                  <a:lnTo>
                    <a:pt x="1833157" y="298335"/>
                  </a:lnTo>
                  <a:lnTo>
                    <a:pt x="1866803" y="330269"/>
                  </a:lnTo>
                  <a:lnTo>
                    <a:pt x="1898917" y="363372"/>
                  </a:lnTo>
                  <a:lnTo>
                    <a:pt x="1929476" y="397587"/>
                  </a:lnTo>
                  <a:lnTo>
                    <a:pt x="1958459" y="432857"/>
                  </a:lnTo>
                  <a:lnTo>
                    <a:pt x="1985844" y="469123"/>
                  </a:lnTo>
                  <a:lnTo>
                    <a:pt x="2011610" y="506329"/>
                  </a:lnTo>
                  <a:lnTo>
                    <a:pt x="2035735" y="544416"/>
                  </a:lnTo>
                  <a:lnTo>
                    <a:pt x="2058198" y="583326"/>
                  </a:lnTo>
                  <a:lnTo>
                    <a:pt x="2078977" y="623003"/>
                  </a:lnTo>
                  <a:lnTo>
                    <a:pt x="2098050" y="663389"/>
                  </a:lnTo>
                  <a:lnTo>
                    <a:pt x="2115396" y="704425"/>
                  </a:lnTo>
                  <a:lnTo>
                    <a:pt x="2130993" y="746055"/>
                  </a:lnTo>
                  <a:lnTo>
                    <a:pt x="2144820" y="788220"/>
                  </a:lnTo>
                  <a:lnTo>
                    <a:pt x="2156854" y="830863"/>
                  </a:lnTo>
                  <a:lnTo>
                    <a:pt x="2167074" y="873926"/>
                  </a:lnTo>
                  <a:lnTo>
                    <a:pt x="2175459" y="917352"/>
                  </a:lnTo>
                  <a:lnTo>
                    <a:pt x="2181987" y="961083"/>
                  </a:lnTo>
                  <a:lnTo>
                    <a:pt x="2186637" y="1005062"/>
                  </a:lnTo>
                  <a:lnTo>
                    <a:pt x="2189386" y="1049230"/>
                  </a:lnTo>
                  <a:lnTo>
                    <a:pt x="2190213" y="1093530"/>
                  </a:lnTo>
                  <a:lnTo>
                    <a:pt x="2189097" y="1137904"/>
                  </a:lnTo>
                  <a:lnTo>
                    <a:pt x="2186016" y="1182296"/>
                  </a:lnTo>
                  <a:lnTo>
                    <a:pt x="2180948" y="1226646"/>
                  </a:lnTo>
                  <a:lnTo>
                    <a:pt x="2173872" y="1270898"/>
                  </a:lnTo>
                  <a:lnTo>
                    <a:pt x="2164766" y="1314994"/>
                  </a:lnTo>
                  <a:lnTo>
                    <a:pt x="2153608" y="1358875"/>
                  </a:lnTo>
                  <a:lnTo>
                    <a:pt x="2140377" y="1402486"/>
                  </a:lnTo>
                  <a:lnTo>
                    <a:pt x="2125052" y="1445767"/>
                  </a:lnTo>
                  <a:lnTo>
                    <a:pt x="2107609" y="1488661"/>
                  </a:lnTo>
                  <a:lnTo>
                    <a:pt x="2088029" y="1531112"/>
                  </a:lnTo>
                  <a:lnTo>
                    <a:pt x="2066504" y="1572634"/>
                  </a:lnTo>
                  <a:lnTo>
                    <a:pt x="2043301" y="1612771"/>
                  </a:lnTo>
                  <a:lnTo>
                    <a:pt x="2018480" y="1651503"/>
                  </a:lnTo>
                  <a:lnTo>
                    <a:pt x="1992100" y="1688812"/>
                  </a:lnTo>
                  <a:lnTo>
                    <a:pt x="1964220" y="1724679"/>
                  </a:lnTo>
                  <a:lnTo>
                    <a:pt x="1934898" y="1759084"/>
                  </a:lnTo>
                  <a:lnTo>
                    <a:pt x="1904195" y="1792010"/>
                  </a:lnTo>
                  <a:lnTo>
                    <a:pt x="1872169" y="1823436"/>
                  </a:lnTo>
                  <a:lnTo>
                    <a:pt x="1838879" y="1853344"/>
                  </a:lnTo>
                  <a:lnTo>
                    <a:pt x="1804385" y="1881715"/>
                  </a:lnTo>
                  <a:lnTo>
                    <a:pt x="1768745" y="1908530"/>
                  </a:lnTo>
                  <a:lnTo>
                    <a:pt x="1732019" y="1933769"/>
                  </a:lnTo>
                  <a:lnTo>
                    <a:pt x="1694266" y="1957415"/>
                  </a:lnTo>
                  <a:lnTo>
                    <a:pt x="1655545" y="1979449"/>
                  </a:lnTo>
                  <a:lnTo>
                    <a:pt x="1615914" y="1999850"/>
                  </a:lnTo>
                  <a:lnTo>
                    <a:pt x="1575434" y="2018600"/>
                  </a:lnTo>
                  <a:lnTo>
                    <a:pt x="1534164" y="2035681"/>
                  </a:lnTo>
                  <a:lnTo>
                    <a:pt x="1492161" y="2051073"/>
                  </a:lnTo>
                  <a:lnTo>
                    <a:pt x="1449487" y="2064757"/>
                  </a:lnTo>
                  <a:lnTo>
                    <a:pt x="1406199" y="2076715"/>
                  </a:lnTo>
                  <a:lnTo>
                    <a:pt x="1362357" y="2086927"/>
                  </a:lnTo>
                  <a:lnTo>
                    <a:pt x="1318019" y="2095375"/>
                  </a:lnTo>
                  <a:lnTo>
                    <a:pt x="1273246" y="2102039"/>
                  </a:lnTo>
                  <a:lnTo>
                    <a:pt x="1228096" y="2106900"/>
                  </a:lnTo>
                  <a:lnTo>
                    <a:pt x="1182628" y="2109941"/>
                  </a:lnTo>
                  <a:lnTo>
                    <a:pt x="1136902" y="2111141"/>
                  </a:lnTo>
                  <a:lnTo>
                    <a:pt x="1090976" y="2110481"/>
                  </a:lnTo>
                  <a:lnTo>
                    <a:pt x="1044910" y="2107944"/>
                  </a:lnTo>
                  <a:lnTo>
                    <a:pt x="998762" y="2103509"/>
                  </a:lnTo>
                  <a:lnTo>
                    <a:pt x="952592" y="2097158"/>
                  </a:lnTo>
                  <a:lnTo>
                    <a:pt x="906460" y="2088872"/>
                  </a:lnTo>
                  <a:lnTo>
                    <a:pt x="860423" y="2078631"/>
                  </a:lnTo>
                  <a:lnTo>
                    <a:pt x="814542" y="2066418"/>
                  </a:lnTo>
                  <a:lnTo>
                    <a:pt x="768875" y="2052213"/>
                  </a:lnTo>
                  <a:lnTo>
                    <a:pt x="723482" y="2035997"/>
                  </a:lnTo>
                  <a:lnTo>
                    <a:pt x="678421" y="2017750"/>
                  </a:lnTo>
                  <a:lnTo>
                    <a:pt x="633752" y="1997456"/>
                  </a:lnTo>
                  <a:lnTo>
                    <a:pt x="589972" y="1975334"/>
                  </a:lnTo>
                  <a:lnTo>
                    <a:pt x="547575" y="1951638"/>
                  </a:lnTo>
                  <a:lnTo>
                    <a:pt x="506581" y="1926425"/>
                  </a:lnTo>
                  <a:lnTo>
                    <a:pt x="467012" y="1899753"/>
                  </a:lnTo>
                  <a:lnTo>
                    <a:pt x="428890" y="1871681"/>
                  </a:lnTo>
                  <a:lnTo>
                    <a:pt x="392237" y="1842264"/>
                  </a:lnTo>
                  <a:lnTo>
                    <a:pt x="357074" y="1811562"/>
                  </a:lnTo>
                  <a:lnTo>
                    <a:pt x="323422" y="1779632"/>
                  </a:lnTo>
                  <a:lnTo>
                    <a:pt x="291304" y="1746531"/>
                  </a:lnTo>
                  <a:lnTo>
                    <a:pt x="260741" y="1712318"/>
                  </a:lnTo>
                  <a:lnTo>
                    <a:pt x="231754" y="1677049"/>
                  </a:lnTo>
                  <a:lnTo>
                    <a:pt x="204366" y="1640783"/>
                  </a:lnTo>
                  <a:lnTo>
                    <a:pt x="178597" y="1603578"/>
                  </a:lnTo>
                  <a:lnTo>
                    <a:pt x="154469" y="1565490"/>
                  </a:lnTo>
                  <a:lnTo>
                    <a:pt x="132005" y="1526578"/>
                  </a:lnTo>
                  <a:lnTo>
                    <a:pt x="111225" y="1486900"/>
                  </a:lnTo>
                  <a:lnTo>
                    <a:pt x="92151" y="1446512"/>
                  </a:lnTo>
                  <a:lnTo>
                    <a:pt x="74805" y="1405474"/>
                  </a:lnTo>
                  <a:lnTo>
                    <a:pt x="59208" y="1363841"/>
                  </a:lnTo>
                  <a:lnTo>
                    <a:pt x="45382" y="1321673"/>
                  </a:lnTo>
                  <a:lnTo>
                    <a:pt x="33348" y="1279027"/>
                  </a:lnTo>
                  <a:lnTo>
                    <a:pt x="23129" y="1235961"/>
                  </a:lnTo>
                  <a:lnTo>
                    <a:pt x="14745" y="1192531"/>
                  </a:lnTo>
                  <a:lnTo>
                    <a:pt x="8219" y="1148797"/>
                  </a:lnTo>
                  <a:lnTo>
                    <a:pt x="3571" y="1104815"/>
                  </a:lnTo>
                  <a:lnTo>
                    <a:pt x="824" y="1060644"/>
                  </a:lnTo>
                  <a:lnTo>
                    <a:pt x="0" y="1016340"/>
                  </a:lnTo>
                  <a:lnTo>
                    <a:pt x="1118" y="971963"/>
                  </a:lnTo>
                  <a:lnTo>
                    <a:pt x="4203" y="927568"/>
                  </a:lnTo>
                  <a:lnTo>
                    <a:pt x="9274" y="883215"/>
                  </a:lnTo>
                  <a:lnTo>
                    <a:pt x="16353" y="838960"/>
                  </a:lnTo>
                  <a:lnTo>
                    <a:pt x="25463" y="794862"/>
                  </a:lnTo>
                  <a:lnTo>
                    <a:pt x="36624" y="750979"/>
                  </a:lnTo>
                  <a:lnTo>
                    <a:pt x="49859" y="707367"/>
                  </a:lnTo>
                  <a:lnTo>
                    <a:pt x="65189" y="664084"/>
                  </a:lnTo>
                  <a:lnTo>
                    <a:pt x="82635" y="621189"/>
                  </a:lnTo>
                  <a:lnTo>
                    <a:pt x="102219" y="578739"/>
                  </a:lnTo>
                  <a:lnTo>
                    <a:pt x="124971" y="535010"/>
                  </a:lnTo>
                  <a:lnTo>
                    <a:pt x="149704" y="492677"/>
                  </a:lnTo>
                  <a:lnTo>
                    <a:pt x="176354" y="451780"/>
                  </a:lnTo>
                  <a:lnTo>
                    <a:pt x="204855" y="412361"/>
                  </a:lnTo>
                  <a:lnTo>
                    <a:pt x="235140" y="374462"/>
                  </a:lnTo>
                  <a:lnTo>
                    <a:pt x="267143" y="338125"/>
                  </a:lnTo>
                  <a:lnTo>
                    <a:pt x="300800" y="303393"/>
                  </a:lnTo>
                  <a:lnTo>
                    <a:pt x="336045" y="270306"/>
                  </a:lnTo>
                  <a:lnTo>
                    <a:pt x="372810" y="238907"/>
                  </a:lnTo>
                  <a:lnTo>
                    <a:pt x="411032" y="209237"/>
                  </a:lnTo>
                  <a:lnTo>
                    <a:pt x="450643" y="181340"/>
                  </a:lnTo>
                  <a:lnTo>
                    <a:pt x="491578" y="155255"/>
                  </a:lnTo>
                  <a:lnTo>
                    <a:pt x="533772" y="131026"/>
                  </a:lnTo>
                  <a:lnTo>
                    <a:pt x="577158" y="108695"/>
                  </a:lnTo>
                  <a:lnTo>
                    <a:pt x="621671" y="88302"/>
                  </a:lnTo>
                  <a:lnTo>
                    <a:pt x="667244" y="69891"/>
                  </a:lnTo>
                  <a:lnTo>
                    <a:pt x="713813" y="53502"/>
                  </a:lnTo>
                  <a:lnTo>
                    <a:pt x="761310" y="39178"/>
                  </a:lnTo>
                  <a:lnTo>
                    <a:pt x="809671" y="26962"/>
                  </a:lnTo>
                  <a:lnTo>
                    <a:pt x="858830" y="16893"/>
                  </a:lnTo>
                  <a:lnTo>
                    <a:pt x="908721" y="9016"/>
                  </a:lnTo>
                  <a:lnTo>
                    <a:pt x="959277" y="3370"/>
                  </a:lnTo>
                  <a:lnTo>
                    <a:pt x="1010434" y="0"/>
                  </a:lnTo>
                </a:path>
              </a:pathLst>
            </a:custGeom>
            <a:ln w="317500">
              <a:solidFill>
                <a:srgbClr val="D5DC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024086" y="2429303"/>
              <a:ext cx="2200275" cy="2075180"/>
            </a:xfrm>
            <a:custGeom>
              <a:avLst/>
              <a:gdLst/>
              <a:ahLst/>
              <a:cxnLst/>
              <a:rect l="l" t="t" r="r" b="b"/>
              <a:pathLst>
                <a:path w="2200275" h="2075179">
                  <a:moveTo>
                    <a:pt x="811317" y="2060019"/>
                  </a:moveTo>
                  <a:lnTo>
                    <a:pt x="764329" y="2045925"/>
                  </a:lnTo>
                  <a:lnTo>
                    <a:pt x="718425" y="2030039"/>
                  </a:lnTo>
                  <a:lnTo>
                    <a:pt x="673637" y="2012413"/>
                  </a:lnTo>
                  <a:lnTo>
                    <a:pt x="629996" y="1993101"/>
                  </a:lnTo>
                  <a:lnTo>
                    <a:pt x="587533" y="1972156"/>
                  </a:lnTo>
                  <a:lnTo>
                    <a:pt x="546281" y="1949631"/>
                  </a:lnTo>
                  <a:lnTo>
                    <a:pt x="506269" y="1925579"/>
                  </a:lnTo>
                  <a:lnTo>
                    <a:pt x="467530" y="1900052"/>
                  </a:lnTo>
                  <a:lnTo>
                    <a:pt x="430096" y="1873105"/>
                  </a:lnTo>
                  <a:lnTo>
                    <a:pt x="393997" y="1844789"/>
                  </a:lnTo>
                  <a:lnTo>
                    <a:pt x="359264" y="1815158"/>
                  </a:lnTo>
                  <a:lnTo>
                    <a:pt x="325930" y="1784264"/>
                  </a:lnTo>
                  <a:lnTo>
                    <a:pt x="294026" y="1752162"/>
                  </a:lnTo>
                  <a:lnTo>
                    <a:pt x="263582" y="1718903"/>
                  </a:lnTo>
                  <a:lnTo>
                    <a:pt x="234631" y="1684542"/>
                  </a:lnTo>
                  <a:lnTo>
                    <a:pt x="207204" y="1649130"/>
                  </a:lnTo>
                  <a:lnTo>
                    <a:pt x="181332" y="1612721"/>
                  </a:lnTo>
                  <a:lnTo>
                    <a:pt x="157047" y="1575367"/>
                  </a:lnTo>
                  <a:lnTo>
                    <a:pt x="134379" y="1537123"/>
                  </a:lnTo>
                  <a:lnTo>
                    <a:pt x="113361" y="1498040"/>
                  </a:lnTo>
                  <a:lnTo>
                    <a:pt x="94024" y="1458172"/>
                  </a:lnTo>
                  <a:lnTo>
                    <a:pt x="76399" y="1417572"/>
                  </a:lnTo>
                  <a:lnTo>
                    <a:pt x="60517" y="1376293"/>
                  </a:lnTo>
                  <a:lnTo>
                    <a:pt x="46411" y="1334387"/>
                  </a:lnTo>
                  <a:lnTo>
                    <a:pt x="34110" y="1291908"/>
                  </a:lnTo>
                  <a:lnTo>
                    <a:pt x="23648" y="1248910"/>
                  </a:lnTo>
                  <a:lnTo>
                    <a:pt x="15054" y="1205443"/>
                  </a:lnTo>
                  <a:lnTo>
                    <a:pt x="8361" y="1161563"/>
                  </a:lnTo>
                  <a:lnTo>
                    <a:pt x="3600" y="1117321"/>
                  </a:lnTo>
                  <a:lnTo>
                    <a:pt x="803" y="1072772"/>
                  </a:lnTo>
                  <a:lnTo>
                    <a:pt x="0" y="1027967"/>
                  </a:lnTo>
                  <a:lnTo>
                    <a:pt x="1222" y="982960"/>
                  </a:lnTo>
                  <a:lnTo>
                    <a:pt x="4503" y="937803"/>
                  </a:lnTo>
                  <a:lnTo>
                    <a:pt x="9872" y="892550"/>
                  </a:lnTo>
                  <a:lnTo>
                    <a:pt x="17362" y="847255"/>
                  </a:lnTo>
                  <a:lnTo>
                    <a:pt x="27003" y="801969"/>
                  </a:lnTo>
                  <a:lnTo>
                    <a:pt x="38827" y="756745"/>
                  </a:lnTo>
                  <a:lnTo>
                    <a:pt x="52718" y="712086"/>
                  </a:lnTo>
                  <a:lnTo>
                    <a:pt x="68504" y="668495"/>
                  </a:lnTo>
                  <a:lnTo>
                    <a:pt x="86130" y="626004"/>
                  </a:lnTo>
                  <a:lnTo>
                    <a:pt x="105542" y="584639"/>
                  </a:lnTo>
                  <a:lnTo>
                    <a:pt x="126684" y="544431"/>
                  </a:lnTo>
                  <a:lnTo>
                    <a:pt x="149501" y="505409"/>
                  </a:lnTo>
                  <a:lnTo>
                    <a:pt x="173939" y="467601"/>
                  </a:lnTo>
                  <a:lnTo>
                    <a:pt x="199943" y="431036"/>
                  </a:lnTo>
                  <a:lnTo>
                    <a:pt x="227458" y="395744"/>
                  </a:lnTo>
                  <a:lnTo>
                    <a:pt x="256429" y="361754"/>
                  </a:lnTo>
                  <a:lnTo>
                    <a:pt x="286802" y="329094"/>
                  </a:lnTo>
                  <a:lnTo>
                    <a:pt x="318520" y="297795"/>
                  </a:lnTo>
                  <a:lnTo>
                    <a:pt x="351530" y="267883"/>
                  </a:lnTo>
                  <a:lnTo>
                    <a:pt x="385776" y="239390"/>
                  </a:lnTo>
                  <a:lnTo>
                    <a:pt x="421205" y="212343"/>
                  </a:lnTo>
                  <a:lnTo>
                    <a:pt x="457760" y="186772"/>
                  </a:lnTo>
                  <a:lnTo>
                    <a:pt x="495387" y="162706"/>
                  </a:lnTo>
                  <a:lnTo>
                    <a:pt x="534031" y="140174"/>
                  </a:lnTo>
                  <a:lnTo>
                    <a:pt x="573637" y="119205"/>
                  </a:lnTo>
                  <a:lnTo>
                    <a:pt x="614151" y="99828"/>
                  </a:lnTo>
                  <a:lnTo>
                    <a:pt x="655517" y="82071"/>
                  </a:lnTo>
                  <a:lnTo>
                    <a:pt x="697680" y="65965"/>
                  </a:lnTo>
                  <a:lnTo>
                    <a:pt x="740587" y="51538"/>
                  </a:lnTo>
                  <a:lnTo>
                    <a:pt x="784181" y="38819"/>
                  </a:lnTo>
                  <a:lnTo>
                    <a:pt x="828408" y="27837"/>
                  </a:lnTo>
                  <a:lnTo>
                    <a:pt x="873213" y="18621"/>
                  </a:lnTo>
                  <a:lnTo>
                    <a:pt x="918542" y="11200"/>
                  </a:lnTo>
                  <a:lnTo>
                    <a:pt x="964339" y="5604"/>
                  </a:lnTo>
                  <a:lnTo>
                    <a:pt x="1010549" y="1860"/>
                  </a:lnTo>
                  <a:lnTo>
                    <a:pt x="1057118" y="0"/>
                  </a:lnTo>
                  <a:lnTo>
                    <a:pt x="1103991" y="50"/>
                  </a:lnTo>
                  <a:lnTo>
                    <a:pt x="1151112" y="2041"/>
                  </a:lnTo>
                  <a:lnTo>
                    <a:pt x="1198428" y="6001"/>
                  </a:lnTo>
                  <a:lnTo>
                    <a:pt x="1245882" y="11960"/>
                  </a:lnTo>
                  <a:lnTo>
                    <a:pt x="1293421" y="19946"/>
                  </a:lnTo>
                  <a:lnTo>
                    <a:pt x="1340990" y="29988"/>
                  </a:lnTo>
                  <a:lnTo>
                    <a:pt x="1388532" y="42116"/>
                  </a:lnTo>
                  <a:lnTo>
                    <a:pt x="1435513" y="56211"/>
                  </a:lnTo>
                  <a:lnTo>
                    <a:pt x="1481410" y="72097"/>
                  </a:lnTo>
                  <a:lnTo>
                    <a:pt x="1526192" y="89723"/>
                  </a:lnTo>
                  <a:lnTo>
                    <a:pt x="1569828" y="109034"/>
                  </a:lnTo>
                  <a:lnTo>
                    <a:pt x="1612286" y="129979"/>
                  </a:lnTo>
                  <a:lnTo>
                    <a:pt x="1653535" y="152505"/>
                  </a:lnTo>
                  <a:lnTo>
                    <a:pt x="1693543" y="176557"/>
                  </a:lnTo>
                  <a:lnTo>
                    <a:pt x="1732279" y="202083"/>
                  </a:lnTo>
                  <a:lnTo>
                    <a:pt x="1769712" y="229031"/>
                  </a:lnTo>
                  <a:lnTo>
                    <a:pt x="1805810" y="257347"/>
                  </a:lnTo>
                  <a:lnTo>
                    <a:pt x="1840541" y="286978"/>
                  </a:lnTo>
                  <a:lnTo>
                    <a:pt x="1873875" y="317871"/>
                  </a:lnTo>
                  <a:lnTo>
                    <a:pt x="1905779" y="349973"/>
                  </a:lnTo>
                  <a:lnTo>
                    <a:pt x="1936222" y="383232"/>
                  </a:lnTo>
                  <a:lnTo>
                    <a:pt x="1965173" y="417594"/>
                  </a:lnTo>
                  <a:lnTo>
                    <a:pt x="1992601" y="453006"/>
                  </a:lnTo>
                  <a:lnTo>
                    <a:pt x="2018474" y="489415"/>
                  </a:lnTo>
                  <a:lnTo>
                    <a:pt x="2042760" y="526768"/>
                  </a:lnTo>
                  <a:lnTo>
                    <a:pt x="2065428" y="565013"/>
                  </a:lnTo>
                  <a:lnTo>
                    <a:pt x="2086447" y="604095"/>
                  </a:lnTo>
                  <a:lnTo>
                    <a:pt x="2105785" y="643963"/>
                  </a:lnTo>
                  <a:lnTo>
                    <a:pt x="2123411" y="684563"/>
                  </a:lnTo>
                  <a:lnTo>
                    <a:pt x="2139293" y="725843"/>
                  </a:lnTo>
                  <a:lnTo>
                    <a:pt x="2153400" y="767748"/>
                  </a:lnTo>
                  <a:lnTo>
                    <a:pt x="2165700" y="810227"/>
                  </a:lnTo>
                  <a:lnTo>
                    <a:pt x="2176162" y="853226"/>
                  </a:lnTo>
                  <a:lnTo>
                    <a:pt x="2184755" y="896692"/>
                  </a:lnTo>
                  <a:lnTo>
                    <a:pt x="2191447" y="940572"/>
                  </a:lnTo>
                  <a:lnTo>
                    <a:pt x="2196207" y="984814"/>
                  </a:lnTo>
                  <a:lnTo>
                    <a:pt x="2199003" y="1029364"/>
                  </a:lnTo>
                  <a:lnTo>
                    <a:pt x="2199803" y="1074169"/>
                  </a:lnTo>
                  <a:lnTo>
                    <a:pt x="2198577" y="1119176"/>
                  </a:lnTo>
                  <a:lnTo>
                    <a:pt x="2195293" y="1164332"/>
                  </a:lnTo>
                  <a:lnTo>
                    <a:pt x="2189919" y="1209585"/>
                  </a:lnTo>
                  <a:lnTo>
                    <a:pt x="2182425" y="1254881"/>
                  </a:lnTo>
                  <a:lnTo>
                    <a:pt x="2172777" y="1300167"/>
                  </a:lnTo>
                  <a:lnTo>
                    <a:pt x="2160946" y="1345390"/>
                  </a:lnTo>
                  <a:lnTo>
                    <a:pt x="2146229" y="1392453"/>
                  </a:lnTo>
                  <a:lnTo>
                    <a:pt x="2129317" y="1438490"/>
                  </a:lnTo>
                  <a:lnTo>
                    <a:pt x="2110266" y="1483447"/>
                  </a:lnTo>
                  <a:lnTo>
                    <a:pt x="2089135" y="1527273"/>
                  </a:lnTo>
                  <a:lnTo>
                    <a:pt x="2065979" y="1569914"/>
                  </a:lnTo>
                  <a:lnTo>
                    <a:pt x="2040857" y="1611317"/>
                  </a:lnTo>
                  <a:lnTo>
                    <a:pt x="2013827" y="1651430"/>
                  </a:lnTo>
                  <a:lnTo>
                    <a:pt x="1984944" y="1690200"/>
                  </a:lnTo>
                  <a:lnTo>
                    <a:pt x="1954267" y="1727575"/>
                  </a:lnTo>
                  <a:lnTo>
                    <a:pt x="1921853" y="1763501"/>
                  </a:lnTo>
                  <a:lnTo>
                    <a:pt x="1887759" y="1797927"/>
                  </a:lnTo>
                  <a:lnTo>
                    <a:pt x="1852043" y="1830798"/>
                  </a:lnTo>
                  <a:lnTo>
                    <a:pt x="1814762" y="1862063"/>
                  </a:lnTo>
                  <a:lnTo>
                    <a:pt x="1775972" y="1891669"/>
                  </a:lnTo>
                  <a:lnTo>
                    <a:pt x="1735732" y="1919562"/>
                  </a:lnTo>
                  <a:lnTo>
                    <a:pt x="1694099" y="1945691"/>
                  </a:lnTo>
                  <a:lnTo>
                    <a:pt x="1651129" y="1970003"/>
                  </a:lnTo>
                  <a:lnTo>
                    <a:pt x="1606881" y="1992444"/>
                  </a:lnTo>
                  <a:lnTo>
                    <a:pt x="1561412" y="2012962"/>
                  </a:lnTo>
                  <a:lnTo>
                    <a:pt x="1514778" y="2031505"/>
                  </a:lnTo>
                  <a:lnTo>
                    <a:pt x="1467038" y="2048019"/>
                  </a:lnTo>
                  <a:lnTo>
                    <a:pt x="1418248" y="2062452"/>
                  </a:lnTo>
                  <a:lnTo>
                    <a:pt x="1368466" y="2074751"/>
                  </a:lnTo>
                </a:path>
              </a:pathLst>
            </a:custGeom>
            <a:ln w="317500">
              <a:solidFill>
                <a:srgbClr val="7966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317728" y="2682985"/>
            <a:ext cx="1631189" cy="1428596"/>
          </a:xfrm>
          <a:prstGeom prst="rect">
            <a:avLst/>
          </a:prstGeom>
        </p:spPr>
        <p:txBody>
          <a:bodyPr vert="horz" wrap="square" lIns="0" tIns="198120" rIns="0" bIns="0" rtlCol="0">
            <a:spAutoFit/>
          </a:bodyPr>
          <a:lstStyle/>
          <a:p>
            <a:pPr marL="382905">
              <a:lnSpc>
                <a:spcPct val="100000"/>
              </a:lnSpc>
              <a:spcBef>
                <a:spcPts val="1560"/>
              </a:spcBef>
            </a:pPr>
            <a:r>
              <a:rPr sz="3200" spc="-25" dirty="0" smtClean="0">
                <a:solidFill>
                  <a:srgbClr val="2C242E"/>
                </a:solidFill>
                <a:latin typeface="Arial MT"/>
                <a:cs typeface="Arial MT"/>
              </a:rPr>
              <a:t>9</a:t>
            </a:r>
            <a:r>
              <a:rPr lang="ru-RU" sz="3200" spc="-25" dirty="0" smtClean="0">
                <a:solidFill>
                  <a:srgbClr val="2C242E"/>
                </a:solidFill>
                <a:latin typeface="Arial MT"/>
                <a:cs typeface="Arial MT"/>
              </a:rPr>
              <a:t>9,7</a:t>
            </a:r>
            <a:r>
              <a:rPr sz="3200" spc="-25" dirty="0" smtClean="0">
                <a:solidFill>
                  <a:srgbClr val="2C242E"/>
                </a:solidFill>
                <a:latin typeface="Arial MT"/>
                <a:cs typeface="Arial MT"/>
              </a:rPr>
              <a:t>%</a:t>
            </a:r>
            <a:endParaRPr sz="3200" dirty="0">
              <a:latin typeface="Arial MT"/>
              <a:cs typeface="Arial MT"/>
            </a:endParaRPr>
          </a:p>
          <a:p>
            <a:pPr marL="1905" algn="ctr">
              <a:lnSpc>
                <a:spcPct val="100000"/>
              </a:lnSpc>
              <a:spcBef>
                <a:spcPts val="650"/>
              </a:spcBef>
            </a:pP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общем</a:t>
            </a:r>
            <a:endParaRPr sz="1400" dirty="0">
              <a:latin typeface="Microsoft Sans Serif"/>
              <a:cs typeface="Microsoft Sans Serif"/>
            </a:endParaRPr>
          </a:p>
          <a:p>
            <a:pPr marL="12065" marR="5080" algn="ctr">
              <a:lnSpc>
                <a:spcPct val="100000"/>
              </a:lnSpc>
            </a:pPr>
            <a:r>
              <a:rPr sz="1400" dirty="0">
                <a:latin typeface="Microsoft Sans Serif"/>
                <a:cs typeface="Microsoft Sans Serif"/>
              </a:rPr>
              <a:t>объеме</a:t>
            </a:r>
            <a:r>
              <a:rPr sz="1400" spc="-9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расходов бюджета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221227" y="5441391"/>
            <a:ext cx="4216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2800" b="1" spc="-25" dirty="0" smtClean="0">
                <a:solidFill>
                  <a:srgbClr val="2C242E"/>
                </a:solidFill>
                <a:latin typeface="Arial"/>
                <a:cs typeface="Arial"/>
              </a:rPr>
              <a:t>21</a:t>
            </a:r>
            <a:endParaRPr sz="2800" dirty="0">
              <a:latin typeface="Arial"/>
              <a:cs typeface="Arial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339999" y="5070264"/>
            <a:ext cx="3617976" cy="1343297"/>
            <a:chOff x="339999" y="5070264"/>
            <a:chExt cx="3617976" cy="1343297"/>
          </a:xfrm>
        </p:grpSpPr>
        <p:pic>
          <p:nvPicPr>
            <p:cNvPr id="44" name="object 4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5591" y="5070264"/>
              <a:ext cx="144956" cy="1283376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413004" y="5129784"/>
              <a:ext cx="45720" cy="1169035"/>
            </a:xfrm>
            <a:custGeom>
              <a:avLst/>
              <a:gdLst/>
              <a:ahLst/>
              <a:cxnLst/>
              <a:rect l="l" t="t" r="r" b="b"/>
              <a:pathLst>
                <a:path w="45720" h="1169035">
                  <a:moveTo>
                    <a:pt x="22859" y="0"/>
                  </a:moveTo>
                  <a:lnTo>
                    <a:pt x="13962" y="1803"/>
                  </a:lnTo>
                  <a:lnTo>
                    <a:pt x="6696" y="6715"/>
                  </a:lnTo>
                  <a:lnTo>
                    <a:pt x="1796" y="13983"/>
                  </a:lnTo>
                  <a:lnTo>
                    <a:pt x="0" y="22860"/>
                  </a:lnTo>
                  <a:lnTo>
                    <a:pt x="0" y="1146048"/>
                  </a:lnTo>
                  <a:lnTo>
                    <a:pt x="1796" y="1154945"/>
                  </a:lnTo>
                  <a:lnTo>
                    <a:pt x="6696" y="1162211"/>
                  </a:lnTo>
                  <a:lnTo>
                    <a:pt x="13962" y="1167111"/>
                  </a:lnTo>
                  <a:lnTo>
                    <a:pt x="22859" y="1168908"/>
                  </a:lnTo>
                  <a:lnTo>
                    <a:pt x="31757" y="1167111"/>
                  </a:lnTo>
                  <a:lnTo>
                    <a:pt x="39023" y="1162211"/>
                  </a:lnTo>
                  <a:lnTo>
                    <a:pt x="43923" y="1154945"/>
                  </a:lnTo>
                  <a:lnTo>
                    <a:pt x="45719" y="1146048"/>
                  </a:lnTo>
                  <a:lnTo>
                    <a:pt x="45719" y="22860"/>
                  </a:lnTo>
                  <a:lnTo>
                    <a:pt x="43923" y="13983"/>
                  </a:lnTo>
                  <a:lnTo>
                    <a:pt x="39023" y="6715"/>
                  </a:lnTo>
                  <a:lnTo>
                    <a:pt x="31757" y="1803"/>
                  </a:lnTo>
                  <a:lnTo>
                    <a:pt x="22859" y="0"/>
                  </a:lnTo>
                  <a:close/>
                </a:path>
              </a:pathLst>
            </a:custGeom>
            <a:solidFill>
              <a:srgbClr val="927D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9999" y="5084633"/>
              <a:ext cx="3617976" cy="1328928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484632" y="5117592"/>
              <a:ext cx="3412490" cy="1169035"/>
            </a:xfrm>
            <a:custGeom>
              <a:avLst/>
              <a:gdLst/>
              <a:ahLst/>
              <a:cxnLst/>
              <a:rect l="l" t="t" r="r" b="b"/>
              <a:pathLst>
                <a:path w="3412490" h="1169035">
                  <a:moveTo>
                    <a:pt x="0" y="1168908"/>
                  </a:moveTo>
                  <a:lnTo>
                    <a:pt x="3412236" y="1168908"/>
                  </a:lnTo>
                  <a:lnTo>
                    <a:pt x="3412236" y="0"/>
                  </a:lnTo>
                  <a:lnTo>
                    <a:pt x="0" y="0"/>
                  </a:lnTo>
                  <a:lnTo>
                    <a:pt x="0" y="1168908"/>
                  </a:lnTo>
                  <a:close/>
                </a:path>
              </a:pathLst>
            </a:custGeom>
            <a:ln w="9525">
              <a:solidFill>
                <a:srgbClr val="D5DCE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563981" y="5358765"/>
            <a:ext cx="2576830" cy="66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20" dirty="0">
                <a:latin typeface="Microsoft Sans Serif"/>
                <a:cs typeface="Microsoft Sans Serif"/>
              </a:rPr>
              <a:t>Количество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муниципальных программ,</a:t>
            </a:r>
            <a:r>
              <a:rPr sz="1400" spc="-5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реализуемых</a:t>
            </a:r>
            <a:r>
              <a:rPr sz="1400" spc="-70" dirty="0">
                <a:latin typeface="Microsoft Sans Serif"/>
                <a:cs typeface="Microsoft Sans Serif"/>
              </a:rPr>
              <a:t> </a:t>
            </a:r>
            <a:r>
              <a:rPr sz="1400" spc="-25" dirty="0">
                <a:latin typeface="Microsoft Sans Serif"/>
                <a:cs typeface="Microsoft Sans Serif"/>
              </a:rPr>
              <a:t>при </a:t>
            </a:r>
            <a:r>
              <a:rPr sz="1400" spc="-10" dirty="0">
                <a:latin typeface="Microsoft Sans Serif"/>
                <a:cs typeface="Microsoft Sans Serif"/>
              </a:rPr>
              <a:t>исполнении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местного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бюджета</a:t>
            </a:r>
            <a:endParaRPr sz="1400">
              <a:latin typeface="Microsoft Sans Serif"/>
              <a:cs typeface="Microsoft Sans Serif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187665"/>
              </p:ext>
            </p:extLst>
          </p:nvPr>
        </p:nvGraphicFramePr>
        <p:xfrm>
          <a:off x="4364863" y="413831"/>
          <a:ext cx="5446629" cy="63686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4600"/>
                <a:gridCol w="814046"/>
                <a:gridCol w="844691"/>
                <a:gridCol w="762000"/>
                <a:gridCol w="591292"/>
              </a:tblGrid>
              <a:tr h="319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 </a:t>
                      </a:r>
                      <a:endParaRPr lang="ru-RU" sz="10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Ассигнования 2024 год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 2024 год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</a:tr>
              <a:tr h="7824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«Обеспечение деятельности Администрации МО «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Заларинский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район» по выполнению муниципальных функций и государственных полномочий на 2023-2025годы.»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86 057,7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86 546,6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86 546,6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37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"Развитие образования в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Заларинском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районе на 2023-2025гг."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1 346 255,8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1 449 677,9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1 445 967,4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15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культуры в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Заларинском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районе на 2023-2025 гг.»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95 924,3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115 590,9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115 370,9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81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"Развитие физической культуры, спорта и молодежной политики в Заларинском районе на 2023-2025гг. 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2 663,7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2 672,3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2 672,3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23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"Совершенствование управления в сфере муниципального имущества на 2023-2025гг"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69 176,4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74 594,9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74 594,9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23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«Молодым семьям - доступное жилье муниципального образования «Заларинский район» на 2023 - 2025 годы»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3 222,3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2 112,3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2 112,3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81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"Управление мцниципальными финансами муниципального образования "Заларинский район" на 2023-2025гг."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325 180,2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309 302,0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297 669,6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96,2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"Развитие автомобильных дорог общего пользования местного значения муниципального образования "Заларинский район" на 2023-2025 гг."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5 952,3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310 681,2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309 910,1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31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"Доступная среда для инвалидов и других маломобильных групп населения в муниципальном образовании "Заларинский район" на 2023-2025 гг."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171,6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171,6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5"/>
          <p:cNvSpPr txBox="1"/>
          <p:nvPr/>
        </p:nvSpPr>
        <p:spPr>
          <a:xfrm>
            <a:off x="533400" y="228600"/>
            <a:ext cx="5410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  <a:r>
              <a:rPr sz="1800" b="1" spc="-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</a:t>
            </a:r>
            <a:r>
              <a:rPr sz="1800" b="1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8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800" b="1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r>
              <a:rPr sz="18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  <a:r>
              <a:rPr sz="1800" b="1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</a:t>
            </a:r>
            <a:endParaRPr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363981"/>
              </p:ext>
            </p:extLst>
          </p:nvPr>
        </p:nvGraphicFramePr>
        <p:xfrm>
          <a:off x="228600" y="826589"/>
          <a:ext cx="9296399" cy="58621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39157"/>
                <a:gridCol w="1417428"/>
                <a:gridCol w="1312432"/>
                <a:gridCol w="1207439"/>
                <a:gridCol w="1119943"/>
              </a:tblGrid>
              <a:tr h="2196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 2023 год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Ассигнования 2024 год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 2024 год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</a:tr>
              <a:tr h="2336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"Охрана окружающей среды на территории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Заларинского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на 2023-2025 г."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6 071,3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6 758,0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2 479,2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36,7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73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«Подготовка документов для проектно-изыскательских работ по объектам образования, физкультуры, спорта и документов территориального планирования на 2023-2025 гг.»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15 909,1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10 797,3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10 797,3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73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"Создание благоприятных условий в целях привлечения работников бюджетной сферы для работы на территории муниципального образования «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Заларинский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район» на 2023-2025 гг.»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1 038,4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633,1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633,1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"Комплексное развитие сельских территорий 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Заларинского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 на 2023-2025 гг."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1 399 123,1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358 920,7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281 209,7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78,3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"Противодействие экстремизму и терроризму на территории муниципального образования "</a:t>
                      </a:r>
                      <a:r>
                        <a:rPr lang="ru-RU" sz="10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Заларинский</a:t>
                      </a:r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район" на 2023-2025 гг."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1 786,8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1 786,8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"Улучшение условий и охраны труда в муниципальном образовании «Заларинский район» на 2023-2025 гг."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1 191,9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1 221,6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1 221,6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"Профилактика правонарушений в муниципальном образовании "Заларинский район" на 2023-2025 гг."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218,9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"Повышение безопасности дорожного движения в муниципальном образовании "Заларинский район" на 2023-2025 г."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256,7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256,7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73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«Развитие сельского хозяйства и регулирование рынков сельскохозяйственной продукции, сырья и продовольствия в Заларинском районе на 2023-2025 гг.»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42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"Формирование системы мотивации граждан к ведению здорового образа жизни через укрепление общественного здоровья населения муниципального образования "Заларинский район" на 2023-2025 годы."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198,1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284,4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284,4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1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"О гражданской обороне и защите населения и территорий Заларинского района от чрезвычайных ситуаций природного и техногенного характера, обеспечению пожарной безопасности и безопасности людей на водных объектах на 2021 - 2026 годы"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1 342,1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437,9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437,9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Муниципальная программа "Защита прав потребителей на территории муниципального образования "Заларинский район" на 2023-2025 годы"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4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Непрограммные расходы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7 367,0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7 034,1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7 034,1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41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3 368 264,4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2 740 050,2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2 641 726,4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96,4</a:t>
                      </a:r>
                      <a:endParaRPr lang="ru-RU" sz="9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46" marR="6746" marT="6746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33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76200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ru-RU" sz="18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  <a:r>
              <a:rPr lang="ru-RU" sz="1800" b="1" spc="-7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разделам, подразделам в</a:t>
            </a:r>
            <a:r>
              <a:rPr lang="ru-RU" sz="1800" b="1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2023-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sz="1800" b="1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гг.</a:t>
            </a:r>
            <a:r>
              <a:rPr lang="ru-RU" sz="1800" b="1" spc="-2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  <a:r>
              <a:rPr lang="ru-RU" sz="1800" b="1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рублей)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750729"/>
              </p:ext>
            </p:extLst>
          </p:nvPr>
        </p:nvGraphicFramePr>
        <p:xfrm>
          <a:off x="152400" y="567005"/>
          <a:ext cx="9372600" cy="61596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5861"/>
                <a:gridCol w="727968"/>
                <a:gridCol w="960515"/>
                <a:gridCol w="1199801"/>
                <a:gridCol w="1091953"/>
                <a:gridCol w="1091953"/>
                <a:gridCol w="1024549"/>
              </a:tblGrid>
              <a:tr h="3104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кода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2023 год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2024 год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2024 год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</a:tr>
              <a:tr h="155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ОБЩЕГОСУДАРСТВЕННЫЕ ВОПРОСЫ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123 623,6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116 838,3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116 838,3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6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4 691,1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4 713,0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4 713,0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08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2 733,8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3 194,5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3 194,5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60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Функционирование Правительства Российской Федерации, высших исполнительных органов субъектов Российской Федерации, местных администраций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67 959,9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67 403,1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67 403,1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Судебная система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08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28 544,9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23 428,6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23 428,6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общегосударственные вопросы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19 667,1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18 096,4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18 096,4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128,3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Мобилизационная подготовка экономики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56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1 576,9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697,9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697,9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Гражданская оборона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1 342,1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437,9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56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НАЦИОНАЛЬНАЯ ЭКОНОМИКА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158 312,8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313 917,3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313 146,2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хозяйство и рыболовство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2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Дорожное хозяйство (дорожные фонды)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150 921,5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310 681,2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309 910,1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04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национальной экономики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7 091,3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2 936,1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2 936,1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90" marR="6490" marT="64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9295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227352"/>
              </p:ext>
            </p:extLst>
          </p:nvPr>
        </p:nvGraphicFramePr>
        <p:xfrm>
          <a:off x="228601" y="228600"/>
          <a:ext cx="9296399" cy="62484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9227"/>
                <a:gridCol w="722049"/>
                <a:gridCol w="952706"/>
                <a:gridCol w="1190046"/>
                <a:gridCol w="1083076"/>
                <a:gridCol w="1083076"/>
                <a:gridCol w="1016219"/>
              </a:tblGrid>
              <a:tr h="4327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кода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2023 год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  <a:endParaRPr lang="ru-RU" sz="12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</a:tr>
              <a:tr h="3810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ЖИЛИЩНО-КОММУНАЛЬНОЕ ХОЗЯЙСТВО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472 540,8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107 709,6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106 474,1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98,9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Жилищное хозяйство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11 798,2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46 968,0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45 732,4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Коммунальное хозяйство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407 226,5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7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53 516,0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60 741,7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60 741,7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ОКРУЖАЮЩЕЙ СРЕДЫ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5 903,3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6 258,0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2 479,2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39,6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7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охраны окружающей среды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5 903,3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6 258,0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2 479,2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39,6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2 091 716,6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1 773 786,5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1 693 600,6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95,5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Дошкольное образование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292 147,9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331 339,3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331 077,9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образование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1 661 017,1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1 290 972,4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1 211 488,1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93,8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Дополнительное образование детей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87 986,5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107 395,8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107 175,8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Молодежная политика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8 322,8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6 359,0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6 139,0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96,5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образования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42 242,3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37 719,9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37 719,7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КУЛЬТУРА, КИНЕМАТОГРАФИЯ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74 327,1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76 371,7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76 151,7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99,7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55 630,2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57 199,0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56 979,0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99,6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27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культуры, кинематографии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18 696,9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19 172,7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19 172,7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1 076,5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807,4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807,4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здравоохранения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1 076,5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ПОЛИТИКА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27 749,6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29 522,8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29 522,7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Пенсионное обеспечение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7 649,4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8 670,9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8 670,9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Социальное обеспечение населения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3 487,4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3 487,4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090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семьи и детства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17 675,5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14 816,5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14 816,4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107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вопросы в области социальной политики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2 424,8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2 547,9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2 547,9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833" marR="7833" marT="7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36908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404617"/>
              </p:ext>
            </p:extLst>
          </p:nvPr>
        </p:nvGraphicFramePr>
        <p:xfrm>
          <a:off x="478970" y="381000"/>
          <a:ext cx="9122230" cy="4229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88352"/>
                <a:gridCol w="708522"/>
                <a:gridCol w="934857"/>
                <a:gridCol w="1167751"/>
                <a:gridCol w="1062784"/>
                <a:gridCol w="1062784"/>
                <a:gridCol w="997180"/>
              </a:tblGrid>
              <a:tr h="4229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кода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</a:t>
                      </a:r>
                      <a:endParaRPr lang="ru-RU" sz="120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</a:t>
                      </a: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2024 год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109 872,4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23 897,4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23 897,4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6 706,2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7 320,4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7 320,4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Массовый спорт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103 166,1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16 576,9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16 576,9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4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(МУНИЦИПАЛЬНОГО) ДОЛГА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Обслуживание государственного (муниципального) внутреннего долга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458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301 431,5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290 208,7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278 076,3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95,8</a:t>
                      </a:r>
                      <a:endParaRPr lang="ru-RU" sz="12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301 263,5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280 285,9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268 653,5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29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межбюджетные трансферты общего характера</a:t>
                      </a:r>
                      <a:endParaRPr lang="ru-RU" sz="12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9 922,8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9 422,8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95,0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3 368 264,4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2 740 050,2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2 641 726,4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96,4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3082B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2052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048116"/>
              </p:ext>
            </p:extLst>
          </p:nvPr>
        </p:nvGraphicFramePr>
        <p:xfrm>
          <a:off x="533400" y="1288256"/>
          <a:ext cx="8991600" cy="503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1"/>
          <p:cNvSpPr txBox="1"/>
          <p:nvPr/>
        </p:nvSpPr>
        <p:spPr>
          <a:xfrm>
            <a:off x="533400" y="5715000"/>
            <a:ext cx="5256619" cy="7201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по данному направлению расходов составило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116 838,3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или 100% от плановых назначений.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2561" y="456347"/>
            <a:ext cx="7761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МО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аларинский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на общегосударственные вопросы в 2024 году.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40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180592404"/>
              </p:ext>
            </p:extLst>
          </p:nvPr>
        </p:nvGraphicFramePr>
        <p:xfrm>
          <a:off x="533400" y="1219200"/>
          <a:ext cx="9144000" cy="5249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90600" y="304800"/>
            <a:ext cx="7761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МО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аларинский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на национальную экономику 2022-2024 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5029200"/>
            <a:ext cx="1512159" cy="131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0" y="1551564"/>
            <a:ext cx="2677716" cy="2008287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3" name="TextBox 2"/>
          <p:cNvSpPr txBox="1"/>
          <p:nvPr/>
        </p:nvSpPr>
        <p:spPr>
          <a:xfrm>
            <a:off x="2762846" y="1897821"/>
            <a:ext cx="3312318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с.Холмогой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98 479 ,4 </a:t>
            </a:r>
            <a:r>
              <a:rPr lang="ru-RU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Местный бюджет – 2 260,0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бюджет- 54 240,0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 -32 131,5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Внебюджет.источники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- 9 847,9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858" y="1471602"/>
            <a:ext cx="2283023" cy="2669399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5" name="TextBox 4"/>
          <p:cNvSpPr txBox="1"/>
          <p:nvPr/>
        </p:nvSpPr>
        <p:spPr>
          <a:xfrm>
            <a:off x="6500814" y="4242907"/>
            <a:ext cx="3343273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п.Залари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ул.Садовая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27 234,4 </a:t>
            </a:r>
            <a:r>
              <a:rPr lang="ru-RU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Местный бюджет – 258,2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бюджет- 6 195,2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 -18 057,6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Внебюджет.источники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 счет средств местного бюджета)- 2 723,4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0" y="3894214"/>
            <a:ext cx="2639020" cy="23208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2762845" y="4242907"/>
            <a:ext cx="3312320" cy="204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.Владимир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154 510,6 </a:t>
            </a:r>
            <a:r>
              <a:rPr lang="ru-RU" sz="1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Местный бюджет – 3 046,4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бюджет- 73 112,8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 -62 900,3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Внебюджет.источники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- 15 451,1 </a:t>
            </a:r>
            <a:r>
              <a:rPr lang="ru-RU" sz="1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268843"/>
            <a:ext cx="9085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дорог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муниципальной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«Комплексное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устойчивое развитие сельских территорий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района»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95600" y="5891897"/>
            <a:ext cx="62609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финансового обеспечения, направленная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дорог составила 280 224,4 тыс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024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0391" y="346913"/>
            <a:ext cx="7188200" cy="5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256F9F"/>
                </a:solidFill>
              </a:rPr>
              <a:t>Уважаемые</a:t>
            </a:r>
            <a:r>
              <a:rPr spc="-70" dirty="0">
                <a:solidFill>
                  <a:srgbClr val="256F9F"/>
                </a:solidFill>
              </a:rPr>
              <a:t> </a:t>
            </a:r>
            <a:r>
              <a:rPr spc="-10" dirty="0">
                <a:solidFill>
                  <a:srgbClr val="256F9F"/>
                </a:solidFill>
              </a:rPr>
              <a:t>жители</a:t>
            </a: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pc="-10" dirty="0">
                <a:solidFill>
                  <a:srgbClr val="256F9F"/>
                </a:solidFill>
              </a:rPr>
              <a:t>муниципального</a:t>
            </a:r>
            <a:r>
              <a:rPr spc="-35" dirty="0">
                <a:solidFill>
                  <a:srgbClr val="256F9F"/>
                </a:solidFill>
              </a:rPr>
              <a:t> </a:t>
            </a:r>
            <a:r>
              <a:rPr spc="-10" dirty="0" err="1">
                <a:solidFill>
                  <a:srgbClr val="256F9F"/>
                </a:solidFill>
              </a:rPr>
              <a:t>образования</a:t>
            </a:r>
            <a:r>
              <a:rPr spc="-65" dirty="0">
                <a:solidFill>
                  <a:srgbClr val="256F9F"/>
                </a:solidFill>
              </a:rPr>
              <a:t> </a:t>
            </a:r>
            <a:r>
              <a:rPr spc="-20" dirty="0" smtClean="0">
                <a:solidFill>
                  <a:srgbClr val="256F9F"/>
                </a:solidFill>
              </a:rPr>
              <a:t>«</a:t>
            </a:r>
            <a:r>
              <a:rPr lang="ru-RU" spc="-20" dirty="0" err="1" smtClean="0">
                <a:solidFill>
                  <a:srgbClr val="256F9F"/>
                </a:solidFill>
              </a:rPr>
              <a:t>Заларинский</a:t>
            </a:r>
            <a:r>
              <a:rPr lang="ru-RU" spc="-20" dirty="0" smtClean="0">
                <a:solidFill>
                  <a:srgbClr val="256F9F"/>
                </a:solidFill>
              </a:rPr>
              <a:t> район</a:t>
            </a:r>
            <a:r>
              <a:rPr spc="-10" dirty="0" smtClean="0">
                <a:solidFill>
                  <a:srgbClr val="256F9F"/>
                </a:solidFill>
              </a:rPr>
              <a:t>»</a:t>
            </a:r>
            <a:r>
              <a:rPr spc="-40" dirty="0" smtClean="0">
                <a:solidFill>
                  <a:srgbClr val="256F9F"/>
                </a:solidFill>
              </a:rPr>
              <a:t> </a:t>
            </a:r>
            <a:r>
              <a:rPr spc="-50" dirty="0">
                <a:solidFill>
                  <a:srgbClr val="256F9F"/>
                </a:solidFill>
              </a:rPr>
              <a:t>!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70379" y="2024888"/>
            <a:ext cx="221615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2095" indent="12763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Microsoft Sans Serif"/>
                <a:cs typeface="Microsoft Sans Serif"/>
              </a:rPr>
              <a:t>это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документ, обеспечивающий представление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бюджета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50" dirty="0">
                <a:latin typeface="Microsoft Sans Serif"/>
                <a:cs typeface="Microsoft Sans Serif"/>
              </a:rPr>
              <a:t>и </a:t>
            </a:r>
            <a:r>
              <a:rPr sz="1200" spc="-10" dirty="0">
                <a:latin typeface="Microsoft Sans Serif"/>
                <a:cs typeface="Microsoft Sans Serif"/>
              </a:rPr>
              <a:t>отчета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об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его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исполнении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50" dirty="0">
                <a:latin typeface="Microsoft Sans Serif"/>
                <a:cs typeface="Microsoft Sans Serif"/>
              </a:rPr>
              <a:t>в</a:t>
            </a:r>
            <a:endParaRPr sz="12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latin typeface="Microsoft Sans Serif"/>
                <a:cs typeface="Microsoft Sans Serif"/>
              </a:rPr>
              <a:t>доступной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для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граждан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форме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3191" y="4590288"/>
            <a:ext cx="9255760" cy="338455"/>
          </a:xfrm>
          <a:prstGeom prst="rect">
            <a:avLst/>
          </a:prstGeom>
          <a:solidFill>
            <a:srgbClr val="DFE3EB"/>
          </a:solidFill>
        </p:spPr>
        <p:txBody>
          <a:bodyPr vert="horz" wrap="square" lIns="0" tIns="419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30"/>
              </a:spcBef>
            </a:pPr>
            <a:r>
              <a:rPr sz="1600" dirty="0">
                <a:latin typeface="Microsoft Sans Serif"/>
                <a:cs typeface="Microsoft Sans Serif"/>
              </a:rPr>
              <a:t>Обратная</a:t>
            </a:r>
            <a:r>
              <a:rPr sz="1600" spc="-55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связь</a:t>
            </a:r>
            <a:r>
              <a:rPr sz="1600" spc="-70" dirty="0">
                <a:latin typeface="Microsoft Sans Serif"/>
                <a:cs typeface="Microsoft Sans Serif"/>
              </a:rPr>
              <a:t> </a:t>
            </a:r>
            <a:r>
              <a:rPr sz="1600" dirty="0">
                <a:latin typeface="Microsoft Sans Serif"/>
                <a:cs typeface="Microsoft Sans Serif"/>
              </a:rPr>
              <a:t>по</a:t>
            </a:r>
            <a:r>
              <a:rPr sz="1600" spc="-7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открытому</a:t>
            </a:r>
            <a:r>
              <a:rPr sz="1600" spc="-55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бюджету: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2541" y="5301234"/>
            <a:ext cx="107251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Microsoft Sans Serif"/>
                <a:cs typeface="Microsoft Sans Serif"/>
              </a:rPr>
              <a:t>Мессенджер</a:t>
            </a:r>
            <a:endParaRPr sz="14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2540" y="5728209"/>
            <a:ext cx="181345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en-US" sz="1400" dirty="0">
                <a:hlinkClick r:id="rId2"/>
              </a:rPr>
              <a:t>https://t.me/kf5zr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/>
          </a:p>
        </p:txBody>
      </p:sp>
      <p:sp>
        <p:nvSpPr>
          <p:cNvPr id="7" name="object 7"/>
          <p:cNvSpPr txBox="1"/>
          <p:nvPr/>
        </p:nvSpPr>
        <p:spPr>
          <a:xfrm>
            <a:off x="5023103" y="1946148"/>
            <a:ext cx="4617720" cy="903452"/>
          </a:xfrm>
          <a:prstGeom prst="rect">
            <a:avLst/>
          </a:prstGeom>
          <a:solidFill>
            <a:srgbClr val="EEF0F5"/>
          </a:solidFill>
          <a:ln w="9525">
            <a:solidFill>
              <a:srgbClr val="DAE2F3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2710" marR="147955">
              <a:lnSpc>
                <a:spcPct val="100000"/>
              </a:lnSpc>
              <a:spcBef>
                <a:spcPts val="325"/>
              </a:spcBef>
            </a:pPr>
            <a:r>
              <a:rPr sz="1400" dirty="0">
                <a:latin typeface="Microsoft Sans Serif"/>
                <a:cs typeface="Microsoft Sans Serif"/>
              </a:rPr>
              <a:t>Эта</a:t>
            </a:r>
            <a:r>
              <a:rPr sz="1400" spc="-5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брошюра</a:t>
            </a:r>
            <a:r>
              <a:rPr sz="1400" spc="-6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выходит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накануне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публичных </a:t>
            </a:r>
            <a:r>
              <a:rPr sz="1400" dirty="0">
                <a:latin typeface="Microsoft Sans Serif"/>
                <a:cs typeface="Microsoft Sans Serif"/>
              </a:rPr>
              <a:t>слушаний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по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отчету</a:t>
            </a:r>
            <a:r>
              <a:rPr sz="1400" spc="-4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об</a:t>
            </a:r>
            <a:r>
              <a:rPr sz="1400" spc="-4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исполнении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бюджета</a:t>
            </a:r>
            <a:r>
              <a:rPr sz="1400" spc="-65" dirty="0">
                <a:latin typeface="Microsoft Sans Serif"/>
                <a:cs typeface="Microsoft Sans Serif"/>
              </a:rPr>
              <a:t> </a:t>
            </a:r>
            <a:r>
              <a:rPr sz="1400" dirty="0" err="1">
                <a:latin typeface="Microsoft Sans Serif"/>
                <a:cs typeface="Microsoft Sans Serif"/>
              </a:rPr>
              <a:t>за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spc="-20" dirty="0" smtClean="0">
                <a:latin typeface="Microsoft Sans Serif"/>
                <a:cs typeface="Microsoft Sans Serif"/>
              </a:rPr>
              <a:t>202</a:t>
            </a:r>
            <a:r>
              <a:rPr lang="ru-RU" sz="1400" spc="-20" dirty="0" smtClean="0">
                <a:latin typeface="Microsoft Sans Serif"/>
                <a:cs typeface="Microsoft Sans Serif"/>
              </a:rPr>
              <a:t>4</a:t>
            </a:r>
            <a:r>
              <a:rPr sz="1400" spc="-20" dirty="0" smtClean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год,</a:t>
            </a:r>
            <a:r>
              <a:rPr sz="1400" spc="-4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на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которые</a:t>
            </a:r>
            <a:r>
              <a:rPr sz="1400" spc="-5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Вы</a:t>
            </a:r>
            <a:r>
              <a:rPr sz="1400" spc="-20" dirty="0">
                <a:latin typeface="Microsoft Sans Serif"/>
                <a:cs typeface="Microsoft Sans Serif"/>
              </a:rPr>
              <a:t> будете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приглашены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отдельным извещением.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917947" y="1950720"/>
            <a:ext cx="59690" cy="982980"/>
          </a:xfrm>
          <a:custGeom>
            <a:avLst/>
            <a:gdLst/>
            <a:ahLst/>
            <a:cxnLst/>
            <a:rect l="l" t="t" r="r" b="b"/>
            <a:pathLst>
              <a:path w="59689" h="982980">
                <a:moveTo>
                  <a:pt x="29717" y="0"/>
                </a:moveTo>
                <a:lnTo>
                  <a:pt x="18162" y="2339"/>
                </a:lnTo>
                <a:lnTo>
                  <a:pt x="8715" y="8715"/>
                </a:lnTo>
                <a:lnTo>
                  <a:pt x="2339" y="18162"/>
                </a:lnTo>
                <a:lnTo>
                  <a:pt x="0" y="29717"/>
                </a:lnTo>
                <a:lnTo>
                  <a:pt x="0" y="953262"/>
                </a:lnTo>
                <a:lnTo>
                  <a:pt x="2339" y="964817"/>
                </a:lnTo>
                <a:lnTo>
                  <a:pt x="8715" y="974264"/>
                </a:lnTo>
                <a:lnTo>
                  <a:pt x="18162" y="980640"/>
                </a:lnTo>
                <a:lnTo>
                  <a:pt x="29717" y="982979"/>
                </a:lnTo>
                <a:lnTo>
                  <a:pt x="41273" y="980640"/>
                </a:lnTo>
                <a:lnTo>
                  <a:pt x="50720" y="974264"/>
                </a:lnTo>
                <a:lnTo>
                  <a:pt x="57096" y="964817"/>
                </a:lnTo>
                <a:lnTo>
                  <a:pt x="59436" y="953262"/>
                </a:lnTo>
                <a:lnTo>
                  <a:pt x="59436" y="29717"/>
                </a:lnTo>
                <a:lnTo>
                  <a:pt x="57096" y="18162"/>
                </a:lnTo>
                <a:lnTo>
                  <a:pt x="50720" y="8715"/>
                </a:lnTo>
                <a:lnTo>
                  <a:pt x="41273" y="2339"/>
                </a:lnTo>
                <a:lnTo>
                  <a:pt x="29717" y="0"/>
                </a:lnTo>
                <a:close/>
              </a:path>
            </a:pathLst>
          </a:custGeom>
          <a:solidFill>
            <a:srgbClr val="C4C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4905502" y="3162045"/>
            <a:ext cx="72390" cy="1242695"/>
            <a:chOff x="4905502" y="3162045"/>
            <a:chExt cx="72390" cy="1242695"/>
          </a:xfrm>
        </p:grpSpPr>
        <p:sp>
          <p:nvSpPr>
            <p:cNvPr id="11" name="object 11"/>
            <p:cNvSpPr/>
            <p:nvPr/>
          </p:nvSpPr>
          <p:spPr>
            <a:xfrm>
              <a:off x="4911852" y="3168395"/>
              <a:ext cx="59690" cy="1229995"/>
            </a:xfrm>
            <a:custGeom>
              <a:avLst/>
              <a:gdLst/>
              <a:ahLst/>
              <a:cxnLst/>
              <a:rect l="l" t="t" r="r" b="b"/>
              <a:pathLst>
                <a:path w="59689" h="1229995">
                  <a:moveTo>
                    <a:pt x="29718" y="0"/>
                  </a:moveTo>
                  <a:lnTo>
                    <a:pt x="18162" y="2339"/>
                  </a:lnTo>
                  <a:lnTo>
                    <a:pt x="8715" y="8715"/>
                  </a:lnTo>
                  <a:lnTo>
                    <a:pt x="2339" y="18162"/>
                  </a:lnTo>
                  <a:lnTo>
                    <a:pt x="0" y="29717"/>
                  </a:lnTo>
                  <a:lnTo>
                    <a:pt x="0" y="1200149"/>
                  </a:lnTo>
                  <a:lnTo>
                    <a:pt x="2339" y="1211705"/>
                  </a:lnTo>
                  <a:lnTo>
                    <a:pt x="8715" y="1221152"/>
                  </a:lnTo>
                  <a:lnTo>
                    <a:pt x="18162" y="1227528"/>
                  </a:lnTo>
                  <a:lnTo>
                    <a:pt x="29718" y="1229867"/>
                  </a:lnTo>
                  <a:lnTo>
                    <a:pt x="41273" y="1227528"/>
                  </a:lnTo>
                  <a:lnTo>
                    <a:pt x="50720" y="1221152"/>
                  </a:lnTo>
                  <a:lnTo>
                    <a:pt x="57096" y="1211705"/>
                  </a:lnTo>
                  <a:lnTo>
                    <a:pt x="59436" y="1200149"/>
                  </a:lnTo>
                  <a:lnTo>
                    <a:pt x="59436" y="29717"/>
                  </a:lnTo>
                  <a:lnTo>
                    <a:pt x="57096" y="18162"/>
                  </a:lnTo>
                  <a:lnTo>
                    <a:pt x="50720" y="8715"/>
                  </a:lnTo>
                  <a:lnTo>
                    <a:pt x="41273" y="2339"/>
                  </a:lnTo>
                  <a:lnTo>
                    <a:pt x="29718" y="0"/>
                  </a:lnTo>
                  <a:close/>
                </a:path>
              </a:pathLst>
            </a:custGeom>
            <a:solidFill>
              <a:srgbClr val="C4C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911852" y="3168395"/>
              <a:ext cx="59690" cy="1229995"/>
            </a:xfrm>
            <a:custGeom>
              <a:avLst/>
              <a:gdLst/>
              <a:ahLst/>
              <a:cxnLst/>
              <a:rect l="l" t="t" r="r" b="b"/>
              <a:pathLst>
                <a:path w="59689" h="1229995">
                  <a:moveTo>
                    <a:pt x="29718" y="1229867"/>
                  </a:moveTo>
                  <a:lnTo>
                    <a:pt x="18162" y="1227528"/>
                  </a:lnTo>
                  <a:lnTo>
                    <a:pt x="8715" y="1221152"/>
                  </a:lnTo>
                  <a:lnTo>
                    <a:pt x="2339" y="1211705"/>
                  </a:lnTo>
                  <a:lnTo>
                    <a:pt x="0" y="1200149"/>
                  </a:lnTo>
                  <a:lnTo>
                    <a:pt x="0" y="29717"/>
                  </a:lnTo>
                  <a:lnTo>
                    <a:pt x="2339" y="18162"/>
                  </a:lnTo>
                  <a:lnTo>
                    <a:pt x="8715" y="8715"/>
                  </a:lnTo>
                  <a:lnTo>
                    <a:pt x="18162" y="2339"/>
                  </a:lnTo>
                  <a:lnTo>
                    <a:pt x="29718" y="0"/>
                  </a:lnTo>
                  <a:lnTo>
                    <a:pt x="41273" y="2339"/>
                  </a:lnTo>
                  <a:lnTo>
                    <a:pt x="50720" y="8715"/>
                  </a:lnTo>
                  <a:lnTo>
                    <a:pt x="57096" y="18162"/>
                  </a:lnTo>
                  <a:lnTo>
                    <a:pt x="59436" y="29717"/>
                  </a:lnTo>
                  <a:lnTo>
                    <a:pt x="59436" y="1200149"/>
                  </a:lnTo>
                  <a:lnTo>
                    <a:pt x="57096" y="1211705"/>
                  </a:lnTo>
                  <a:lnTo>
                    <a:pt x="50720" y="1221152"/>
                  </a:lnTo>
                  <a:lnTo>
                    <a:pt x="41273" y="1227528"/>
                  </a:lnTo>
                  <a:lnTo>
                    <a:pt x="29718" y="1229867"/>
                  </a:lnTo>
                  <a:close/>
                </a:path>
              </a:pathLst>
            </a:custGeom>
            <a:ln w="12699">
              <a:solidFill>
                <a:srgbClr val="DEEBF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472541" y="3368166"/>
            <a:ext cx="3853179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2799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latin typeface="Microsoft Sans Serif"/>
                <a:cs typeface="Microsoft Sans Serif"/>
              </a:rPr>
              <a:t>разрабатывается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для</a:t>
            </a:r>
            <a:r>
              <a:rPr sz="1200" spc="3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ознакомления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граждан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50" dirty="0">
                <a:latin typeface="Microsoft Sans Serif"/>
                <a:cs typeface="Microsoft Sans Serif"/>
              </a:rPr>
              <a:t>с </a:t>
            </a:r>
            <a:r>
              <a:rPr sz="1200" spc="-10" dirty="0">
                <a:latin typeface="Microsoft Sans Serif"/>
                <a:cs typeface="Microsoft Sans Serif"/>
              </a:rPr>
              <a:t>приоритетными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направлениями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бюджетной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политики, </a:t>
            </a:r>
            <a:r>
              <a:rPr sz="1200" dirty="0">
                <a:latin typeface="Microsoft Sans Serif"/>
                <a:cs typeface="Microsoft Sans Serif"/>
              </a:rPr>
              <a:t>основными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условиями</a:t>
            </a:r>
            <a:r>
              <a:rPr sz="1200" spc="-10" dirty="0">
                <a:latin typeface="Microsoft Sans Serif"/>
                <a:cs typeface="Microsoft Sans Serif"/>
              </a:rPr>
              <a:t> формирования</a:t>
            </a:r>
            <a:r>
              <a:rPr sz="1200" spc="-5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-10" dirty="0">
                <a:latin typeface="Microsoft Sans Serif"/>
                <a:cs typeface="Microsoft Sans Serif"/>
              </a:rPr>
              <a:t> исполнения бюджета,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а</a:t>
            </a:r>
            <a:r>
              <a:rPr sz="1200" spc="-20" dirty="0">
                <a:latin typeface="Microsoft Sans Serif"/>
                <a:cs typeface="Microsoft Sans Serif"/>
              </a:rPr>
              <a:t> также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вовлечения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граждан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в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обсуждение бюджетных</a:t>
            </a:r>
            <a:r>
              <a:rPr sz="1200" spc="-6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решений</a:t>
            </a:r>
            <a:endParaRPr sz="1200" dirty="0">
              <a:latin typeface="Microsoft Sans Serif"/>
              <a:cs typeface="Microsoft Sans Serif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35279" y="1795272"/>
            <a:ext cx="1303020" cy="1525905"/>
            <a:chOff x="335279" y="1795272"/>
            <a:chExt cx="1303020" cy="1525905"/>
          </a:xfrm>
        </p:grpSpPr>
        <p:sp>
          <p:nvSpPr>
            <p:cNvPr id="15" name="object 15"/>
            <p:cNvSpPr/>
            <p:nvPr/>
          </p:nvSpPr>
          <p:spPr>
            <a:xfrm>
              <a:off x="626363" y="1898904"/>
              <a:ext cx="962025" cy="1400810"/>
            </a:xfrm>
            <a:custGeom>
              <a:avLst/>
              <a:gdLst/>
              <a:ahLst/>
              <a:cxnLst/>
              <a:rect l="l" t="t" r="r" b="b"/>
              <a:pathLst>
                <a:path w="962025" h="1400810">
                  <a:moveTo>
                    <a:pt x="961644" y="0"/>
                  </a:moveTo>
                  <a:lnTo>
                    <a:pt x="0" y="0"/>
                  </a:lnTo>
                  <a:lnTo>
                    <a:pt x="0" y="1400556"/>
                  </a:lnTo>
                  <a:lnTo>
                    <a:pt x="961644" y="1400556"/>
                  </a:lnTo>
                  <a:lnTo>
                    <a:pt x="961644" y="0"/>
                  </a:lnTo>
                  <a:close/>
                </a:path>
              </a:pathLst>
            </a:custGeom>
            <a:solidFill>
              <a:srgbClr val="DAE2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8139" y="1795272"/>
              <a:ext cx="1219200" cy="1525524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5279" y="2022335"/>
              <a:ext cx="1303020" cy="114301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22147" y="1840992"/>
              <a:ext cx="1096010" cy="1400810"/>
            </a:xfrm>
            <a:custGeom>
              <a:avLst/>
              <a:gdLst/>
              <a:ahLst/>
              <a:cxnLst/>
              <a:rect l="l" t="t" r="r" b="b"/>
              <a:pathLst>
                <a:path w="1096010" h="1400810">
                  <a:moveTo>
                    <a:pt x="1095756" y="0"/>
                  </a:moveTo>
                  <a:lnTo>
                    <a:pt x="0" y="0"/>
                  </a:lnTo>
                  <a:lnTo>
                    <a:pt x="0" y="1400555"/>
                  </a:lnTo>
                  <a:lnTo>
                    <a:pt x="1095756" y="1400555"/>
                  </a:lnTo>
                  <a:lnTo>
                    <a:pt x="1095756" y="0"/>
                  </a:lnTo>
                  <a:close/>
                </a:path>
              </a:pathLst>
            </a:custGeom>
            <a:solidFill>
              <a:srgbClr val="256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22147" y="1840992"/>
              <a:ext cx="1096010" cy="1400810"/>
            </a:xfrm>
            <a:custGeom>
              <a:avLst/>
              <a:gdLst/>
              <a:ahLst/>
              <a:cxnLst/>
              <a:rect l="l" t="t" r="r" b="b"/>
              <a:pathLst>
                <a:path w="1096010" h="1400810">
                  <a:moveTo>
                    <a:pt x="0" y="1400555"/>
                  </a:moveTo>
                  <a:lnTo>
                    <a:pt x="1095756" y="1400555"/>
                  </a:lnTo>
                  <a:lnTo>
                    <a:pt x="1095756" y="0"/>
                  </a:lnTo>
                  <a:lnTo>
                    <a:pt x="0" y="0"/>
                  </a:lnTo>
                  <a:lnTo>
                    <a:pt x="0" y="140055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42950" y="2111755"/>
            <a:ext cx="8528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Бюджет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60882" y="2386076"/>
            <a:ext cx="4171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solidFill>
                  <a:srgbClr val="FFFFFF"/>
                </a:solidFill>
                <a:latin typeface="Microsoft Sans Serif"/>
                <a:cs typeface="Microsoft Sans Serif"/>
              </a:rPr>
              <a:t>для</a:t>
            </a:r>
            <a:endParaRPr sz="1800">
              <a:latin typeface="Microsoft Sans Serif"/>
              <a:cs typeface="Microsoft Sans Serif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18566" y="2660396"/>
            <a:ext cx="9017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граждан</a:t>
            </a:r>
            <a:endParaRPr sz="1800">
              <a:latin typeface="Microsoft Sans Serif"/>
              <a:cs typeface="Microsoft Sans Serif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71856" y="1801329"/>
            <a:ext cx="1405255" cy="1663064"/>
            <a:chOff x="371856" y="1801329"/>
            <a:chExt cx="1405255" cy="1663064"/>
          </a:xfrm>
        </p:grpSpPr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73123" y="1801329"/>
              <a:ext cx="403898" cy="38561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432559" y="1840992"/>
              <a:ext cx="289560" cy="273050"/>
            </a:xfrm>
            <a:custGeom>
              <a:avLst/>
              <a:gdLst/>
              <a:ahLst/>
              <a:cxnLst/>
              <a:rect l="l" t="t" r="r" b="b"/>
              <a:pathLst>
                <a:path w="289560" h="273050">
                  <a:moveTo>
                    <a:pt x="144780" y="0"/>
                  </a:moveTo>
                  <a:lnTo>
                    <a:pt x="98999" y="6955"/>
                  </a:lnTo>
                  <a:lnTo>
                    <a:pt x="59253" y="26322"/>
                  </a:lnTo>
                  <a:lnTo>
                    <a:pt x="27919" y="55851"/>
                  </a:lnTo>
                  <a:lnTo>
                    <a:pt x="7376" y="93293"/>
                  </a:lnTo>
                  <a:lnTo>
                    <a:pt x="0" y="136398"/>
                  </a:lnTo>
                  <a:lnTo>
                    <a:pt x="7376" y="179502"/>
                  </a:lnTo>
                  <a:lnTo>
                    <a:pt x="27919" y="216944"/>
                  </a:lnTo>
                  <a:lnTo>
                    <a:pt x="59253" y="246473"/>
                  </a:lnTo>
                  <a:lnTo>
                    <a:pt x="98999" y="265840"/>
                  </a:lnTo>
                  <a:lnTo>
                    <a:pt x="144780" y="272796"/>
                  </a:lnTo>
                  <a:lnTo>
                    <a:pt x="190560" y="265840"/>
                  </a:lnTo>
                  <a:lnTo>
                    <a:pt x="230306" y="246473"/>
                  </a:lnTo>
                  <a:lnTo>
                    <a:pt x="261640" y="216944"/>
                  </a:lnTo>
                  <a:lnTo>
                    <a:pt x="282183" y="179502"/>
                  </a:lnTo>
                  <a:lnTo>
                    <a:pt x="289559" y="136398"/>
                  </a:lnTo>
                  <a:lnTo>
                    <a:pt x="282183" y="93293"/>
                  </a:lnTo>
                  <a:lnTo>
                    <a:pt x="261640" y="55851"/>
                  </a:lnTo>
                  <a:lnTo>
                    <a:pt x="230306" y="26322"/>
                  </a:lnTo>
                  <a:lnTo>
                    <a:pt x="190560" y="6955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EAB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1856" y="3076943"/>
              <a:ext cx="403898" cy="387108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431292" y="3116580"/>
              <a:ext cx="289560" cy="274320"/>
            </a:xfrm>
            <a:custGeom>
              <a:avLst/>
              <a:gdLst/>
              <a:ahLst/>
              <a:cxnLst/>
              <a:rect l="l" t="t" r="r" b="b"/>
              <a:pathLst>
                <a:path w="289559" h="274320">
                  <a:moveTo>
                    <a:pt x="144779" y="0"/>
                  </a:moveTo>
                  <a:lnTo>
                    <a:pt x="99018" y="6998"/>
                  </a:lnTo>
                  <a:lnTo>
                    <a:pt x="59275" y="26481"/>
                  </a:lnTo>
                  <a:lnTo>
                    <a:pt x="27934" y="56180"/>
                  </a:lnTo>
                  <a:lnTo>
                    <a:pt x="7381" y="93829"/>
                  </a:lnTo>
                  <a:lnTo>
                    <a:pt x="0" y="137160"/>
                  </a:lnTo>
                  <a:lnTo>
                    <a:pt x="7381" y="180490"/>
                  </a:lnTo>
                  <a:lnTo>
                    <a:pt x="27934" y="218139"/>
                  </a:lnTo>
                  <a:lnTo>
                    <a:pt x="59275" y="247838"/>
                  </a:lnTo>
                  <a:lnTo>
                    <a:pt x="99018" y="267321"/>
                  </a:lnTo>
                  <a:lnTo>
                    <a:pt x="144779" y="274320"/>
                  </a:lnTo>
                  <a:lnTo>
                    <a:pt x="190541" y="267321"/>
                  </a:lnTo>
                  <a:lnTo>
                    <a:pt x="230284" y="247838"/>
                  </a:lnTo>
                  <a:lnTo>
                    <a:pt x="261625" y="218139"/>
                  </a:lnTo>
                  <a:lnTo>
                    <a:pt x="282178" y="180490"/>
                  </a:lnTo>
                  <a:lnTo>
                    <a:pt x="289559" y="137160"/>
                  </a:lnTo>
                  <a:lnTo>
                    <a:pt x="282178" y="93829"/>
                  </a:lnTo>
                  <a:lnTo>
                    <a:pt x="261625" y="56180"/>
                  </a:lnTo>
                  <a:lnTo>
                    <a:pt x="230284" y="26481"/>
                  </a:lnTo>
                  <a:lnTo>
                    <a:pt x="190541" y="6998"/>
                  </a:lnTo>
                  <a:lnTo>
                    <a:pt x="144779" y="0"/>
                  </a:lnTo>
                  <a:close/>
                </a:path>
              </a:pathLst>
            </a:custGeom>
            <a:solidFill>
              <a:srgbClr val="EAB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8" name="object 2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95344" y="1985887"/>
            <a:ext cx="610283" cy="581978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500887" y="1209801"/>
            <a:ext cx="866013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Microsoft Sans Serif"/>
                <a:cs typeface="Microsoft Sans Serif"/>
              </a:rPr>
              <a:t>Предлагаем</a:t>
            </a:r>
            <a:r>
              <a:rPr sz="1400" spc="-4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Вашему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вниманию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издание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«Бюджет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для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граждан»,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-20" dirty="0">
                <a:latin typeface="Microsoft Sans Serif"/>
                <a:cs typeface="Microsoft Sans Serif"/>
              </a:rPr>
              <a:t> котором</a:t>
            </a:r>
            <a:r>
              <a:rPr sz="1400" spc="-60" dirty="0">
                <a:latin typeface="Microsoft Sans Serif"/>
                <a:cs typeface="Microsoft Sans Serif"/>
              </a:rPr>
              <a:t> </a:t>
            </a:r>
            <a:r>
              <a:rPr sz="1400" spc="-30" dirty="0">
                <a:latin typeface="Microsoft Sans Serif"/>
                <a:cs typeface="Microsoft Sans Serif"/>
              </a:rPr>
              <a:t>кратко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и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доступно</a:t>
            </a:r>
            <a:r>
              <a:rPr sz="1400" spc="-3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отражены </a:t>
            </a:r>
            <a:r>
              <a:rPr sz="1400" dirty="0">
                <a:latin typeface="Microsoft Sans Serif"/>
                <a:cs typeface="Microsoft Sans Serif"/>
              </a:rPr>
              <a:t>основные</a:t>
            </a:r>
            <a:r>
              <a:rPr sz="1400" spc="-4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положения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отчета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об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исполнении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бюджета</a:t>
            </a:r>
            <a:r>
              <a:rPr sz="1400" spc="-4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муниципального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образования</a:t>
            </a:r>
            <a:r>
              <a:rPr sz="1400" spc="-40" dirty="0">
                <a:latin typeface="Microsoft Sans Serif"/>
                <a:cs typeface="Microsoft Sans Serif"/>
              </a:rPr>
              <a:t> </a:t>
            </a:r>
            <a:r>
              <a:rPr sz="1400" dirty="0" err="1">
                <a:latin typeface="Microsoft Sans Serif"/>
                <a:cs typeface="Microsoft Sans Serif"/>
              </a:rPr>
              <a:t>за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dirty="0" smtClean="0">
                <a:latin typeface="Microsoft Sans Serif"/>
                <a:cs typeface="Microsoft Sans Serif"/>
              </a:rPr>
              <a:t>202</a:t>
            </a:r>
            <a:r>
              <a:rPr lang="ru-RU" sz="1400" dirty="0" smtClean="0">
                <a:latin typeface="Microsoft Sans Serif"/>
                <a:cs typeface="Microsoft Sans Serif"/>
              </a:rPr>
              <a:t>4</a:t>
            </a:r>
            <a:r>
              <a:rPr sz="1400" spc="-30" dirty="0" smtClean="0">
                <a:latin typeface="Microsoft Sans Serif"/>
                <a:cs typeface="Microsoft Sans Serif"/>
              </a:rPr>
              <a:t> </a:t>
            </a:r>
            <a:r>
              <a:rPr sz="1400" spc="-25" dirty="0" err="1" smtClean="0">
                <a:latin typeface="Microsoft Sans Serif"/>
                <a:cs typeface="Microsoft Sans Serif"/>
              </a:rPr>
              <a:t>год</a:t>
            </a:r>
            <a:r>
              <a:rPr lang="ru-RU" sz="1400" spc="-25" dirty="0" smtClean="0">
                <a:latin typeface="Microsoft Sans Serif"/>
                <a:cs typeface="Microsoft Sans Serif"/>
              </a:rPr>
              <a:t>.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069204" y="5170678"/>
            <a:ext cx="4171315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Microsoft Sans Serif"/>
                <a:cs typeface="Microsoft Sans Serif"/>
              </a:rPr>
              <a:t>Официальный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сайт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муниципального</a:t>
            </a:r>
            <a:r>
              <a:rPr sz="140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образования</a:t>
            </a:r>
            <a:endParaRPr sz="14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25" dirty="0" smtClean="0">
                <a:latin typeface="Microsoft Sans Serif"/>
                <a:cs typeface="Microsoft Sans Serif"/>
              </a:rPr>
              <a:t>«</a:t>
            </a:r>
            <a:r>
              <a:rPr lang="ru-RU" sz="1400" spc="-25" dirty="0" err="1">
                <a:latin typeface="Microsoft Sans Serif"/>
                <a:cs typeface="Microsoft Sans Serif"/>
              </a:rPr>
              <a:t>З</a:t>
            </a:r>
            <a:r>
              <a:rPr lang="ru-RU" sz="1400" spc="-25" dirty="0" err="1" smtClean="0">
                <a:latin typeface="Microsoft Sans Serif"/>
                <a:cs typeface="Microsoft Sans Serif"/>
              </a:rPr>
              <a:t>аларинский</a:t>
            </a:r>
            <a:r>
              <a:rPr lang="ru-RU" sz="1400" spc="-25" dirty="0" smtClean="0">
                <a:latin typeface="Microsoft Sans Serif"/>
                <a:cs typeface="Microsoft Sans Serif"/>
              </a:rPr>
              <a:t> район</a:t>
            </a:r>
            <a:r>
              <a:rPr sz="1400" spc="-20" dirty="0" smtClean="0">
                <a:latin typeface="Microsoft Sans Serif"/>
                <a:cs typeface="Microsoft Sans Serif"/>
              </a:rPr>
              <a:t>»</a:t>
            </a:r>
            <a:r>
              <a:rPr sz="1400" spc="-30" dirty="0" smtClean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сети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Интернет</a:t>
            </a:r>
            <a:endParaRPr sz="1400" dirty="0">
              <a:latin typeface="Microsoft Sans Serif"/>
              <a:cs typeface="Microsoft Sans Serif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069204" y="5811113"/>
            <a:ext cx="192087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400" dirty="0" smtClean="0">
                <a:latin typeface="Arial MT"/>
                <a:cs typeface="Arial MT"/>
                <a:hlinkClick r:id="rId8"/>
              </a:rPr>
              <a:t>http://www.zalari.ru/</a:t>
            </a:r>
            <a:endParaRPr sz="1400" dirty="0">
              <a:latin typeface="Arial MT"/>
              <a:cs typeface="Arial MT"/>
            </a:endParaRPr>
          </a:p>
        </p:txBody>
      </p:sp>
      <p:pic>
        <p:nvPicPr>
          <p:cNvPr id="32" name="object 3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468298" y="5515646"/>
            <a:ext cx="560471" cy="526723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763000" y="5516879"/>
            <a:ext cx="868679" cy="690371"/>
          </a:xfrm>
          <a:prstGeom prst="rect">
            <a:avLst/>
          </a:prstGeom>
        </p:spPr>
      </p:pic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5095">
              <a:lnSpc>
                <a:spcPts val="1425"/>
              </a:lnSpc>
            </a:pPr>
            <a:fld id="{81D60167-4931-47E6-BA6A-407CBD079E47}" type="slidenum">
              <a:rPr spc="-50" dirty="0"/>
              <a:t>2</a:t>
            </a:fld>
            <a:endParaRPr spc="-50" dirty="0"/>
          </a:p>
        </p:txBody>
      </p:sp>
      <p:sp>
        <p:nvSpPr>
          <p:cNvPr id="35" name="object 9"/>
          <p:cNvSpPr txBox="1"/>
          <p:nvPr/>
        </p:nvSpPr>
        <p:spPr>
          <a:xfrm>
            <a:off x="5023103" y="3144011"/>
            <a:ext cx="4608830" cy="1179169"/>
          </a:xfrm>
          <a:prstGeom prst="rect">
            <a:avLst/>
          </a:prstGeom>
          <a:solidFill>
            <a:srgbClr val="EEF0F5"/>
          </a:solidFill>
        </p:spPr>
        <p:txBody>
          <a:bodyPr vert="horz" wrap="square" lIns="0" tIns="40005" rIns="0" bIns="0" rtlCol="0">
            <a:spAutoFit/>
          </a:bodyPr>
          <a:lstStyle/>
          <a:p>
            <a:pPr marL="92710" marR="120650">
              <a:lnSpc>
                <a:spcPct val="100000"/>
              </a:lnSpc>
              <a:spcBef>
                <a:spcPts val="315"/>
              </a:spcBef>
            </a:pPr>
            <a:r>
              <a:rPr sz="1800" spc="-10" dirty="0">
                <a:solidFill>
                  <a:srgbClr val="256F9F"/>
                </a:solidFill>
                <a:latin typeface="Microsoft Sans Serif"/>
                <a:cs typeface="Microsoft Sans Serif"/>
              </a:rPr>
              <a:t>Публичные</a:t>
            </a:r>
            <a:r>
              <a:rPr sz="1800" spc="-15" dirty="0">
                <a:solidFill>
                  <a:srgbClr val="256F9F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256F9F"/>
                </a:solidFill>
                <a:latin typeface="Microsoft Sans Serif"/>
                <a:cs typeface="Microsoft Sans Serif"/>
              </a:rPr>
              <a:t>слушания</a:t>
            </a:r>
            <a:r>
              <a:rPr sz="1800" spc="20" dirty="0">
                <a:solidFill>
                  <a:srgbClr val="256F9F"/>
                </a:solidFill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проводятся</a:t>
            </a:r>
            <a:r>
              <a:rPr sz="1400" spc="-30" dirty="0">
                <a:latin typeface="Microsoft Sans Serif"/>
                <a:cs typeface="Microsoft Sans Serif"/>
              </a:rPr>
              <a:t> </a:t>
            </a:r>
            <a:r>
              <a:rPr sz="1400" spc="-50" dirty="0">
                <a:latin typeface="Microsoft Sans Serif"/>
                <a:cs typeface="Microsoft Sans Serif"/>
              </a:rPr>
              <a:t>в </a:t>
            </a:r>
            <a:r>
              <a:rPr sz="1400" spc="-10" dirty="0">
                <a:latin typeface="Microsoft Sans Serif"/>
                <a:cs typeface="Microsoft Sans Serif"/>
              </a:rPr>
              <a:t>соответствии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с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Положением </a:t>
            </a:r>
            <a:r>
              <a:rPr sz="1400" dirty="0">
                <a:latin typeface="Microsoft Sans Serif"/>
                <a:cs typeface="Microsoft Sans Serif"/>
              </a:rPr>
              <a:t>о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публичных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слушаниях </a:t>
            </a:r>
            <a:r>
              <a:rPr sz="1400" dirty="0">
                <a:latin typeface="Microsoft Sans Serif"/>
                <a:cs typeface="Microsoft Sans Serif"/>
              </a:rPr>
              <a:t>в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муниципальном</a:t>
            </a:r>
            <a:r>
              <a:rPr sz="1400" spc="-5" dirty="0">
                <a:latin typeface="Microsoft Sans Serif"/>
                <a:cs typeface="Microsoft Sans Serif"/>
              </a:rPr>
              <a:t> </a:t>
            </a:r>
            <a:r>
              <a:rPr sz="1400" spc="-10" dirty="0" err="1">
                <a:latin typeface="Microsoft Sans Serif"/>
                <a:cs typeface="Microsoft Sans Serif"/>
              </a:rPr>
              <a:t>образовании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spc="-25" dirty="0" smtClean="0">
                <a:latin typeface="Microsoft Sans Serif"/>
                <a:cs typeface="Microsoft Sans Serif"/>
              </a:rPr>
              <a:t>«</a:t>
            </a:r>
            <a:r>
              <a:rPr lang="ru-RU" sz="1400" spc="-25" dirty="0" err="1">
                <a:latin typeface="Microsoft Sans Serif"/>
                <a:cs typeface="Microsoft Sans Serif"/>
              </a:rPr>
              <a:t>З</a:t>
            </a:r>
            <a:r>
              <a:rPr lang="ru-RU" sz="1400" spc="-25" dirty="0" err="1" smtClean="0">
                <a:latin typeface="Microsoft Sans Serif"/>
                <a:cs typeface="Microsoft Sans Serif"/>
              </a:rPr>
              <a:t>аларинский</a:t>
            </a:r>
            <a:r>
              <a:rPr lang="ru-RU" sz="1400" spc="-25" dirty="0" smtClean="0">
                <a:latin typeface="Microsoft Sans Serif"/>
                <a:cs typeface="Microsoft Sans Serif"/>
              </a:rPr>
              <a:t> район</a:t>
            </a:r>
            <a:r>
              <a:rPr sz="1400" spc="-20" dirty="0" smtClean="0">
                <a:latin typeface="Microsoft Sans Serif"/>
                <a:cs typeface="Microsoft Sans Serif"/>
              </a:rPr>
              <a:t>»,</a:t>
            </a:r>
            <a:r>
              <a:rPr sz="1400" spc="-15" dirty="0" smtClean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утвержденном</a:t>
            </a:r>
            <a:r>
              <a:rPr sz="1400" spc="-50" dirty="0">
                <a:latin typeface="Microsoft Sans Serif"/>
                <a:cs typeface="Microsoft Sans Serif"/>
              </a:rPr>
              <a:t> </a:t>
            </a:r>
            <a:r>
              <a:rPr sz="1400" dirty="0" err="1">
                <a:latin typeface="Microsoft Sans Serif"/>
                <a:cs typeface="Microsoft Sans Serif"/>
              </a:rPr>
              <a:t>решением</a:t>
            </a:r>
            <a:r>
              <a:rPr sz="1400" spc="-45" dirty="0">
                <a:latin typeface="Microsoft Sans Serif"/>
                <a:cs typeface="Microsoft Sans Serif"/>
              </a:rPr>
              <a:t> </a:t>
            </a:r>
            <a:r>
              <a:rPr lang="ru-RU" sz="1400" spc="-10" dirty="0" smtClean="0">
                <a:latin typeface="Microsoft Sans Serif"/>
                <a:cs typeface="Microsoft Sans Serif"/>
              </a:rPr>
              <a:t>Думы от 15</a:t>
            </a:r>
            <a:r>
              <a:rPr sz="1400" dirty="0" smtClean="0">
                <a:latin typeface="Microsoft Sans Serif"/>
                <a:cs typeface="Microsoft Sans Serif"/>
              </a:rPr>
              <a:t>.0</a:t>
            </a:r>
            <a:r>
              <a:rPr lang="ru-RU" sz="1400" dirty="0" smtClean="0">
                <a:latin typeface="Microsoft Sans Serif"/>
                <a:cs typeface="Microsoft Sans Serif"/>
              </a:rPr>
              <a:t>4</a:t>
            </a:r>
            <a:r>
              <a:rPr sz="1400" dirty="0" smtClean="0">
                <a:latin typeface="Microsoft Sans Serif"/>
                <a:cs typeface="Microsoft Sans Serif"/>
              </a:rPr>
              <a:t>.20</a:t>
            </a:r>
            <a:r>
              <a:rPr lang="ru-RU" sz="1400" dirty="0" smtClean="0">
                <a:latin typeface="Microsoft Sans Serif"/>
                <a:cs typeface="Microsoft Sans Serif"/>
              </a:rPr>
              <a:t>22</a:t>
            </a:r>
            <a:r>
              <a:rPr sz="1400" spc="-45" dirty="0" smtClean="0">
                <a:latin typeface="Microsoft Sans Serif"/>
                <a:cs typeface="Microsoft Sans Serif"/>
              </a:rPr>
              <a:t> </a:t>
            </a:r>
            <a:r>
              <a:rPr sz="1400" spc="95" dirty="0">
                <a:latin typeface="Microsoft Sans Serif"/>
                <a:cs typeface="Microsoft Sans Serif"/>
              </a:rPr>
              <a:t>№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sz="1400" spc="-20" dirty="0" smtClean="0">
                <a:latin typeface="Microsoft Sans Serif"/>
                <a:cs typeface="Microsoft Sans Serif"/>
              </a:rPr>
              <a:t>1</a:t>
            </a:r>
            <a:r>
              <a:rPr lang="ru-RU" sz="1400" spc="-20" dirty="0" smtClean="0">
                <a:latin typeface="Microsoft Sans Serif"/>
                <a:cs typeface="Microsoft Sans Serif"/>
              </a:rPr>
              <a:t>5</a:t>
            </a:r>
            <a:r>
              <a:rPr sz="1400" spc="-20" dirty="0" smtClean="0">
                <a:latin typeface="Microsoft Sans Serif"/>
                <a:cs typeface="Microsoft Sans Serif"/>
              </a:rPr>
              <a:t>.</a:t>
            </a:r>
            <a:endParaRPr sz="14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801247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495421352"/>
              </p:ext>
            </p:extLst>
          </p:nvPr>
        </p:nvGraphicFramePr>
        <p:xfrm>
          <a:off x="762000" y="1219200"/>
          <a:ext cx="8915400" cy="5173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1219200" y="381000"/>
            <a:ext cx="7761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МО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на жилищно-коммунальное хозяйство 2022-2024 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960" y="5029200"/>
            <a:ext cx="1800200" cy="164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51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4" y="1594759"/>
            <a:ext cx="2786063" cy="208954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228600" y="0"/>
            <a:ext cx="96041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жилых помещений 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сельских территориях,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предоставляемых гражданам,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проживающим на сельских территориях, по договору найма жилого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помещения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муниципальной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программы«Комплексное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устойчивое развитие сельских территорий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района»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24400" y="1404044"/>
            <a:ext cx="4929783" cy="265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45 663,6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Местный бюджет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7 407,0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бюджет-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1 530,3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36 726,4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endParaRPr lang="ru-RU" sz="113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2172" indent="-232172">
              <a:buFont typeface="Arial" panose="020B0604020202020204" pitchFamily="34" charset="0"/>
              <a:buChar char="•"/>
            </a:pPr>
            <a:endParaRPr lang="ru-RU" sz="113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финансового обеспечения, направленная на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жилых помещений на сельских территориях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 45 663,6 тыс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/>
          </a:p>
        </p:txBody>
      </p:sp>
      <p:pic>
        <p:nvPicPr>
          <p:cNvPr id="6" name="Picture 5" descr="C:\Users\Solodkih\Desktop\pictur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003" y="4078736"/>
            <a:ext cx="2948727" cy="2211545"/>
          </a:xfrm>
          <a:prstGeom prst="rect">
            <a:avLst/>
          </a:prstGeom>
          <a:noFill/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Solodkih\Desktop\Тыреть Бушуевых 53\cb97c69a-498b-4484-bd93-f22db84c6a60.jfif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8" r="14184"/>
          <a:stretch/>
        </p:blipFill>
        <p:spPr bwMode="auto">
          <a:xfrm>
            <a:off x="6027178" y="3937529"/>
            <a:ext cx="3148528" cy="221154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18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478967749"/>
              </p:ext>
            </p:extLst>
          </p:nvPr>
        </p:nvGraphicFramePr>
        <p:xfrm>
          <a:off x="152400" y="838200"/>
          <a:ext cx="9753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219200" y="30480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МО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на образование 2022-2024 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141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245"/>
            <a:ext cx="9906000" cy="22996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800" y="538328"/>
            <a:ext cx="9085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МБОУ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Заларинская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№2  в рамках муниципальной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программы«Комплексное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устойчивое развитие сельских территорий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района» в 2022-2024 гг.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2521" y="4266439"/>
            <a:ext cx="3180755" cy="1843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38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 -372 930,0 </a:t>
            </a:r>
            <a:r>
              <a:rPr lang="ru-RU" sz="1138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Местный бюджет – 949,8 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бюджет- 14 879,2 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 -357 101,0 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38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38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 – 727 690,7 </a:t>
            </a:r>
            <a:r>
              <a:rPr lang="ru-RU" sz="1138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Местный бюджет – 1 853,1 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бюджет- 29 033,8тыс.руб.;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 -696 803,8 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38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06402" y="4266439"/>
            <a:ext cx="6059687" cy="2149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38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 – 213 757,3 </a:t>
            </a:r>
            <a:r>
              <a:rPr lang="ru-RU" sz="1138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Местный бюджет – 1 160,6 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Областной бюджет- 168 628,9 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.;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бюджет -33 522,4 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32172" indent="-232172">
              <a:buFont typeface="Arial" panose="020B0604020202020204" pitchFamily="34" charset="0"/>
              <a:buChar char="•"/>
            </a:pPr>
            <a:endParaRPr lang="ru-RU" sz="113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2172" indent="-232172">
              <a:buFont typeface="Arial" panose="020B0604020202020204" pitchFamily="34" charset="0"/>
              <a:buChar char="•"/>
            </a:pPr>
            <a:endParaRPr lang="ru-RU" sz="113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2172" indent="-232172">
              <a:buFont typeface="Arial" panose="020B0604020202020204" pitchFamily="34" charset="0"/>
              <a:buChar char="•"/>
            </a:pPr>
            <a:endParaRPr lang="ru-RU" sz="113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финансового обеспечения, направленная на модернизацию объекта в 2022 -2024 гг.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 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1 314 378,0 тыс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8663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9200" y="30480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МО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на культуру 2022-2024 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660796875"/>
              </p:ext>
            </p:extLst>
          </p:nvPr>
        </p:nvGraphicFramePr>
        <p:xfrm>
          <a:off x="152400" y="1227666"/>
          <a:ext cx="9677400" cy="5325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016971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129898511"/>
              </p:ext>
            </p:extLst>
          </p:nvPr>
        </p:nvGraphicFramePr>
        <p:xfrm>
          <a:off x="457200" y="1148352"/>
          <a:ext cx="9046963" cy="4300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112764" y="4311254"/>
            <a:ext cx="735211" cy="229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94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46 чел.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57358" y="2589627"/>
            <a:ext cx="990600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4094" y="43248"/>
            <a:ext cx="7537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Выплаты на оказание материальной помощи участникам специальной военной операции из бюджета муниципального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образования«Заларинский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2023-2024 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9260" y="5448896"/>
            <a:ext cx="9588698" cy="792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138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Распоряжение Губернатора иркутской области от 08.11.2022г. № 338-р«Об утверждении перечня мер социальной поддержки, предоставляемых в Иркутской области участникам специальной военной операции, проводимой с 24.02.2022г., и членам их семей», Постановлением Администрации МО «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Заларинский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от 01.12.2023   № 681 «Об утверждении Положения об единовременных выплатах, компенсации, участникам специальной военной операции, проводимой с 24.02.2022г., и членам их семей на территории МО «</a:t>
            </a:r>
            <a:r>
              <a:rPr lang="ru-RU" sz="1138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Заларинский</a:t>
            </a:r>
            <a:r>
              <a:rPr lang="ru-RU" sz="1138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район».</a:t>
            </a:r>
          </a:p>
        </p:txBody>
      </p:sp>
      <p:graphicFrame>
        <p:nvGraphicFramePr>
          <p:cNvPr id="7" name="Содержимое 3"/>
          <p:cNvGraphicFramePr>
            <a:graphicFrameLocks noGrp="1"/>
          </p:cNvGraphicFramePr>
          <p:nvPr>
            <p:extLst/>
          </p:nvPr>
        </p:nvGraphicFramePr>
        <p:xfrm>
          <a:off x="6992102" y="633509"/>
          <a:ext cx="2917909" cy="18271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8965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1551" y="255381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межбюджетных трансфертов предоставленных из бюджета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«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2022-2024гг.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2038741"/>
              </p:ext>
            </p:extLst>
          </p:nvPr>
        </p:nvGraphicFramePr>
        <p:xfrm>
          <a:off x="685800" y="1066800"/>
          <a:ext cx="8839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072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2600" y="188641"/>
            <a:ext cx="79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униципальный долг МО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аларинский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в динамике  2021-2024гг.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199188987"/>
              </p:ext>
            </p:extLst>
          </p:nvPr>
        </p:nvGraphicFramePr>
        <p:xfrm>
          <a:off x="776536" y="1397001"/>
          <a:ext cx="8193496" cy="4775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218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1930" rIns="0" bIns="0" rtlCol="0">
            <a:spAutoFit/>
          </a:bodyPr>
          <a:lstStyle/>
          <a:p>
            <a:pPr marL="51435">
              <a:lnSpc>
                <a:spcPct val="100000"/>
              </a:lnSpc>
              <a:spcBef>
                <a:spcPts val="100"/>
              </a:spcBef>
            </a:pPr>
            <a:r>
              <a:rPr dirty="0"/>
              <a:t>Контактная</a:t>
            </a:r>
            <a:r>
              <a:rPr spc="-70" dirty="0"/>
              <a:t> </a:t>
            </a:r>
            <a:r>
              <a:rPr spc="-10" dirty="0"/>
              <a:t>информация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36795" y="929639"/>
            <a:ext cx="9373235" cy="777240"/>
            <a:chOff x="336795" y="929639"/>
            <a:chExt cx="9373235" cy="77724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6795" y="932442"/>
              <a:ext cx="9372617" cy="72273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05583" y="934211"/>
              <a:ext cx="6091428" cy="77266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81000" y="929639"/>
              <a:ext cx="9288780" cy="647700"/>
            </a:xfrm>
            <a:custGeom>
              <a:avLst/>
              <a:gdLst/>
              <a:ahLst/>
              <a:cxnLst/>
              <a:rect l="l" t="t" r="r" b="b"/>
              <a:pathLst>
                <a:path w="9288780" h="647700">
                  <a:moveTo>
                    <a:pt x="9180830" y="0"/>
                  </a:moveTo>
                  <a:lnTo>
                    <a:pt x="107950" y="0"/>
                  </a:lnTo>
                  <a:lnTo>
                    <a:pt x="65933" y="8491"/>
                  </a:lnTo>
                  <a:lnTo>
                    <a:pt x="31619" y="31638"/>
                  </a:lnTo>
                  <a:lnTo>
                    <a:pt x="8483" y="65954"/>
                  </a:lnTo>
                  <a:lnTo>
                    <a:pt x="0" y="107950"/>
                  </a:lnTo>
                  <a:lnTo>
                    <a:pt x="0" y="539750"/>
                  </a:lnTo>
                  <a:lnTo>
                    <a:pt x="8483" y="581745"/>
                  </a:lnTo>
                  <a:lnTo>
                    <a:pt x="31619" y="616061"/>
                  </a:lnTo>
                  <a:lnTo>
                    <a:pt x="65933" y="639208"/>
                  </a:lnTo>
                  <a:lnTo>
                    <a:pt x="107950" y="647700"/>
                  </a:lnTo>
                  <a:lnTo>
                    <a:pt x="9180830" y="647700"/>
                  </a:lnTo>
                  <a:lnTo>
                    <a:pt x="9222825" y="639208"/>
                  </a:lnTo>
                  <a:lnTo>
                    <a:pt x="9257141" y="616061"/>
                  </a:lnTo>
                  <a:lnTo>
                    <a:pt x="9280288" y="581745"/>
                  </a:lnTo>
                  <a:lnTo>
                    <a:pt x="9288780" y="539750"/>
                  </a:lnTo>
                  <a:lnTo>
                    <a:pt x="9288780" y="107950"/>
                  </a:lnTo>
                  <a:lnTo>
                    <a:pt x="9280288" y="65954"/>
                  </a:lnTo>
                  <a:lnTo>
                    <a:pt x="9257141" y="31638"/>
                  </a:lnTo>
                  <a:lnTo>
                    <a:pt x="9222825" y="8491"/>
                  </a:lnTo>
                  <a:lnTo>
                    <a:pt x="91808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168144" y="990041"/>
            <a:ext cx="5768975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45720" algn="ctr">
              <a:lnSpc>
                <a:spcPct val="100000"/>
              </a:lnSpc>
              <a:spcBef>
                <a:spcPts val="95"/>
              </a:spcBef>
            </a:pPr>
            <a:r>
              <a:rPr lang="ru-RU" sz="1600" spc="-10" dirty="0" smtClean="0">
                <a:latin typeface="Microsoft Sans Serif"/>
                <a:cs typeface="Microsoft Sans Serif"/>
              </a:rPr>
              <a:t>Комитет по финансам администрации муниципального образования «</a:t>
            </a:r>
            <a:r>
              <a:rPr lang="ru-RU" sz="1600" spc="-10" dirty="0" err="1" smtClean="0">
                <a:latin typeface="Microsoft Sans Serif"/>
                <a:cs typeface="Microsoft Sans Serif"/>
              </a:rPr>
              <a:t>Заларинский</a:t>
            </a:r>
            <a:r>
              <a:rPr lang="ru-RU" sz="1600" spc="-10" dirty="0" smtClean="0">
                <a:latin typeface="Microsoft Sans Serif"/>
                <a:cs typeface="Microsoft Sans Serif"/>
              </a:rPr>
              <a:t> район»</a:t>
            </a:r>
            <a:endParaRPr sz="1600" dirty="0">
              <a:latin typeface="Microsoft Sans Serif"/>
              <a:cs typeface="Microsoft Sans Serif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09949" y="1845564"/>
            <a:ext cx="4020820" cy="1285240"/>
            <a:chOff x="409949" y="1845564"/>
            <a:chExt cx="4020820" cy="128524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9949" y="1848503"/>
              <a:ext cx="4020325" cy="124527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17676" y="1869960"/>
              <a:ext cx="2403348" cy="126033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54151" y="1845564"/>
              <a:ext cx="3937000" cy="1170940"/>
            </a:xfrm>
            <a:custGeom>
              <a:avLst/>
              <a:gdLst/>
              <a:ahLst/>
              <a:cxnLst/>
              <a:rect l="l" t="t" r="r" b="b"/>
              <a:pathLst>
                <a:path w="3937000" h="1170939">
                  <a:moveTo>
                    <a:pt x="3765296" y="0"/>
                  </a:moveTo>
                  <a:lnTo>
                    <a:pt x="171183" y="0"/>
                  </a:lnTo>
                  <a:lnTo>
                    <a:pt x="125677" y="6110"/>
                  </a:lnTo>
                  <a:lnTo>
                    <a:pt x="84785" y="23358"/>
                  </a:lnTo>
                  <a:lnTo>
                    <a:pt x="50139" y="50117"/>
                  </a:lnTo>
                  <a:lnTo>
                    <a:pt x="23372" y="84760"/>
                  </a:lnTo>
                  <a:lnTo>
                    <a:pt x="6115" y="125662"/>
                  </a:lnTo>
                  <a:lnTo>
                    <a:pt x="0" y="171196"/>
                  </a:lnTo>
                  <a:lnTo>
                    <a:pt x="0" y="999236"/>
                  </a:lnTo>
                  <a:lnTo>
                    <a:pt x="6115" y="1044769"/>
                  </a:lnTo>
                  <a:lnTo>
                    <a:pt x="23372" y="1085671"/>
                  </a:lnTo>
                  <a:lnTo>
                    <a:pt x="50139" y="1120314"/>
                  </a:lnTo>
                  <a:lnTo>
                    <a:pt x="84785" y="1147073"/>
                  </a:lnTo>
                  <a:lnTo>
                    <a:pt x="125677" y="1164321"/>
                  </a:lnTo>
                  <a:lnTo>
                    <a:pt x="171183" y="1170432"/>
                  </a:lnTo>
                  <a:lnTo>
                    <a:pt x="3765296" y="1170432"/>
                  </a:lnTo>
                  <a:lnTo>
                    <a:pt x="3810829" y="1164321"/>
                  </a:lnTo>
                  <a:lnTo>
                    <a:pt x="3851731" y="1147073"/>
                  </a:lnTo>
                  <a:lnTo>
                    <a:pt x="3886374" y="1120314"/>
                  </a:lnTo>
                  <a:lnTo>
                    <a:pt x="3913133" y="1085671"/>
                  </a:lnTo>
                  <a:lnTo>
                    <a:pt x="3930381" y="1044769"/>
                  </a:lnTo>
                  <a:lnTo>
                    <a:pt x="3936492" y="999236"/>
                  </a:lnTo>
                  <a:lnTo>
                    <a:pt x="3936492" y="171196"/>
                  </a:lnTo>
                  <a:lnTo>
                    <a:pt x="3930381" y="125662"/>
                  </a:lnTo>
                  <a:lnTo>
                    <a:pt x="3913133" y="84760"/>
                  </a:lnTo>
                  <a:lnTo>
                    <a:pt x="3886374" y="50117"/>
                  </a:lnTo>
                  <a:lnTo>
                    <a:pt x="3851731" y="23358"/>
                  </a:lnTo>
                  <a:lnTo>
                    <a:pt x="3810829" y="6110"/>
                  </a:lnTo>
                  <a:lnTo>
                    <a:pt x="37652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1752600" y="1926717"/>
            <a:ext cx="1412113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spc="-20" dirty="0" smtClean="0">
                <a:latin typeface="Microsoft Sans Serif"/>
                <a:cs typeface="Microsoft Sans Serif"/>
              </a:rPr>
              <a:t>Председатель</a:t>
            </a:r>
            <a:endParaRPr sz="1600" dirty="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80871" y="2414092"/>
            <a:ext cx="2082800" cy="5174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sz="1600" spc="-10" dirty="0" smtClean="0">
                <a:latin typeface="Microsoft Sans Serif"/>
                <a:cs typeface="Microsoft Sans Serif"/>
              </a:rPr>
              <a:t>Воскресенская </a:t>
            </a:r>
          </a:p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lang="ru-RU" sz="1600" spc="-10" dirty="0" smtClean="0">
                <a:latin typeface="Microsoft Sans Serif"/>
                <a:cs typeface="Microsoft Sans Serif"/>
              </a:rPr>
              <a:t>Наталья Геннадьевна</a:t>
            </a:r>
            <a:endParaRPr sz="1600" dirty="0">
              <a:latin typeface="Microsoft Sans Serif"/>
              <a:cs typeface="Microsoft Sans Serif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71852" y="3214116"/>
            <a:ext cx="4058920" cy="2703830"/>
            <a:chOff x="371852" y="3214116"/>
            <a:chExt cx="4058920" cy="2703830"/>
          </a:xfrm>
        </p:grpSpPr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71852" y="3217123"/>
              <a:ext cx="4058418" cy="270058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0248" y="3304032"/>
              <a:ext cx="3663696" cy="2325624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416052" y="3214116"/>
              <a:ext cx="3975100" cy="2626360"/>
            </a:xfrm>
            <a:custGeom>
              <a:avLst/>
              <a:gdLst/>
              <a:ahLst/>
              <a:cxnLst/>
              <a:rect l="l" t="t" r="r" b="b"/>
              <a:pathLst>
                <a:path w="3975100" h="2626360">
                  <a:moveTo>
                    <a:pt x="3590544" y="0"/>
                  </a:moveTo>
                  <a:lnTo>
                    <a:pt x="384060" y="0"/>
                  </a:lnTo>
                  <a:lnTo>
                    <a:pt x="335884" y="2992"/>
                  </a:lnTo>
                  <a:lnTo>
                    <a:pt x="289493" y="11730"/>
                  </a:lnTo>
                  <a:lnTo>
                    <a:pt x="245248" y="25852"/>
                  </a:lnTo>
                  <a:lnTo>
                    <a:pt x="203509" y="44999"/>
                  </a:lnTo>
                  <a:lnTo>
                    <a:pt x="164636" y="68812"/>
                  </a:lnTo>
                  <a:lnTo>
                    <a:pt x="128988" y="96929"/>
                  </a:lnTo>
                  <a:lnTo>
                    <a:pt x="96926" y="128991"/>
                  </a:lnTo>
                  <a:lnTo>
                    <a:pt x="68809" y="164639"/>
                  </a:lnTo>
                  <a:lnTo>
                    <a:pt x="44997" y="203511"/>
                  </a:lnTo>
                  <a:lnTo>
                    <a:pt x="25851" y="245248"/>
                  </a:lnTo>
                  <a:lnTo>
                    <a:pt x="11729" y="289489"/>
                  </a:lnTo>
                  <a:lnTo>
                    <a:pt x="2992" y="335876"/>
                  </a:lnTo>
                  <a:lnTo>
                    <a:pt x="0" y="384048"/>
                  </a:lnTo>
                  <a:lnTo>
                    <a:pt x="0" y="2241804"/>
                  </a:lnTo>
                  <a:lnTo>
                    <a:pt x="2992" y="2289977"/>
                  </a:lnTo>
                  <a:lnTo>
                    <a:pt x="11729" y="2336366"/>
                  </a:lnTo>
                  <a:lnTo>
                    <a:pt x="25851" y="2380609"/>
                  </a:lnTo>
                  <a:lnTo>
                    <a:pt x="44997" y="2422346"/>
                  </a:lnTo>
                  <a:lnTo>
                    <a:pt x="68809" y="2461218"/>
                  </a:lnTo>
                  <a:lnTo>
                    <a:pt x="96926" y="2496865"/>
                  </a:lnTo>
                  <a:lnTo>
                    <a:pt x="128988" y="2528926"/>
                  </a:lnTo>
                  <a:lnTo>
                    <a:pt x="164636" y="2557043"/>
                  </a:lnTo>
                  <a:lnTo>
                    <a:pt x="203509" y="2580854"/>
                  </a:lnTo>
                  <a:lnTo>
                    <a:pt x="245248" y="2600001"/>
                  </a:lnTo>
                  <a:lnTo>
                    <a:pt x="289493" y="2614122"/>
                  </a:lnTo>
                  <a:lnTo>
                    <a:pt x="335884" y="2622859"/>
                  </a:lnTo>
                  <a:lnTo>
                    <a:pt x="384060" y="2625852"/>
                  </a:lnTo>
                  <a:lnTo>
                    <a:pt x="3590544" y="2625852"/>
                  </a:lnTo>
                  <a:lnTo>
                    <a:pt x="3638715" y="2622859"/>
                  </a:lnTo>
                  <a:lnTo>
                    <a:pt x="3685102" y="2614122"/>
                  </a:lnTo>
                  <a:lnTo>
                    <a:pt x="3729343" y="2600001"/>
                  </a:lnTo>
                  <a:lnTo>
                    <a:pt x="3771080" y="2580854"/>
                  </a:lnTo>
                  <a:lnTo>
                    <a:pt x="3809952" y="2557043"/>
                  </a:lnTo>
                  <a:lnTo>
                    <a:pt x="3845600" y="2528926"/>
                  </a:lnTo>
                  <a:lnTo>
                    <a:pt x="3877662" y="2496865"/>
                  </a:lnTo>
                  <a:lnTo>
                    <a:pt x="3905779" y="2461218"/>
                  </a:lnTo>
                  <a:lnTo>
                    <a:pt x="3929592" y="2422346"/>
                  </a:lnTo>
                  <a:lnTo>
                    <a:pt x="3948739" y="2380609"/>
                  </a:lnTo>
                  <a:lnTo>
                    <a:pt x="3962861" y="2336366"/>
                  </a:lnTo>
                  <a:lnTo>
                    <a:pt x="3971599" y="2289977"/>
                  </a:lnTo>
                  <a:lnTo>
                    <a:pt x="3974592" y="2241804"/>
                  </a:lnTo>
                  <a:lnTo>
                    <a:pt x="3974592" y="384048"/>
                  </a:lnTo>
                  <a:lnTo>
                    <a:pt x="3971599" y="335876"/>
                  </a:lnTo>
                  <a:lnTo>
                    <a:pt x="3962861" y="289489"/>
                  </a:lnTo>
                  <a:lnTo>
                    <a:pt x="3948739" y="245248"/>
                  </a:lnTo>
                  <a:lnTo>
                    <a:pt x="3929592" y="203511"/>
                  </a:lnTo>
                  <a:lnTo>
                    <a:pt x="3905779" y="164639"/>
                  </a:lnTo>
                  <a:lnTo>
                    <a:pt x="3877662" y="128991"/>
                  </a:lnTo>
                  <a:lnTo>
                    <a:pt x="3845600" y="96929"/>
                  </a:lnTo>
                  <a:lnTo>
                    <a:pt x="3809952" y="68812"/>
                  </a:lnTo>
                  <a:lnTo>
                    <a:pt x="3771080" y="44999"/>
                  </a:lnTo>
                  <a:lnTo>
                    <a:pt x="3729343" y="25852"/>
                  </a:lnTo>
                  <a:lnTo>
                    <a:pt x="3685102" y="11730"/>
                  </a:lnTo>
                  <a:lnTo>
                    <a:pt x="3638715" y="2992"/>
                  </a:lnTo>
                  <a:lnTo>
                    <a:pt x="35905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643888" y="3360166"/>
            <a:ext cx="15208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5" dirty="0">
                <a:latin typeface="Microsoft Sans Serif"/>
                <a:cs typeface="Microsoft Sans Serif"/>
              </a:rPr>
              <a:t>График</a:t>
            </a:r>
            <a:r>
              <a:rPr sz="1600" spc="-60" dirty="0">
                <a:latin typeface="Microsoft Sans Serif"/>
                <a:cs typeface="Microsoft Sans Serif"/>
              </a:rPr>
              <a:t> </a:t>
            </a:r>
            <a:r>
              <a:rPr sz="1600" spc="-10" dirty="0">
                <a:latin typeface="Microsoft Sans Serif"/>
                <a:cs typeface="Microsoft Sans Serif"/>
              </a:rPr>
              <a:t>работы: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646088" y="3983177"/>
            <a:ext cx="127444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Microsoft Sans Serif"/>
                <a:cs typeface="Microsoft Sans Serif"/>
              </a:rPr>
              <a:t>с</a:t>
            </a:r>
            <a:r>
              <a:rPr sz="1400" spc="20" dirty="0">
                <a:latin typeface="Microsoft Sans Serif"/>
                <a:cs typeface="Microsoft Sans Serif"/>
              </a:rPr>
              <a:t> </a:t>
            </a:r>
            <a:r>
              <a:rPr lang="ru-RU" sz="1400" spc="20" dirty="0" smtClean="0">
                <a:latin typeface="Microsoft Sans Serif"/>
                <a:cs typeface="Microsoft Sans Serif"/>
              </a:rPr>
              <a:t>8</a:t>
            </a:r>
            <a:r>
              <a:rPr sz="1400" spc="-10" dirty="0" smtClean="0">
                <a:latin typeface="Arial MT"/>
                <a:cs typeface="Arial MT"/>
              </a:rPr>
              <a:t>-</a:t>
            </a:r>
            <a:r>
              <a:rPr sz="1400" dirty="0" smtClean="0">
                <a:latin typeface="Microsoft Sans Serif"/>
                <a:cs typeface="Microsoft Sans Serif"/>
              </a:rPr>
              <a:t>00 </a:t>
            </a:r>
            <a:r>
              <a:rPr sz="1400" dirty="0" err="1">
                <a:latin typeface="Microsoft Sans Serif"/>
                <a:cs typeface="Microsoft Sans Serif"/>
              </a:rPr>
              <a:t>до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10" dirty="0" smtClean="0">
                <a:latin typeface="Microsoft Sans Serif"/>
                <a:cs typeface="Microsoft Sans Serif"/>
              </a:rPr>
              <a:t>1</a:t>
            </a:r>
            <a:r>
              <a:rPr lang="ru-RU" sz="1400" spc="-10" dirty="0" smtClean="0">
                <a:latin typeface="Microsoft Sans Serif"/>
                <a:cs typeface="Microsoft Sans Serif"/>
              </a:rPr>
              <a:t>7</a:t>
            </a:r>
            <a:r>
              <a:rPr sz="1400" spc="-10" dirty="0" smtClean="0">
                <a:latin typeface="Arial MT"/>
                <a:cs typeface="Arial MT"/>
              </a:rPr>
              <a:t>-</a:t>
            </a:r>
            <a:r>
              <a:rPr sz="1400" spc="-25" dirty="0" smtClean="0">
                <a:latin typeface="Arial MT"/>
                <a:cs typeface="Arial MT"/>
              </a:rPr>
              <a:t>00</a:t>
            </a:r>
            <a:endParaRPr sz="1400" dirty="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662324" y="4486783"/>
            <a:ext cx="137627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Microsoft Sans Serif"/>
                <a:cs typeface="Microsoft Sans Serif"/>
              </a:rPr>
              <a:t>с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lang="ru-RU" sz="1400" spc="5" dirty="0" smtClean="0">
                <a:latin typeface="Microsoft Sans Serif"/>
                <a:cs typeface="Microsoft Sans Serif"/>
              </a:rPr>
              <a:t>12</a:t>
            </a:r>
            <a:r>
              <a:rPr sz="1400" dirty="0" smtClean="0">
                <a:latin typeface="Arial MT"/>
                <a:cs typeface="Arial MT"/>
              </a:rPr>
              <a:t>-</a:t>
            </a:r>
            <a:r>
              <a:rPr sz="1400" dirty="0" smtClean="0">
                <a:latin typeface="Microsoft Sans Serif"/>
                <a:cs typeface="Microsoft Sans Serif"/>
              </a:rPr>
              <a:t>00</a:t>
            </a:r>
            <a:r>
              <a:rPr sz="1400" spc="-5" dirty="0" smtClean="0">
                <a:latin typeface="Microsoft Sans Serif"/>
                <a:cs typeface="Microsoft Sans Serif"/>
              </a:rPr>
              <a:t> </a:t>
            </a:r>
            <a:r>
              <a:rPr sz="1400" dirty="0" err="1">
                <a:latin typeface="Microsoft Sans Serif"/>
                <a:cs typeface="Microsoft Sans Serif"/>
              </a:rPr>
              <a:t>до</a:t>
            </a:r>
            <a:r>
              <a:rPr sz="1400" spc="10" dirty="0">
                <a:latin typeface="Microsoft Sans Serif"/>
                <a:cs typeface="Microsoft Sans Serif"/>
              </a:rPr>
              <a:t> </a:t>
            </a:r>
            <a:r>
              <a:rPr sz="1400" spc="-10" dirty="0" smtClean="0">
                <a:latin typeface="Microsoft Sans Serif"/>
                <a:cs typeface="Microsoft Sans Serif"/>
              </a:rPr>
              <a:t>1</a:t>
            </a:r>
            <a:r>
              <a:rPr lang="ru-RU" sz="1400" spc="-10" dirty="0" smtClean="0">
                <a:latin typeface="Microsoft Sans Serif"/>
                <a:cs typeface="Microsoft Sans Serif"/>
              </a:rPr>
              <a:t>3</a:t>
            </a:r>
            <a:r>
              <a:rPr sz="1400" spc="-10" dirty="0" smtClean="0">
                <a:latin typeface="Arial MT"/>
                <a:cs typeface="Arial MT"/>
              </a:rPr>
              <a:t>-</a:t>
            </a:r>
            <a:r>
              <a:rPr sz="1400" spc="-25" dirty="0" smtClean="0">
                <a:latin typeface="Arial MT"/>
                <a:cs typeface="Arial MT"/>
              </a:rPr>
              <a:t>00</a:t>
            </a:r>
            <a:endParaRPr sz="1400" dirty="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07263" y="3983177"/>
            <a:ext cx="1588770" cy="95218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600"/>
              </a:spcBef>
            </a:pPr>
            <a:r>
              <a:rPr lang="ru-RU" sz="1400" spc="-20" dirty="0" smtClean="0">
                <a:latin typeface="Microsoft Sans Serif"/>
                <a:cs typeface="Microsoft Sans Serif"/>
              </a:rPr>
              <a:t>понедельник</a:t>
            </a:r>
            <a:r>
              <a:rPr sz="1400" spc="-20" dirty="0" smtClean="0">
                <a:latin typeface="Microsoft Sans Serif"/>
                <a:cs typeface="Microsoft Sans Serif"/>
              </a:rPr>
              <a:t> </a:t>
            </a:r>
            <a:r>
              <a:rPr sz="1400" spc="365" dirty="0">
                <a:latin typeface="Microsoft Sans Serif"/>
                <a:cs typeface="Microsoft Sans Serif"/>
              </a:rPr>
              <a:t>–</a:t>
            </a:r>
            <a:r>
              <a:rPr sz="1400" spc="5" dirty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пятница: </a:t>
            </a:r>
            <a:r>
              <a:rPr sz="1400" spc="-20" dirty="0">
                <a:latin typeface="Microsoft Sans Serif"/>
                <a:cs typeface="Microsoft Sans Serif"/>
              </a:rPr>
              <a:t>час.</a:t>
            </a:r>
            <a:endParaRPr sz="14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400" dirty="0">
                <a:latin typeface="Microsoft Sans Serif"/>
                <a:cs typeface="Microsoft Sans Serif"/>
              </a:rPr>
              <a:t>перерыв</a:t>
            </a:r>
            <a:r>
              <a:rPr sz="1400" spc="-20" dirty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на</a:t>
            </a:r>
            <a:r>
              <a:rPr sz="1400" spc="-25" dirty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обед:</a:t>
            </a:r>
            <a:endParaRPr sz="14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400" spc="-20" dirty="0">
                <a:latin typeface="Microsoft Sans Serif"/>
                <a:cs typeface="Microsoft Sans Serif"/>
              </a:rPr>
              <a:t>час.</a:t>
            </a:r>
            <a:endParaRPr sz="1400" dirty="0">
              <a:latin typeface="Microsoft Sans Serif"/>
              <a:cs typeface="Microsoft Sans Serif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554736" y="3310115"/>
            <a:ext cx="620395" cy="597535"/>
            <a:chOff x="554736" y="3310115"/>
            <a:chExt cx="620395" cy="597535"/>
          </a:xfrm>
        </p:grpSpPr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4736" y="3310115"/>
              <a:ext cx="620242" cy="597420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9976" y="3363468"/>
              <a:ext cx="518160" cy="495299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537972" y="1912620"/>
            <a:ext cx="637540" cy="553720"/>
            <a:chOff x="537972" y="1912620"/>
            <a:chExt cx="637540" cy="553720"/>
          </a:xfrm>
        </p:grpSpPr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7972" y="1912620"/>
              <a:ext cx="637019" cy="55321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53212" y="1965960"/>
              <a:ext cx="534924" cy="451103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5448293" y="4888991"/>
            <a:ext cx="4258310" cy="980440"/>
            <a:chOff x="5448293" y="4888991"/>
            <a:chExt cx="4258310" cy="980440"/>
          </a:xfrm>
        </p:grpSpPr>
        <p:pic>
          <p:nvPicPr>
            <p:cNvPr id="30" name="object 3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48293" y="4891926"/>
              <a:ext cx="4258069" cy="945063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894575" y="4899659"/>
              <a:ext cx="2057400" cy="969289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5492495" y="4888991"/>
              <a:ext cx="4174490" cy="870585"/>
            </a:xfrm>
            <a:custGeom>
              <a:avLst/>
              <a:gdLst/>
              <a:ahLst/>
              <a:cxnLst/>
              <a:rect l="l" t="t" r="r" b="b"/>
              <a:pathLst>
                <a:path w="4174490" h="870585">
                  <a:moveTo>
                    <a:pt x="4046981" y="0"/>
                  </a:moveTo>
                  <a:lnTo>
                    <a:pt x="127253" y="0"/>
                  </a:lnTo>
                  <a:lnTo>
                    <a:pt x="77741" y="10007"/>
                  </a:lnTo>
                  <a:lnTo>
                    <a:pt x="37290" y="37290"/>
                  </a:lnTo>
                  <a:lnTo>
                    <a:pt x="10007" y="77741"/>
                  </a:lnTo>
                  <a:lnTo>
                    <a:pt x="0" y="127253"/>
                  </a:lnTo>
                  <a:lnTo>
                    <a:pt x="0" y="742924"/>
                  </a:lnTo>
                  <a:lnTo>
                    <a:pt x="10007" y="792467"/>
                  </a:lnTo>
                  <a:lnTo>
                    <a:pt x="37290" y="832924"/>
                  </a:lnTo>
                  <a:lnTo>
                    <a:pt x="77741" y="860201"/>
                  </a:lnTo>
                  <a:lnTo>
                    <a:pt x="127253" y="870203"/>
                  </a:lnTo>
                  <a:lnTo>
                    <a:pt x="4046981" y="870203"/>
                  </a:lnTo>
                  <a:lnTo>
                    <a:pt x="4096494" y="860201"/>
                  </a:lnTo>
                  <a:lnTo>
                    <a:pt x="4136945" y="832924"/>
                  </a:lnTo>
                  <a:lnTo>
                    <a:pt x="4164228" y="792467"/>
                  </a:lnTo>
                  <a:lnTo>
                    <a:pt x="4174235" y="742924"/>
                  </a:lnTo>
                  <a:lnTo>
                    <a:pt x="4174235" y="127253"/>
                  </a:lnTo>
                  <a:lnTo>
                    <a:pt x="4164228" y="77741"/>
                  </a:lnTo>
                  <a:lnTo>
                    <a:pt x="4136945" y="37290"/>
                  </a:lnTo>
                  <a:lnTo>
                    <a:pt x="4096494" y="10007"/>
                  </a:lnTo>
                  <a:lnTo>
                    <a:pt x="404698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451597" y="4957064"/>
            <a:ext cx="6578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Arial MT"/>
                <a:cs typeface="Arial MT"/>
              </a:rPr>
              <a:t>E-mail: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042784" y="5443524"/>
            <a:ext cx="177038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400" u="sng" spc="-10" dirty="0" smtClean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MT"/>
                <a:cs typeface="Arial MT"/>
                <a:hlinkClick r:id="rId14"/>
              </a:rPr>
              <a:t>fin18</a:t>
            </a:r>
            <a:r>
              <a:rPr sz="1400" u="sng" spc="-10" dirty="0" smtClean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MT"/>
                <a:cs typeface="Arial MT"/>
                <a:hlinkClick r:id="rId14"/>
              </a:rPr>
              <a:t>@</a:t>
            </a:r>
            <a:r>
              <a:rPr lang="en-US" sz="1400" u="sng" spc="-10" dirty="0" smtClean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MT"/>
                <a:cs typeface="Arial MT"/>
                <a:hlinkClick r:id="rId14"/>
              </a:rPr>
              <a:t>govirk</a:t>
            </a:r>
            <a:r>
              <a:rPr sz="1400" u="sng" spc="-10" dirty="0" smtClean="0">
                <a:solidFill>
                  <a:srgbClr val="0462C1"/>
                </a:solidFill>
                <a:uFill>
                  <a:solidFill>
                    <a:srgbClr val="0462C1"/>
                  </a:solidFill>
                </a:uFill>
                <a:latin typeface="Arial MT"/>
                <a:cs typeface="Arial MT"/>
                <a:hlinkClick r:id="rId14"/>
              </a:rPr>
              <a:t>.ru</a:t>
            </a:r>
            <a:endParaRPr sz="1400" dirty="0">
              <a:latin typeface="Arial MT"/>
              <a:cs typeface="Arial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471143" y="3281171"/>
            <a:ext cx="4235450" cy="981710"/>
            <a:chOff x="5471143" y="3281171"/>
            <a:chExt cx="4235450" cy="981710"/>
          </a:xfrm>
        </p:grpSpPr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471143" y="3284093"/>
              <a:ext cx="4235228" cy="94506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694931" y="3293338"/>
              <a:ext cx="1830324" cy="969289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5515355" y="3281171"/>
              <a:ext cx="4151629" cy="870585"/>
            </a:xfrm>
            <a:custGeom>
              <a:avLst/>
              <a:gdLst/>
              <a:ahLst/>
              <a:cxnLst/>
              <a:rect l="l" t="t" r="r" b="b"/>
              <a:pathLst>
                <a:path w="4151629" h="870585">
                  <a:moveTo>
                    <a:pt x="4024122" y="0"/>
                  </a:moveTo>
                  <a:lnTo>
                    <a:pt x="127254" y="0"/>
                  </a:lnTo>
                  <a:lnTo>
                    <a:pt x="77741" y="10007"/>
                  </a:lnTo>
                  <a:lnTo>
                    <a:pt x="37290" y="37290"/>
                  </a:lnTo>
                  <a:lnTo>
                    <a:pt x="10007" y="77741"/>
                  </a:lnTo>
                  <a:lnTo>
                    <a:pt x="0" y="127253"/>
                  </a:lnTo>
                  <a:lnTo>
                    <a:pt x="0" y="742950"/>
                  </a:lnTo>
                  <a:lnTo>
                    <a:pt x="10007" y="792462"/>
                  </a:lnTo>
                  <a:lnTo>
                    <a:pt x="37290" y="832913"/>
                  </a:lnTo>
                  <a:lnTo>
                    <a:pt x="77741" y="860196"/>
                  </a:lnTo>
                  <a:lnTo>
                    <a:pt x="127254" y="870203"/>
                  </a:lnTo>
                  <a:lnTo>
                    <a:pt x="4024122" y="870203"/>
                  </a:lnTo>
                  <a:lnTo>
                    <a:pt x="4073634" y="860196"/>
                  </a:lnTo>
                  <a:lnTo>
                    <a:pt x="4114085" y="832913"/>
                  </a:lnTo>
                  <a:lnTo>
                    <a:pt x="4141368" y="792462"/>
                  </a:lnTo>
                  <a:lnTo>
                    <a:pt x="4151376" y="742950"/>
                  </a:lnTo>
                  <a:lnTo>
                    <a:pt x="4151376" y="127253"/>
                  </a:lnTo>
                  <a:lnTo>
                    <a:pt x="4141368" y="77741"/>
                  </a:lnTo>
                  <a:lnTo>
                    <a:pt x="4114085" y="37290"/>
                  </a:lnTo>
                  <a:lnTo>
                    <a:pt x="4073634" y="10007"/>
                  </a:lnTo>
                  <a:lnTo>
                    <a:pt x="40241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6866890" y="3349498"/>
            <a:ext cx="145034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Microsoft Sans Serif"/>
                <a:cs typeface="Microsoft Sans Serif"/>
              </a:rPr>
              <a:t>Телефон/факс: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844030" y="3835653"/>
            <a:ext cx="149542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Arial MT"/>
                <a:cs typeface="Arial MT"/>
              </a:rPr>
              <a:t>(8</a:t>
            </a:r>
            <a:r>
              <a:rPr sz="1400" spc="-15" dirty="0">
                <a:latin typeface="Arial MT"/>
                <a:cs typeface="Arial MT"/>
              </a:rPr>
              <a:t> </a:t>
            </a:r>
            <a:r>
              <a:rPr lang="ru-RU" sz="1400" dirty="0" smtClean="0">
                <a:latin typeface="Arial MT"/>
                <a:cs typeface="Arial MT"/>
              </a:rPr>
              <a:t>395</a:t>
            </a:r>
            <a:r>
              <a:rPr sz="1400" spc="-10" dirty="0" smtClean="0">
                <a:latin typeface="Arial MT"/>
                <a:cs typeface="Arial MT"/>
              </a:rPr>
              <a:t> </a:t>
            </a:r>
            <a:r>
              <a:rPr lang="ru-RU" sz="1400" spc="-10" dirty="0" smtClean="0">
                <a:latin typeface="Arial MT"/>
                <a:cs typeface="Arial MT"/>
              </a:rPr>
              <a:t>52</a:t>
            </a:r>
            <a:r>
              <a:rPr sz="1400" dirty="0" smtClean="0">
                <a:latin typeface="Arial MT"/>
                <a:cs typeface="Arial MT"/>
              </a:rPr>
              <a:t>)</a:t>
            </a:r>
            <a:r>
              <a:rPr sz="1400" spc="-10" dirty="0" smtClean="0">
                <a:latin typeface="Arial MT"/>
                <a:cs typeface="Arial MT"/>
              </a:rPr>
              <a:t> </a:t>
            </a:r>
            <a:r>
              <a:rPr lang="ru-RU" sz="1400" spc="-10" dirty="0" smtClean="0">
                <a:latin typeface="Arial MT"/>
                <a:cs typeface="Arial MT"/>
              </a:rPr>
              <a:t>2</a:t>
            </a:r>
            <a:r>
              <a:rPr sz="1400" dirty="0" smtClean="0">
                <a:latin typeface="Arial MT"/>
                <a:cs typeface="Arial MT"/>
              </a:rPr>
              <a:t>-</a:t>
            </a:r>
            <a:r>
              <a:rPr lang="ru-RU" sz="1400" dirty="0" smtClean="0">
                <a:latin typeface="Arial MT"/>
                <a:cs typeface="Arial MT"/>
              </a:rPr>
              <a:t>14</a:t>
            </a:r>
            <a:r>
              <a:rPr sz="1400" spc="-10" dirty="0" smtClean="0">
                <a:latin typeface="Arial MT"/>
                <a:cs typeface="Arial MT"/>
              </a:rPr>
              <a:t>-</a:t>
            </a:r>
            <a:r>
              <a:rPr lang="ru-RU" sz="1400" spc="-10" dirty="0" smtClean="0">
                <a:latin typeface="Arial MT"/>
                <a:cs typeface="Arial MT"/>
              </a:rPr>
              <a:t>84</a:t>
            </a:r>
            <a:endParaRPr sz="1400" dirty="0">
              <a:latin typeface="Arial MT"/>
              <a:cs typeface="Arial MT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5448293" y="1863851"/>
            <a:ext cx="4258310" cy="1205865"/>
            <a:chOff x="5448293" y="1863851"/>
            <a:chExt cx="4258310" cy="1205865"/>
          </a:xfrm>
        </p:grpSpPr>
        <p:pic>
          <p:nvPicPr>
            <p:cNvPr id="42" name="object 4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448293" y="1866749"/>
              <a:ext cx="4258069" cy="1179794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259067" y="1886711"/>
              <a:ext cx="2636519" cy="1182624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5492495" y="1863851"/>
              <a:ext cx="4174490" cy="1104900"/>
            </a:xfrm>
            <a:custGeom>
              <a:avLst/>
              <a:gdLst/>
              <a:ahLst/>
              <a:cxnLst/>
              <a:rect l="l" t="t" r="r" b="b"/>
              <a:pathLst>
                <a:path w="4174490" h="1104900">
                  <a:moveTo>
                    <a:pt x="4012692" y="0"/>
                  </a:moveTo>
                  <a:lnTo>
                    <a:pt x="161543" y="0"/>
                  </a:lnTo>
                  <a:lnTo>
                    <a:pt x="118621" y="5774"/>
                  </a:lnTo>
                  <a:lnTo>
                    <a:pt x="80038" y="22069"/>
                  </a:lnTo>
                  <a:lnTo>
                    <a:pt x="47339" y="47339"/>
                  </a:lnTo>
                  <a:lnTo>
                    <a:pt x="22069" y="80038"/>
                  </a:lnTo>
                  <a:lnTo>
                    <a:pt x="5774" y="118621"/>
                  </a:lnTo>
                  <a:lnTo>
                    <a:pt x="0" y="161544"/>
                  </a:lnTo>
                  <a:lnTo>
                    <a:pt x="0" y="943356"/>
                  </a:lnTo>
                  <a:lnTo>
                    <a:pt x="5774" y="986278"/>
                  </a:lnTo>
                  <a:lnTo>
                    <a:pt x="22069" y="1024861"/>
                  </a:lnTo>
                  <a:lnTo>
                    <a:pt x="47339" y="1057560"/>
                  </a:lnTo>
                  <a:lnTo>
                    <a:pt x="80038" y="1082830"/>
                  </a:lnTo>
                  <a:lnTo>
                    <a:pt x="118621" y="1099125"/>
                  </a:lnTo>
                  <a:lnTo>
                    <a:pt x="161543" y="1104900"/>
                  </a:lnTo>
                  <a:lnTo>
                    <a:pt x="4012692" y="1104900"/>
                  </a:lnTo>
                  <a:lnTo>
                    <a:pt x="4055614" y="1099125"/>
                  </a:lnTo>
                  <a:lnTo>
                    <a:pt x="4094197" y="1082830"/>
                  </a:lnTo>
                  <a:lnTo>
                    <a:pt x="4126896" y="1057560"/>
                  </a:lnTo>
                  <a:lnTo>
                    <a:pt x="4152166" y="1024861"/>
                  </a:lnTo>
                  <a:lnTo>
                    <a:pt x="4168461" y="986278"/>
                  </a:lnTo>
                  <a:lnTo>
                    <a:pt x="4174235" y="943356"/>
                  </a:lnTo>
                  <a:lnTo>
                    <a:pt x="4174235" y="161544"/>
                  </a:lnTo>
                  <a:lnTo>
                    <a:pt x="4168461" y="118621"/>
                  </a:lnTo>
                  <a:lnTo>
                    <a:pt x="4152166" y="80038"/>
                  </a:lnTo>
                  <a:lnTo>
                    <a:pt x="4126896" y="47339"/>
                  </a:lnTo>
                  <a:lnTo>
                    <a:pt x="4094197" y="22069"/>
                  </a:lnTo>
                  <a:lnTo>
                    <a:pt x="4055614" y="5774"/>
                  </a:lnTo>
                  <a:lnTo>
                    <a:pt x="40126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7248270" y="1942287"/>
            <a:ext cx="6654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Microsoft Sans Serif"/>
                <a:cs typeface="Microsoft Sans Serif"/>
              </a:rPr>
              <a:t>Адрес:</a:t>
            </a:r>
            <a:endParaRPr sz="160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407022" y="2429001"/>
            <a:ext cx="234632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ru-RU" sz="1400" dirty="0" smtClean="0">
                <a:latin typeface="Microsoft Sans Serif"/>
                <a:cs typeface="Microsoft Sans Serif"/>
              </a:rPr>
              <a:t>666322</a:t>
            </a:r>
            <a:r>
              <a:rPr sz="1400" dirty="0" smtClean="0">
                <a:latin typeface="Microsoft Sans Serif"/>
                <a:cs typeface="Microsoft Sans Serif"/>
              </a:rPr>
              <a:t>,</a:t>
            </a:r>
            <a:r>
              <a:rPr sz="1400" spc="360" dirty="0" smtClean="0">
                <a:latin typeface="Microsoft Sans Serif"/>
                <a:cs typeface="Microsoft Sans Serif"/>
              </a:rPr>
              <a:t> </a:t>
            </a:r>
            <a:r>
              <a:rPr sz="1400" dirty="0">
                <a:latin typeface="Microsoft Sans Serif"/>
                <a:cs typeface="Microsoft Sans Serif"/>
              </a:rPr>
              <a:t>п.</a:t>
            </a:r>
            <a:r>
              <a:rPr sz="1400" spc="-10" dirty="0">
                <a:latin typeface="Microsoft Sans Serif"/>
                <a:cs typeface="Microsoft Sans Serif"/>
              </a:rPr>
              <a:t> </a:t>
            </a:r>
            <a:r>
              <a:rPr lang="ru-RU" sz="1400" spc="-10" dirty="0" err="1" smtClean="0">
                <a:latin typeface="Microsoft Sans Serif"/>
                <a:cs typeface="Microsoft Sans Serif"/>
              </a:rPr>
              <a:t>Залари</a:t>
            </a:r>
            <a:r>
              <a:rPr sz="1400" spc="-10" dirty="0" smtClean="0">
                <a:latin typeface="Microsoft Sans Serif"/>
                <a:cs typeface="Microsoft Sans Serif"/>
              </a:rPr>
              <a:t>,</a:t>
            </a:r>
            <a:endParaRPr sz="1400" dirty="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latin typeface="Microsoft Sans Serif"/>
                <a:cs typeface="Microsoft Sans Serif"/>
              </a:rPr>
              <a:t>ул.</a:t>
            </a:r>
            <a:r>
              <a:rPr sz="1400" spc="-15" dirty="0">
                <a:latin typeface="Microsoft Sans Serif"/>
                <a:cs typeface="Microsoft Sans Serif"/>
              </a:rPr>
              <a:t> </a:t>
            </a:r>
            <a:r>
              <a:rPr lang="ru-RU" sz="1400" spc="-10" dirty="0" smtClean="0">
                <a:latin typeface="Microsoft Sans Serif"/>
                <a:cs typeface="Microsoft Sans Serif"/>
              </a:rPr>
              <a:t>Ленина</a:t>
            </a:r>
            <a:r>
              <a:rPr sz="1400" spc="-10" dirty="0" smtClean="0">
                <a:latin typeface="Microsoft Sans Serif"/>
                <a:cs typeface="Microsoft Sans Serif"/>
              </a:rPr>
              <a:t>,</a:t>
            </a:r>
            <a:r>
              <a:rPr sz="1400" spc="-50" dirty="0" smtClean="0">
                <a:latin typeface="Microsoft Sans Serif"/>
                <a:cs typeface="Microsoft Sans Serif"/>
              </a:rPr>
              <a:t> </a:t>
            </a:r>
            <a:r>
              <a:rPr sz="1400" dirty="0" smtClean="0">
                <a:latin typeface="Microsoft Sans Serif"/>
                <a:cs typeface="Microsoft Sans Serif"/>
              </a:rPr>
              <a:t>д.</a:t>
            </a:r>
            <a:r>
              <a:rPr lang="ru-RU" sz="1400" dirty="0" smtClean="0">
                <a:latin typeface="Microsoft Sans Serif"/>
                <a:cs typeface="Microsoft Sans Serif"/>
              </a:rPr>
              <a:t>103</a:t>
            </a:r>
            <a:r>
              <a:rPr sz="1400" dirty="0" smtClean="0">
                <a:latin typeface="Microsoft Sans Serif"/>
                <a:cs typeface="Microsoft Sans Serif"/>
              </a:rPr>
              <a:t>,</a:t>
            </a:r>
            <a:r>
              <a:rPr sz="1400" spc="-40" dirty="0" smtClean="0">
                <a:latin typeface="Microsoft Sans Serif"/>
                <a:cs typeface="Microsoft Sans Serif"/>
              </a:rPr>
              <a:t> </a:t>
            </a:r>
            <a:r>
              <a:rPr sz="1400" spc="-10" dirty="0" smtClean="0">
                <a:latin typeface="Microsoft Sans Serif"/>
                <a:cs typeface="Microsoft Sans Serif"/>
              </a:rPr>
              <a:t>каб.10</a:t>
            </a:r>
            <a:r>
              <a:rPr lang="ru-RU" sz="1400" spc="-10" dirty="0" smtClean="0">
                <a:latin typeface="Microsoft Sans Serif"/>
                <a:cs typeface="Microsoft Sans Serif"/>
              </a:rPr>
              <a:t>6</a:t>
            </a:r>
            <a:endParaRPr sz="1400" dirty="0">
              <a:latin typeface="Microsoft Sans Serif"/>
              <a:cs typeface="Microsoft Sans Serif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5657088" y="4791418"/>
            <a:ext cx="612775" cy="594995"/>
            <a:chOff x="5657088" y="4791418"/>
            <a:chExt cx="612775" cy="594995"/>
          </a:xfrm>
        </p:grpSpPr>
        <p:pic>
          <p:nvPicPr>
            <p:cNvPr id="48" name="object 4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657088" y="4791418"/>
              <a:ext cx="612686" cy="594398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672328" y="4844796"/>
              <a:ext cx="510539" cy="492252"/>
            </a:xfrm>
            <a:prstGeom prst="rect">
              <a:avLst/>
            </a:prstGeom>
          </p:spPr>
        </p:pic>
      </p:grpSp>
      <p:grpSp>
        <p:nvGrpSpPr>
          <p:cNvPr id="50" name="object 50"/>
          <p:cNvGrpSpPr/>
          <p:nvPr/>
        </p:nvGrpSpPr>
        <p:grpSpPr>
          <a:xfrm>
            <a:off x="5657088" y="3336035"/>
            <a:ext cx="612775" cy="571500"/>
            <a:chOff x="5657088" y="3336035"/>
            <a:chExt cx="612775" cy="571500"/>
          </a:xfrm>
        </p:grpSpPr>
        <p:pic>
          <p:nvPicPr>
            <p:cNvPr id="51" name="object 5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657088" y="3336035"/>
              <a:ext cx="612686" cy="57150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5672328" y="3389375"/>
              <a:ext cx="510539" cy="469392"/>
            </a:xfrm>
            <a:prstGeom prst="rect">
              <a:avLst/>
            </a:prstGeom>
          </p:spPr>
        </p:pic>
      </p:grpSp>
      <p:grpSp>
        <p:nvGrpSpPr>
          <p:cNvPr id="53" name="object 53"/>
          <p:cNvGrpSpPr/>
          <p:nvPr/>
        </p:nvGrpSpPr>
        <p:grpSpPr>
          <a:xfrm>
            <a:off x="5559552" y="1892795"/>
            <a:ext cx="638810" cy="551815"/>
            <a:chOff x="5559552" y="1892795"/>
            <a:chExt cx="638810" cy="551815"/>
          </a:xfrm>
        </p:grpSpPr>
        <p:pic>
          <p:nvPicPr>
            <p:cNvPr id="54" name="object 5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5559552" y="1892795"/>
              <a:ext cx="638530" cy="551700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5574792" y="1946148"/>
              <a:ext cx="536448" cy="449579"/>
            </a:xfrm>
            <a:prstGeom prst="rect">
              <a:avLst/>
            </a:prstGeom>
          </p:spPr>
        </p:pic>
      </p:grpSp>
      <p:sp>
        <p:nvSpPr>
          <p:cNvPr id="56" name="object 56"/>
          <p:cNvSpPr txBox="1"/>
          <p:nvPr/>
        </p:nvSpPr>
        <p:spPr>
          <a:xfrm>
            <a:off x="9358630" y="6398573"/>
            <a:ext cx="19621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spc="-25" dirty="0">
                <a:solidFill>
                  <a:srgbClr val="888888"/>
                </a:solidFill>
                <a:latin typeface="Arial MT"/>
                <a:cs typeface="Arial MT"/>
              </a:rPr>
              <a:t>70</a:t>
            </a:r>
            <a:endParaRPr sz="12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020868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8073" y="505714"/>
            <a:ext cx="32391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Основные</a:t>
            </a:r>
            <a:r>
              <a:rPr spc="-95" dirty="0"/>
              <a:t> </a:t>
            </a:r>
            <a:r>
              <a:rPr sz="1600" dirty="0"/>
              <a:t>понятия</a:t>
            </a:r>
            <a:r>
              <a:rPr sz="1600" spc="-15" dirty="0"/>
              <a:t> </a:t>
            </a:r>
            <a:r>
              <a:rPr sz="1600" dirty="0"/>
              <a:t>и</a:t>
            </a:r>
            <a:r>
              <a:rPr sz="1600" spc="-35" dirty="0"/>
              <a:t> </a:t>
            </a:r>
            <a:r>
              <a:rPr sz="1600" spc="-10" dirty="0"/>
              <a:t>термины</a:t>
            </a:r>
            <a:endParaRPr sz="1600"/>
          </a:p>
        </p:txBody>
      </p:sp>
      <p:sp>
        <p:nvSpPr>
          <p:cNvPr id="3" name="object 3"/>
          <p:cNvSpPr/>
          <p:nvPr/>
        </p:nvSpPr>
        <p:spPr>
          <a:xfrm>
            <a:off x="443483" y="938783"/>
            <a:ext cx="4358640" cy="320040"/>
          </a:xfrm>
          <a:custGeom>
            <a:avLst/>
            <a:gdLst/>
            <a:ahLst/>
            <a:cxnLst/>
            <a:rect l="l" t="t" r="r" b="b"/>
            <a:pathLst>
              <a:path w="4358640" h="320040">
                <a:moveTo>
                  <a:pt x="4305300" y="0"/>
                </a:moveTo>
                <a:lnTo>
                  <a:pt x="53339" y="0"/>
                </a:lnTo>
                <a:lnTo>
                  <a:pt x="32575" y="4191"/>
                </a:lnTo>
                <a:lnTo>
                  <a:pt x="15620" y="15621"/>
                </a:lnTo>
                <a:lnTo>
                  <a:pt x="4190" y="32575"/>
                </a:lnTo>
                <a:lnTo>
                  <a:pt x="0" y="53339"/>
                </a:lnTo>
                <a:lnTo>
                  <a:pt x="0" y="266700"/>
                </a:lnTo>
                <a:lnTo>
                  <a:pt x="4190" y="287464"/>
                </a:lnTo>
                <a:lnTo>
                  <a:pt x="15620" y="304419"/>
                </a:lnTo>
                <a:lnTo>
                  <a:pt x="32575" y="315849"/>
                </a:lnTo>
                <a:lnTo>
                  <a:pt x="53339" y="320039"/>
                </a:lnTo>
                <a:lnTo>
                  <a:pt x="4305300" y="320039"/>
                </a:lnTo>
                <a:lnTo>
                  <a:pt x="4326064" y="315848"/>
                </a:lnTo>
                <a:lnTo>
                  <a:pt x="4343019" y="304418"/>
                </a:lnTo>
                <a:lnTo>
                  <a:pt x="4354449" y="287464"/>
                </a:lnTo>
                <a:lnTo>
                  <a:pt x="4358640" y="266700"/>
                </a:lnTo>
                <a:lnTo>
                  <a:pt x="4358640" y="53339"/>
                </a:lnTo>
                <a:lnTo>
                  <a:pt x="4354448" y="32575"/>
                </a:lnTo>
                <a:lnTo>
                  <a:pt x="4343019" y="15620"/>
                </a:lnTo>
                <a:lnTo>
                  <a:pt x="4326064" y="4190"/>
                </a:lnTo>
                <a:lnTo>
                  <a:pt x="4305300" y="0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43484" y="2042159"/>
            <a:ext cx="4373880" cy="347980"/>
          </a:xfrm>
          <a:custGeom>
            <a:avLst/>
            <a:gdLst/>
            <a:ahLst/>
            <a:cxnLst/>
            <a:rect l="l" t="t" r="r" b="b"/>
            <a:pathLst>
              <a:path w="4373880" h="347980">
                <a:moveTo>
                  <a:pt x="4373880" y="60452"/>
                </a:moveTo>
                <a:lnTo>
                  <a:pt x="4369371" y="38100"/>
                </a:lnTo>
                <a:lnTo>
                  <a:pt x="4357078" y="19850"/>
                </a:lnTo>
                <a:lnTo>
                  <a:pt x="4338828" y="7556"/>
                </a:lnTo>
                <a:lnTo>
                  <a:pt x="4316476" y="3048"/>
                </a:lnTo>
                <a:lnTo>
                  <a:pt x="4316336" y="3048"/>
                </a:lnTo>
                <a:lnTo>
                  <a:pt x="4301236" y="0"/>
                </a:lnTo>
                <a:lnTo>
                  <a:pt x="57404" y="0"/>
                </a:lnTo>
                <a:lnTo>
                  <a:pt x="35052" y="4508"/>
                </a:lnTo>
                <a:lnTo>
                  <a:pt x="16814" y="16802"/>
                </a:lnTo>
                <a:lnTo>
                  <a:pt x="4508" y="35052"/>
                </a:lnTo>
                <a:lnTo>
                  <a:pt x="0" y="57404"/>
                </a:lnTo>
                <a:lnTo>
                  <a:pt x="0" y="287020"/>
                </a:lnTo>
                <a:lnTo>
                  <a:pt x="4508" y="309384"/>
                </a:lnTo>
                <a:lnTo>
                  <a:pt x="16814" y="327634"/>
                </a:lnTo>
                <a:lnTo>
                  <a:pt x="35052" y="339928"/>
                </a:lnTo>
                <a:lnTo>
                  <a:pt x="57404" y="344424"/>
                </a:lnTo>
                <a:lnTo>
                  <a:pt x="72644" y="347472"/>
                </a:lnTo>
                <a:lnTo>
                  <a:pt x="4316476" y="347472"/>
                </a:lnTo>
                <a:lnTo>
                  <a:pt x="4338828" y="342976"/>
                </a:lnTo>
                <a:lnTo>
                  <a:pt x="4357078" y="330682"/>
                </a:lnTo>
                <a:lnTo>
                  <a:pt x="4369371" y="312432"/>
                </a:lnTo>
                <a:lnTo>
                  <a:pt x="4373880" y="290068"/>
                </a:lnTo>
                <a:lnTo>
                  <a:pt x="4373880" y="60452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43484" y="3171443"/>
            <a:ext cx="4383405" cy="356870"/>
          </a:xfrm>
          <a:custGeom>
            <a:avLst/>
            <a:gdLst/>
            <a:ahLst/>
            <a:cxnLst/>
            <a:rect l="l" t="t" r="r" b="b"/>
            <a:pathLst>
              <a:path w="4383405" h="356870">
                <a:moveTo>
                  <a:pt x="4383024" y="60706"/>
                </a:moveTo>
                <a:lnTo>
                  <a:pt x="4378363" y="37693"/>
                </a:lnTo>
                <a:lnTo>
                  <a:pt x="4365663" y="18884"/>
                </a:lnTo>
                <a:lnTo>
                  <a:pt x="4346854" y="6184"/>
                </a:lnTo>
                <a:lnTo>
                  <a:pt x="4323842" y="1524"/>
                </a:lnTo>
                <a:lnTo>
                  <a:pt x="4316120" y="1524"/>
                </a:lnTo>
                <a:lnTo>
                  <a:pt x="4308602" y="0"/>
                </a:lnTo>
                <a:lnTo>
                  <a:pt x="59182" y="0"/>
                </a:lnTo>
                <a:lnTo>
                  <a:pt x="36131" y="4660"/>
                </a:lnTo>
                <a:lnTo>
                  <a:pt x="17322" y="17360"/>
                </a:lnTo>
                <a:lnTo>
                  <a:pt x="4648" y="36169"/>
                </a:lnTo>
                <a:lnTo>
                  <a:pt x="0" y="59182"/>
                </a:lnTo>
                <a:lnTo>
                  <a:pt x="0" y="295910"/>
                </a:lnTo>
                <a:lnTo>
                  <a:pt x="4648" y="318935"/>
                </a:lnTo>
                <a:lnTo>
                  <a:pt x="17322" y="337743"/>
                </a:lnTo>
                <a:lnTo>
                  <a:pt x="36131" y="350443"/>
                </a:lnTo>
                <a:lnTo>
                  <a:pt x="59182" y="355092"/>
                </a:lnTo>
                <a:lnTo>
                  <a:pt x="66852" y="355092"/>
                </a:lnTo>
                <a:lnTo>
                  <a:pt x="74422" y="356616"/>
                </a:lnTo>
                <a:lnTo>
                  <a:pt x="4323842" y="356616"/>
                </a:lnTo>
                <a:lnTo>
                  <a:pt x="4346854" y="351967"/>
                </a:lnTo>
                <a:lnTo>
                  <a:pt x="4365663" y="339267"/>
                </a:lnTo>
                <a:lnTo>
                  <a:pt x="4378363" y="320459"/>
                </a:lnTo>
                <a:lnTo>
                  <a:pt x="4383024" y="297434"/>
                </a:lnTo>
                <a:lnTo>
                  <a:pt x="4383024" y="60706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437133" y="3934714"/>
            <a:ext cx="4397375" cy="358775"/>
            <a:chOff x="437133" y="3934714"/>
            <a:chExt cx="4397375" cy="358775"/>
          </a:xfrm>
        </p:grpSpPr>
        <p:sp>
          <p:nvSpPr>
            <p:cNvPr id="7" name="object 7"/>
            <p:cNvSpPr/>
            <p:nvPr/>
          </p:nvSpPr>
          <p:spPr>
            <a:xfrm>
              <a:off x="443483" y="3941064"/>
              <a:ext cx="4369435" cy="344805"/>
            </a:xfrm>
            <a:custGeom>
              <a:avLst/>
              <a:gdLst/>
              <a:ahLst/>
              <a:cxnLst/>
              <a:rect l="l" t="t" r="r" b="b"/>
              <a:pathLst>
                <a:path w="4369435" h="344804">
                  <a:moveTo>
                    <a:pt x="4311904" y="0"/>
                  </a:moveTo>
                  <a:lnTo>
                    <a:pt x="57403" y="0"/>
                  </a:lnTo>
                  <a:lnTo>
                    <a:pt x="35061" y="4504"/>
                  </a:lnTo>
                  <a:lnTo>
                    <a:pt x="16814" y="16795"/>
                  </a:lnTo>
                  <a:lnTo>
                    <a:pt x="4511" y="35040"/>
                  </a:lnTo>
                  <a:lnTo>
                    <a:pt x="0" y="57404"/>
                  </a:lnTo>
                  <a:lnTo>
                    <a:pt x="0" y="287019"/>
                  </a:lnTo>
                  <a:lnTo>
                    <a:pt x="4511" y="309383"/>
                  </a:lnTo>
                  <a:lnTo>
                    <a:pt x="16814" y="327628"/>
                  </a:lnTo>
                  <a:lnTo>
                    <a:pt x="35061" y="339919"/>
                  </a:lnTo>
                  <a:lnTo>
                    <a:pt x="57403" y="344424"/>
                  </a:lnTo>
                  <a:lnTo>
                    <a:pt x="4311904" y="344424"/>
                  </a:lnTo>
                  <a:lnTo>
                    <a:pt x="4334267" y="339919"/>
                  </a:lnTo>
                  <a:lnTo>
                    <a:pt x="4352512" y="327628"/>
                  </a:lnTo>
                  <a:lnTo>
                    <a:pt x="4364803" y="309383"/>
                  </a:lnTo>
                  <a:lnTo>
                    <a:pt x="4369308" y="287019"/>
                  </a:lnTo>
                  <a:lnTo>
                    <a:pt x="4369308" y="57404"/>
                  </a:lnTo>
                  <a:lnTo>
                    <a:pt x="4364803" y="35040"/>
                  </a:lnTo>
                  <a:lnTo>
                    <a:pt x="4352512" y="16795"/>
                  </a:lnTo>
                  <a:lnTo>
                    <a:pt x="4334267" y="4504"/>
                  </a:lnTo>
                  <a:lnTo>
                    <a:pt x="4311904" y="0"/>
                  </a:lnTo>
                  <a:close/>
                </a:path>
              </a:pathLst>
            </a:custGeom>
            <a:solidFill>
              <a:srgbClr val="256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3483" y="3941064"/>
              <a:ext cx="4369435" cy="344805"/>
            </a:xfrm>
            <a:custGeom>
              <a:avLst/>
              <a:gdLst/>
              <a:ahLst/>
              <a:cxnLst/>
              <a:rect l="l" t="t" r="r" b="b"/>
              <a:pathLst>
                <a:path w="4369435" h="344804">
                  <a:moveTo>
                    <a:pt x="0" y="57404"/>
                  </a:moveTo>
                  <a:lnTo>
                    <a:pt x="4511" y="35040"/>
                  </a:lnTo>
                  <a:lnTo>
                    <a:pt x="16814" y="16795"/>
                  </a:lnTo>
                  <a:lnTo>
                    <a:pt x="35061" y="4504"/>
                  </a:lnTo>
                  <a:lnTo>
                    <a:pt x="57403" y="0"/>
                  </a:lnTo>
                  <a:lnTo>
                    <a:pt x="4311904" y="0"/>
                  </a:lnTo>
                  <a:lnTo>
                    <a:pt x="4334267" y="4504"/>
                  </a:lnTo>
                  <a:lnTo>
                    <a:pt x="4352512" y="16795"/>
                  </a:lnTo>
                  <a:lnTo>
                    <a:pt x="4364803" y="35040"/>
                  </a:lnTo>
                  <a:lnTo>
                    <a:pt x="4369308" y="57404"/>
                  </a:lnTo>
                  <a:lnTo>
                    <a:pt x="4369308" y="287019"/>
                  </a:lnTo>
                  <a:lnTo>
                    <a:pt x="4364803" y="309383"/>
                  </a:lnTo>
                  <a:lnTo>
                    <a:pt x="4352512" y="327628"/>
                  </a:lnTo>
                  <a:lnTo>
                    <a:pt x="4334267" y="339919"/>
                  </a:lnTo>
                  <a:lnTo>
                    <a:pt x="4311904" y="344424"/>
                  </a:lnTo>
                  <a:lnTo>
                    <a:pt x="57403" y="344424"/>
                  </a:lnTo>
                  <a:lnTo>
                    <a:pt x="35061" y="339919"/>
                  </a:lnTo>
                  <a:lnTo>
                    <a:pt x="16814" y="327628"/>
                  </a:lnTo>
                  <a:lnTo>
                    <a:pt x="4511" y="309383"/>
                  </a:lnTo>
                  <a:lnTo>
                    <a:pt x="0" y="287019"/>
                  </a:lnTo>
                  <a:lnTo>
                    <a:pt x="0" y="57404"/>
                  </a:lnTo>
                  <a:close/>
                </a:path>
              </a:pathLst>
            </a:custGeom>
            <a:ln w="12700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8723" y="3942588"/>
              <a:ext cx="4369435" cy="344805"/>
            </a:xfrm>
            <a:custGeom>
              <a:avLst/>
              <a:gdLst/>
              <a:ahLst/>
              <a:cxnLst/>
              <a:rect l="l" t="t" r="r" b="b"/>
              <a:pathLst>
                <a:path w="4369435" h="344804">
                  <a:moveTo>
                    <a:pt x="4311904" y="0"/>
                  </a:moveTo>
                  <a:lnTo>
                    <a:pt x="57404" y="0"/>
                  </a:lnTo>
                  <a:lnTo>
                    <a:pt x="35061" y="4504"/>
                  </a:lnTo>
                  <a:lnTo>
                    <a:pt x="16814" y="16795"/>
                  </a:lnTo>
                  <a:lnTo>
                    <a:pt x="4511" y="35040"/>
                  </a:lnTo>
                  <a:lnTo>
                    <a:pt x="0" y="57404"/>
                  </a:lnTo>
                  <a:lnTo>
                    <a:pt x="0" y="287019"/>
                  </a:lnTo>
                  <a:lnTo>
                    <a:pt x="4511" y="309383"/>
                  </a:lnTo>
                  <a:lnTo>
                    <a:pt x="16814" y="327628"/>
                  </a:lnTo>
                  <a:lnTo>
                    <a:pt x="35061" y="339919"/>
                  </a:lnTo>
                  <a:lnTo>
                    <a:pt x="57404" y="344424"/>
                  </a:lnTo>
                  <a:lnTo>
                    <a:pt x="4311904" y="344424"/>
                  </a:lnTo>
                  <a:lnTo>
                    <a:pt x="4334267" y="339919"/>
                  </a:lnTo>
                  <a:lnTo>
                    <a:pt x="4352512" y="327628"/>
                  </a:lnTo>
                  <a:lnTo>
                    <a:pt x="4364803" y="309383"/>
                  </a:lnTo>
                  <a:lnTo>
                    <a:pt x="4369308" y="287019"/>
                  </a:lnTo>
                  <a:lnTo>
                    <a:pt x="4369308" y="57404"/>
                  </a:lnTo>
                  <a:lnTo>
                    <a:pt x="4364803" y="35040"/>
                  </a:lnTo>
                  <a:lnTo>
                    <a:pt x="4352512" y="16795"/>
                  </a:lnTo>
                  <a:lnTo>
                    <a:pt x="4334267" y="4504"/>
                  </a:lnTo>
                  <a:lnTo>
                    <a:pt x="4311904" y="0"/>
                  </a:lnTo>
                  <a:close/>
                </a:path>
              </a:pathLst>
            </a:custGeom>
            <a:solidFill>
              <a:srgbClr val="256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8723" y="3942588"/>
              <a:ext cx="4369435" cy="344805"/>
            </a:xfrm>
            <a:custGeom>
              <a:avLst/>
              <a:gdLst/>
              <a:ahLst/>
              <a:cxnLst/>
              <a:rect l="l" t="t" r="r" b="b"/>
              <a:pathLst>
                <a:path w="4369435" h="344804">
                  <a:moveTo>
                    <a:pt x="0" y="57404"/>
                  </a:moveTo>
                  <a:lnTo>
                    <a:pt x="4511" y="35040"/>
                  </a:lnTo>
                  <a:lnTo>
                    <a:pt x="16814" y="16795"/>
                  </a:lnTo>
                  <a:lnTo>
                    <a:pt x="35061" y="4504"/>
                  </a:lnTo>
                  <a:lnTo>
                    <a:pt x="57404" y="0"/>
                  </a:lnTo>
                  <a:lnTo>
                    <a:pt x="4311904" y="0"/>
                  </a:lnTo>
                  <a:lnTo>
                    <a:pt x="4334267" y="4504"/>
                  </a:lnTo>
                  <a:lnTo>
                    <a:pt x="4352512" y="16795"/>
                  </a:lnTo>
                  <a:lnTo>
                    <a:pt x="4364803" y="35040"/>
                  </a:lnTo>
                  <a:lnTo>
                    <a:pt x="4369308" y="57404"/>
                  </a:lnTo>
                  <a:lnTo>
                    <a:pt x="4369308" y="287019"/>
                  </a:lnTo>
                  <a:lnTo>
                    <a:pt x="4364803" y="309383"/>
                  </a:lnTo>
                  <a:lnTo>
                    <a:pt x="4352512" y="327628"/>
                  </a:lnTo>
                  <a:lnTo>
                    <a:pt x="4334267" y="339919"/>
                  </a:lnTo>
                  <a:lnTo>
                    <a:pt x="4311904" y="344424"/>
                  </a:lnTo>
                  <a:lnTo>
                    <a:pt x="57404" y="344424"/>
                  </a:lnTo>
                  <a:lnTo>
                    <a:pt x="35061" y="339919"/>
                  </a:lnTo>
                  <a:lnTo>
                    <a:pt x="16814" y="327628"/>
                  </a:lnTo>
                  <a:lnTo>
                    <a:pt x="4511" y="309383"/>
                  </a:lnTo>
                  <a:lnTo>
                    <a:pt x="0" y="287019"/>
                  </a:lnTo>
                  <a:lnTo>
                    <a:pt x="0" y="57404"/>
                  </a:lnTo>
                  <a:close/>
                </a:path>
              </a:pathLst>
            </a:custGeom>
            <a:ln w="12700">
              <a:solidFill>
                <a:srgbClr val="41709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443484" y="4700015"/>
            <a:ext cx="4396740" cy="346075"/>
          </a:xfrm>
          <a:custGeom>
            <a:avLst/>
            <a:gdLst/>
            <a:ahLst/>
            <a:cxnLst/>
            <a:rect l="l" t="t" r="r" b="b"/>
            <a:pathLst>
              <a:path w="4396740" h="346075">
                <a:moveTo>
                  <a:pt x="4396740" y="58928"/>
                </a:moveTo>
                <a:lnTo>
                  <a:pt x="4392231" y="36576"/>
                </a:lnTo>
                <a:lnTo>
                  <a:pt x="4379938" y="18326"/>
                </a:lnTo>
                <a:lnTo>
                  <a:pt x="4361688" y="6032"/>
                </a:lnTo>
                <a:lnTo>
                  <a:pt x="4339336" y="1524"/>
                </a:lnTo>
                <a:lnTo>
                  <a:pt x="4330116" y="1524"/>
                </a:lnTo>
                <a:lnTo>
                  <a:pt x="4322572" y="0"/>
                </a:lnTo>
                <a:lnTo>
                  <a:pt x="57404" y="0"/>
                </a:lnTo>
                <a:lnTo>
                  <a:pt x="35052" y="4508"/>
                </a:lnTo>
                <a:lnTo>
                  <a:pt x="16814" y="16802"/>
                </a:lnTo>
                <a:lnTo>
                  <a:pt x="4508" y="35052"/>
                </a:lnTo>
                <a:lnTo>
                  <a:pt x="0" y="57404"/>
                </a:lnTo>
                <a:lnTo>
                  <a:pt x="0" y="287020"/>
                </a:lnTo>
                <a:lnTo>
                  <a:pt x="4508" y="309384"/>
                </a:lnTo>
                <a:lnTo>
                  <a:pt x="16814" y="327634"/>
                </a:lnTo>
                <a:lnTo>
                  <a:pt x="35052" y="339928"/>
                </a:lnTo>
                <a:lnTo>
                  <a:pt x="57404" y="344424"/>
                </a:lnTo>
                <a:lnTo>
                  <a:pt x="65062" y="344424"/>
                </a:lnTo>
                <a:lnTo>
                  <a:pt x="72644" y="345948"/>
                </a:lnTo>
                <a:lnTo>
                  <a:pt x="4339336" y="345948"/>
                </a:lnTo>
                <a:lnTo>
                  <a:pt x="4361688" y="341452"/>
                </a:lnTo>
                <a:lnTo>
                  <a:pt x="4379938" y="329158"/>
                </a:lnTo>
                <a:lnTo>
                  <a:pt x="4392231" y="310908"/>
                </a:lnTo>
                <a:lnTo>
                  <a:pt x="4396740" y="288544"/>
                </a:lnTo>
                <a:lnTo>
                  <a:pt x="4396740" y="58928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43484" y="5458967"/>
            <a:ext cx="4396740" cy="346075"/>
          </a:xfrm>
          <a:custGeom>
            <a:avLst/>
            <a:gdLst/>
            <a:ahLst/>
            <a:cxnLst/>
            <a:rect l="l" t="t" r="r" b="b"/>
            <a:pathLst>
              <a:path w="4396740" h="346075">
                <a:moveTo>
                  <a:pt x="4396740" y="58928"/>
                </a:moveTo>
                <a:lnTo>
                  <a:pt x="4392231" y="36576"/>
                </a:lnTo>
                <a:lnTo>
                  <a:pt x="4379938" y="18326"/>
                </a:lnTo>
                <a:lnTo>
                  <a:pt x="4361688" y="6032"/>
                </a:lnTo>
                <a:lnTo>
                  <a:pt x="4339336" y="1524"/>
                </a:lnTo>
                <a:lnTo>
                  <a:pt x="4330382" y="1524"/>
                </a:lnTo>
                <a:lnTo>
                  <a:pt x="4322826" y="0"/>
                </a:lnTo>
                <a:lnTo>
                  <a:pt x="57150" y="0"/>
                </a:lnTo>
                <a:lnTo>
                  <a:pt x="34899" y="4483"/>
                </a:lnTo>
                <a:lnTo>
                  <a:pt x="16738" y="16725"/>
                </a:lnTo>
                <a:lnTo>
                  <a:pt x="4483" y="34886"/>
                </a:lnTo>
                <a:lnTo>
                  <a:pt x="0" y="57150"/>
                </a:lnTo>
                <a:lnTo>
                  <a:pt x="0" y="285750"/>
                </a:lnTo>
                <a:lnTo>
                  <a:pt x="4483" y="308000"/>
                </a:lnTo>
                <a:lnTo>
                  <a:pt x="16738" y="326161"/>
                </a:lnTo>
                <a:lnTo>
                  <a:pt x="34899" y="338416"/>
                </a:lnTo>
                <a:lnTo>
                  <a:pt x="57150" y="342900"/>
                </a:lnTo>
                <a:lnTo>
                  <a:pt x="57531" y="342900"/>
                </a:lnTo>
                <a:lnTo>
                  <a:pt x="72644" y="345948"/>
                </a:lnTo>
                <a:lnTo>
                  <a:pt x="4339336" y="345948"/>
                </a:lnTo>
                <a:lnTo>
                  <a:pt x="4361688" y="341439"/>
                </a:lnTo>
                <a:lnTo>
                  <a:pt x="4379938" y="329133"/>
                </a:lnTo>
                <a:lnTo>
                  <a:pt x="4392231" y="310896"/>
                </a:lnTo>
                <a:lnTo>
                  <a:pt x="4396740" y="288544"/>
                </a:lnTo>
                <a:lnTo>
                  <a:pt x="4396740" y="58928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74984" y="959866"/>
            <a:ext cx="4344670" cy="51498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7650" indent="-172085">
              <a:lnSpc>
                <a:spcPct val="100000"/>
              </a:lnSpc>
              <a:spcBef>
                <a:spcPts val="95"/>
              </a:spcBef>
              <a:buFont typeface="Wingdings"/>
              <a:buChar char=""/>
              <a:tabLst>
                <a:tab pos="247650" algn="l"/>
              </a:tabLst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Бюджет</a:t>
            </a:r>
            <a:endParaRPr sz="1600">
              <a:latin typeface="Arial"/>
              <a:cs typeface="Arial"/>
            </a:endParaRPr>
          </a:p>
          <a:p>
            <a:pPr marL="59690" marR="214629">
              <a:lnSpc>
                <a:spcPct val="100000"/>
              </a:lnSpc>
              <a:spcBef>
                <a:spcPts val="1205"/>
              </a:spcBef>
            </a:pPr>
            <a:r>
              <a:rPr sz="1200" dirty="0">
                <a:latin typeface="Microsoft Sans Serif"/>
                <a:cs typeface="Microsoft Sans Serif"/>
              </a:rPr>
              <a:t>форма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образования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расходования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денежных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средств, предназначенных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для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финансового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обеспечения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задач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50" dirty="0">
                <a:latin typeface="Microsoft Sans Serif"/>
                <a:cs typeface="Microsoft Sans Serif"/>
              </a:rPr>
              <a:t>и </a:t>
            </a:r>
            <a:r>
              <a:rPr sz="1200" spc="-10" dirty="0">
                <a:latin typeface="Microsoft Sans Serif"/>
                <a:cs typeface="Microsoft Sans Serif"/>
              </a:rPr>
              <a:t>функций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государства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-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местного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самоуправления</a:t>
            </a:r>
            <a:endParaRPr sz="1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</a:pPr>
            <a:endParaRPr sz="1200">
              <a:latin typeface="Microsoft Sans Serif"/>
              <a:cs typeface="Microsoft Sans Serif"/>
            </a:endParaRPr>
          </a:p>
          <a:p>
            <a:pPr marL="264160" indent="-172085">
              <a:lnSpc>
                <a:spcPct val="100000"/>
              </a:lnSpc>
              <a:buFont typeface="Wingdings"/>
              <a:buChar char=""/>
              <a:tabLst>
                <a:tab pos="264160" algn="l"/>
              </a:tabLst>
            </a:pP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Бюджетная</a:t>
            </a:r>
            <a:r>
              <a:rPr sz="1600" b="1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система</a:t>
            </a:r>
            <a:r>
              <a:rPr sz="160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Arial"/>
                <a:cs typeface="Arial"/>
              </a:rPr>
              <a:t>РФ</a:t>
            </a:r>
            <a:endParaRPr sz="1600">
              <a:latin typeface="Arial"/>
              <a:cs typeface="Arial"/>
            </a:endParaRPr>
          </a:p>
          <a:p>
            <a:pPr marL="59690" marR="278130">
              <a:lnSpc>
                <a:spcPct val="100000"/>
              </a:lnSpc>
              <a:spcBef>
                <a:spcPts val="1290"/>
              </a:spcBef>
            </a:pPr>
            <a:r>
              <a:rPr sz="1200" spc="-10" dirty="0">
                <a:latin typeface="Microsoft Sans Serif"/>
                <a:cs typeface="Microsoft Sans Serif"/>
              </a:rPr>
              <a:t>совокупность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всех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бюджетов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в</a:t>
            </a:r>
            <a:r>
              <a:rPr sz="1200" spc="5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РФ: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федерального бюджета,</a:t>
            </a:r>
            <a:r>
              <a:rPr sz="1200" spc="-5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бюджетов</a:t>
            </a:r>
            <a:r>
              <a:rPr sz="1200" spc="-5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субъектов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РФ,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местных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бюджетов</a:t>
            </a:r>
            <a:r>
              <a:rPr sz="1200" spc="-50" dirty="0">
                <a:latin typeface="Microsoft Sans Serif"/>
                <a:cs typeface="Microsoft Sans Serif"/>
              </a:rPr>
              <a:t> и </a:t>
            </a:r>
            <a:r>
              <a:rPr sz="1200" spc="-10" dirty="0">
                <a:latin typeface="Microsoft Sans Serif"/>
                <a:cs typeface="Microsoft Sans Serif"/>
              </a:rPr>
              <a:t>бюджетов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государственных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внебюджетных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фондов</a:t>
            </a:r>
            <a:endParaRPr sz="1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Microsoft Sans Serif"/>
              <a:cs typeface="Microsoft Sans Serif"/>
            </a:endParaRPr>
          </a:p>
          <a:p>
            <a:pPr marL="264795" indent="-172085">
              <a:lnSpc>
                <a:spcPct val="100000"/>
              </a:lnSpc>
              <a:buFont typeface="Wingdings"/>
              <a:buChar char=""/>
              <a:tabLst>
                <a:tab pos="264795" algn="l"/>
              </a:tabLst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Доходы</a:t>
            </a:r>
            <a:r>
              <a:rPr sz="1600" b="1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бюджета</a:t>
            </a:r>
            <a:endParaRPr sz="1600">
              <a:latin typeface="Arial"/>
              <a:cs typeface="Arial"/>
            </a:endParaRPr>
          </a:p>
          <a:p>
            <a:pPr marL="59690">
              <a:lnSpc>
                <a:spcPct val="100000"/>
              </a:lnSpc>
              <a:spcBef>
                <a:spcPts val="1330"/>
              </a:spcBef>
            </a:pPr>
            <a:r>
              <a:rPr sz="1200" spc="-10" dirty="0">
                <a:latin typeface="Microsoft Sans Serif"/>
                <a:cs typeface="Microsoft Sans Serif"/>
              </a:rPr>
              <a:t>денежные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средства,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поступающие</a:t>
            </a:r>
            <a:r>
              <a:rPr sz="1200" spc="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в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</a:t>
            </a:r>
            <a:endParaRPr sz="1200">
              <a:latin typeface="Microsoft Sans Serif"/>
              <a:cs typeface="Microsoft Sans Serif"/>
            </a:endParaRPr>
          </a:p>
          <a:p>
            <a:pPr marL="76835">
              <a:lnSpc>
                <a:spcPct val="100000"/>
              </a:lnSpc>
              <a:spcBef>
                <a:spcPts val="1330"/>
              </a:spcBef>
            </a:pPr>
            <a:r>
              <a:rPr sz="1600" spc="-315" dirty="0">
                <a:solidFill>
                  <a:srgbClr val="FFFFFF"/>
                </a:solidFill>
                <a:latin typeface="Wingdings"/>
                <a:cs typeface="Wingdings"/>
              </a:rPr>
              <a:t></a:t>
            </a:r>
            <a:r>
              <a:rPr sz="1600" spc="1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95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600" b="1" spc="-15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600" b="1" spc="-78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600" b="1" spc="-13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600" b="1" spc="-780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600" b="1" spc="-160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1600" b="1" spc="-780" dirty="0">
                <a:solidFill>
                  <a:srgbClr val="FFFFFF"/>
                </a:solidFill>
                <a:latin typeface="Arial"/>
                <a:cs typeface="Arial"/>
              </a:rPr>
              <a:t>х</a:t>
            </a:r>
            <a:r>
              <a:rPr sz="1600" b="1" spc="-170" dirty="0">
                <a:solidFill>
                  <a:srgbClr val="FFFFFF"/>
                </a:solidFill>
                <a:latin typeface="Arial"/>
                <a:cs typeface="Arial"/>
              </a:rPr>
              <a:t>х</a:t>
            </a:r>
            <a:r>
              <a:rPr sz="1600" b="1" spc="-865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600" b="1" spc="-17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600" b="1" spc="-905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1255" dirty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ы</a:t>
            </a:r>
            <a:r>
              <a:rPr sz="1600" b="1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885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1600" b="1" spc="-1255" dirty="0">
                <a:solidFill>
                  <a:srgbClr val="FFFFFF"/>
                </a:solidFill>
                <a:latin typeface="Arial"/>
                <a:cs typeface="Arial"/>
              </a:rPr>
              <a:t>ю</a:t>
            </a:r>
            <a:r>
              <a:rPr sz="1600" b="1" spc="-155" dirty="0">
                <a:solidFill>
                  <a:srgbClr val="FFFFFF"/>
                </a:solidFill>
                <a:latin typeface="Arial"/>
                <a:cs typeface="Arial"/>
              </a:rPr>
              <a:t>ю</a:t>
            </a:r>
            <a:r>
              <a:rPr sz="1600" b="1" spc="-905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1040" dirty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600" b="1" spc="-165" dirty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600" b="1" spc="-78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600" b="1" spc="-15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600" b="1" spc="-68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15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78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endParaRPr sz="1600">
              <a:latin typeface="Arial"/>
              <a:cs typeface="Arial"/>
            </a:endParaRPr>
          </a:p>
          <a:p>
            <a:pPr marL="59690">
              <a:lnSpc>
                <a:spcPct val="100000"/>
              </a:lnSpc>
              <a:spcBef>
                <a:spcPts val="1285"/>
              </a:spcBef>
            </a:pPr>
            <a:r>
              <a:rPr sz="1200" spc="-10" dirty="0">
                <a:latin typeface="Microsoft Sans Serif"/>
                <a:cs typeface="Microsoft Sans Serif"/>
              </a:rPr>
              <a:t>денежные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средства,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выплачиваемые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из </a:t>
            </a:r>
            <a:r>
              <a:rPr sz="1200" spc="-10" dirty="0">
                <a:latin typeface="Microsoft Sans Serif"/>
                <a:cs typeface="Microsoft Sans Serif"/>
              </a:rPr>
              <a:t>бюджета</a:t>
            </a:r>
            <a:endParaRPr sz="1200">
              <a:latin typeface="Microsoft Sans Serif"/>
              <a:cs typeface="Microsoft Sans Serif"/>
            </a:endParaRPr>
          </a:p>
          <a:p>
            <a:pPr marL="76835">
              <a:lnSpc>
                <a:spcPct val="100000"/>
              </a:lnSpc>
              <a:spcBef>
                <a:spcPts val="1330"/>
              </a:spcBef>
            </a:pPr>
            <a:r>
              <a:rPr sz="1600" spc="-315" dirty="0">
                <a:solidFill>
                  <a:srgbClr val="FFFFFF"/>
                </a:solidFill>
                <a:latin typeface="Wingdings"/>
                <a:cs typeface="Wingdings"/>
              </a:rPr>
              <a:t></a:t>
            </a:r>
            <a:r>
              <a:rPr sz="1600" spc="16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30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114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78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600" b="1" spc="-13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600" b="1" spc="-1305" dirty="0">
                <a:solidFill>
                  <a:srgbClr val="FFFFFF"/>
                </a:solidFill>
                <a:latin typeface="Arial"/>
                <a:cs typeface="Arial"/>
              </a:rPr>
              <a:t>ф</a:t>
            </a:r>
            <a:r>
              <a:rPr sz="1600" b="1" spc="-145" dirty="0">
                <a:solidFill>
                  <a:srgbClr val="FFFFFF"/>
                </a:solidFill>
                <a:latin typeface="Arial"/>
                <a:cs typeface="Arial"/>
              </a:rPr>
              <a:t>ф</a:t>
            </a:r>
            <a:r>
              <a:rPr sz="1600" b="1" spc="-875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600" b="1" spc="-145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600" b="1" spc="-880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1600" b="1" spc="-88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600" b="1" spc="-67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885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1600" b="1" spc="-1255" dirty="0">
                <a:solidFill>
                  <a:srgbClr val="FFFFFF"/>
                </a:solidFill>
                <a:latin typeface="Arial"/>
                <a:cs typeface="Arial"/>
              </a:rPr>
              <a:t>ю</a:t>
            </a:r>
            <a:r>
              <a:rPr sz="1600" b="1" spc="-160" dirty="0">
                <a:solidFill>
                  <a:srgbClr val="FFFFFF"/>
                </a:solidFill>
                <a:latin typeface="Arial"/>
                <a:cs typeface="Arial"/>
              </a:rPr>
              <a:t>ю</a:t>
            </a:r>
            <a:r>
              <a:rPr sz="1600" b="1" spc="-900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145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1035" dirty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600" b="1" spc="-170" dirty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600" b="1" spc="-77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600" b="1" spc="-16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600" b="1" spc="-68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16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77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endParaRPr sz="1600">
              <a:latin typeface="Arial"/>
              <a:cs typeface="Arial"/>
            </a:endParaRPr>
          </a:p>
          <a:p>
            <a:pPr marL="59690">
              <a:lnSpc>
                <a:spcPct val="100000"/>
              </a:lnSpc>
              <a:spcBef>
                <a:spcPts val="1285"/>
              </a:spcBef>
            </a:pPr>
            <a:r>
              <a:rPr sz="1200" dirty="0">
                <a:latin typeface="Microsoft Sans Serif"/>
                <a:cs typeface="Microsoft Sans Serif"/>
              </a:rPr>
              <a:t>превышение</a:t>
            </a:r>
            <a:r>
              <a:rPr sz="1200" spc="-5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расходов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бюджета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над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его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доходами</a:t>
            </a:r>
            <a:endParaRPr sz="1200">
              <a:latin typeface="Microsoft Sans Serif"/>
              <a:cs typeface="Microsoft Sans Serif"/>
            </a:endParaRPr>
          </a:p>
          <a:p>
            <a:pPr marL="76835">
              <a:lnSpc>
                <a:spcPct val="100000"/>
              </a:lnSpc>
              <a:spcBef>
                <a:spcPts val="1330"/>
              </a:spcBef>
            </a:pPr>
            <a:r>
              <a:rPr sz="1600" spc="-315" dirty="0">
                <a:solidFill>
                  <a:srgbClr val="FFFFFF"/>
                </a:solidFill>
                <a:latin typeface="Wingdings"/>
                <a:cs typeface="Wingdings"/>
              </a:rPr>
              <a:t></a:t>
            </a:r>
            <a:r>
              <a:rPr sz="1600" spc="1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600" b="1" spc="-1050" dirty="0">
                <a:solidFill>
                  <a:srgbClr val="FFFFFF"/>
                </a:solidFill>
                <a:latin typeface="Arial"/>
                <a:cs typeface="Arial"/>
              </a:rPr>
              <a:t>П</a:t>
            </a:r>
            <a:r>
              <a:rPr sz="1600" b="1" spc="-135" dirty="0">
                <a:solidFill>
                  <a:srgbClr val="FFFFFF"/>
                </a:solidFill>
                <a:latin typeface="Arial"/>
                <a:cs typeface="Arial"/>
              </a:rPr>
              <a:t>П</a:t>
            </a:r>
            <a:r>
              <a:rPr sz="1600" b="1" spc="-865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600" b="1" spc="-13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1600" b="1" spc="-865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600" b="1" spc="-135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1600" b="1" spc="-1295" dirty="0">
                <a:solidFill>
                  <a:srgbClr val="FFFFFF"/>
                </a:solidFill>
                <a:latin typeface="Arial"/>
                <a:cs typeface="Arial"/>
              </a:rPr>
              <a:t>ф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ф</a:t>
            </a:r>
            <a:r>
              <a:rPr sz="1600" b="1" spc="-869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600" b="1" spc="-869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1600" b="1" spc="-875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600" b="1" spc="-135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1600" b="1" spc="-67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885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1600" b="1" spc="-140" dirty="0">
                <a:solidFill>
                  <a:srgbClr val="FFFFFF"/>
                </a:solidFill>
                <a:latin typeface="Arial"/>
                <a:cs typeface="Arial"/>
              </a:rPr>
              <a:t>б</a:t>
            </a:r>
            <a:r>
              <a:rPr sz="1600" b="1" spc="-1255" dirty="0">
                <a:solidFill>
                  <a:srgbClr val="FFFFFF"/>
                </a:solidFill>
                <a:latin typeface="Arial"/>
                <a:cs typeface="Arial"/>
              </a:rPr>
              <a:t>ю</a:t>
            </a:r>
            <a:r>
              <a:rPr sz="1600" b="1" spc="-160" dirty="0">
                <a:solidFill>
                  <a:srgbClr val="FFFFFF"/>
                </a:solidFill>
                <a:latin typeface="Arial"/>
                <a:cs typeface="Arial"/>
              </a:rPr>
              <a:t>ю</a:t>
            </a:r>
            <a:r>
              <a:rPr sz="1600" b="1" spc="-900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145" dirty="0">
                <a:solidFill>
                  <a:srgbClr val="FFFFFF"/>
                </a:solidFill>
                <a:latin typeface="Arial"/>
                <a:cs typeface="Arial"/>
              </a:rPr>
              <a:t>д</a:t>
            </a:r>
            <a:r>
              <a:rPr sz="1600" b="1" spc="-1035" dirty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600" b="1" spc="-170" dirty="0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sz="1600" b="1" spc="-775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600" b="1" spc="-160" dirty="0">
                <a:solidFill>
                  <a:srgbClr val="FFFFFF"/>
                </a:solidFill>
                <a:latin typeface="Arial"/>
                <a:cs typeface="Arial"/>
              </a:rPr>
              <a:t>е</a:t>
            </a:r>
            <a:r>
              <a:rPr sz="1600" b="1" spc="-680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15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1600" b="1" spc="-775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а</a:t>
            </a:r>
            <a:endParaRPr sz="1600">
              <a:latin typeface="Arial"/>
              <a:cs typeface="Arial"/>
            </a:endParaRPr>
          </a:p>
          <a:p>
            <a:pPr marL="59690">
              <a:lnSpc>
                <a:spcPct val="100000"/>
              </a:lnSpc>
              <a:spcBef>
                <a:spcPts val="1285"/>
              </a:spcBef>
            </a:pPr>
            <a:r>
              <a:rPr sz="1200" dirty="0">
                <a:latin typeface="Microsoft Sans Serif"/>
                <a:cs typeface="Microsoft Sans Serif"/>
              </a:rPr>
              <a:t>превышение</a:t>
            </a:r>
            <a:r>
              <a:rPr sz="1200" spc="-6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доходов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бюджета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над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его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расходами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256276" y="938783"/>
            <a:ext cx="4413885" cy="344805"/>
          </a:xfrm>
          <a:custGeom>
            <a:avLst/>
            <a:gdLst/>
            <a:ahLst/>
            <a:cxnLst/>
            <a:rect l="l" t="t" r="r" b="b"/>
            <a:pathLst>
              <a:path w="4413884" h="344805">
                <a:moveTo>
                  <a:pt x="4356100" y="0"/>
                </a:moveTo>
                <a:lnTo>
                  <a:pt x="57403" y="0"/>
                </a:lnTo>
                <a:lnTo>
                  <a:pt x="35040" y="4504"/>
                </a:lnTo>
                <a:lnTo>
                  <a:pt x="16795" y="16795"/>
                </a:lnTo>
                <a:lnTo>
                  <a:pt x="4504" y="35040"/>
                </a:lnTo>
                <a:lnTo>
                  <a:pt x="0" y="57403"/>
                </a:lnTo>
                <a:lnTo>
                  <a:pt x="0" y="287019"/>
                </a:lnTo>
                <a:lnTo>
                  <a:pt x="4504" y="309383"/>
                </a:lnTo>
                <a:lnTo>
                  <a:pt x="16795" y="327628"/>
                </a:lnTo>
                <a:lnTo>
                  <a:pt x="35040" y="339919"/>
                </a:lnTo>
                <a:lnTo>
                  <a:pt x="57403" y="344424"/>
                </a:lnTo>
                <a:lnTo>
                  <a:pt x="4356100" y="344424"/>
                </a:lnTo>
                <a:lnTo>
                  <a:pt x="4378463" y="339919"/>
                </a:lnTo>
                <a:lnTo>
                  <a:pt x="4396708" y="327628"/>
                </a:lnTo>
                <a:lnTo>
                  <a:pt x="4408999" y="309383"/>
                </a:lnTo>
                <a:lnTo>
                  <a:pt x="4413504" y="287019"/>
                </a:lnTo>
                <a:lnTo>
                  <a:pt x="4413504" y="57403"/>
                </a:lnTo>
                <a:lnTo>
                  <a:pt x="4408999" y="35040"/>
                </a:lnTo>
                <a:lnTo>
                  <a:pt x="4396708" y="16795"/>
                </a:lnTo>
                <a:lnTo>
                  <a:pt x="4378463" y="4504"/>
                </a:lnTo>
                <a:lnTo>
                  <a:pt x="4356100" y="0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256276" y="2217420"/>
            <a:ext cx="4413885" cy="342900"/>
          </a:xfrm>
          <a:custGeom>
            <a:avLst/>
            <a:gdLst/>
            <a:ahLst/>
            <a:cxnLst/>
            <a:rect l="l" t="t" r="r" b="b"/>
            <a:pathLst>
              <a:path w="4413884" h="342900">
                <a:moveTo>
                  <a:pt x="4356354" y="0"/>
                </a:moveTo>
                <a:lnTo>
                  <a:pt x="57150" y="0"/>
                </a:lnTo>
                <a:lnTo>
                  <a:pt x="34879" y="4482"/>
                </a:lnTo>
                <a:lnTo>
                  <a:pt x="16716" y="16716"/>
                </a:lnTo>
                <a:lnTo>
                  <a:pt x="4482" y="34879"/>
                </a:lnTo>
                <a:lnTo>
                  <a:pt x="0" y="57150"/>
                </a:lnTo>
                <a:lnTo>
                  <a:pt x="0" y="285750"/>
                </a:lnTo>
                <a:lnTo>
                  <a:pt x="4482" y="308020"/>
                </a:lnTo>
                <a:lnTo>
                  <a:pt x="16716" y="326183"/>
                </a:lnTo>
                <a:lnTo>
                  <a:pt x="34879" y="338417"/>
                </a:lnTo>
                <a:lnTo>
                  <a:pt x="57150" y="342900"/>
                </a:lnTo>
                <a:lnTo>
                  <a:pt x="4356354" y="342900"/>
                </a:lnTo>
                <a:lnTo>
                  <a:pt x="4378624" y="338417"/>
                </a:lnTo>
                <a:lnTo>
                  <a:pt x="4396787" y="326183"/>
                </a:lnTo>
                <a:lnTo>
                  <a:pt x="4409021" y="308020"/>
                </a:lnTo>
                <a:lnTo>
                  <a:pt x="4413504" y="285750"/>
                </a:lnTo>
                <a:lnTo>
                  <a:pt x="4413504" y="57150"/>
                </a:lnTo>
                <a:lnTo>
                  <a:pt x="4409021" y="34879"/>
                </a:lnTo>
                <a:lnTo>
                  <a:pt x="4396787" y="16716"/>
                </a:lnTo>
                <a:lnTo>
                  <a:pt x="4378624" y="4482"/>
                </a:lnTo>
                <a:lnTo>
                  <a:pt x="4356354" y="0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256276" y="3125723"/>
            <a:ext cx="4413885" cy="344805"/>
          </a:xfrm>
          <a:custGeom>
            <a:avLst/>
            <a:gdLst/>
            <a:ahLst/>
            <a:cxnLst/>
            <a:rect l="l" t="t" r="r" b="b"/>
            <a:pathLst>
              <a:path w="4413884" h="344804">
                <a:moveTo>
                  <a:pt x="4356100" y="0"/>
                </a:moveTo>
                <a:lnTo>
                  <a:pt x="57403" y="0"/>
                </a:lnTo>
                <a:lnTo>
                  <a:pt x="35040" y="4504"/>
                </a:lnTo>
                <a:lnTo>
                  <a:pt x="16795" y="16795"/>
                </a:lnTo>
                <a:lnTo>
                  <a:pt x="4504" y="35040"/>
                </a:lnTo>
                <a:lnTo>
                  <a:pt x="0" y="57403"/>
                </a:lnTo>
                <a:lnTo>
                  <a:pt x="0" y="287020"/>
                </a:lnTo>
                <a:lnTo>
                  <a:pt x="4504" y="309383"/>
                </a:lnTo>
                <a:lnTo>
                  <a:pt x="16795" y="327628"/>
                </a:lnTo>
                <a:lnTo>
                  <a:pt x="35040" y="339919"/>
                </a:lnTo>
                <a:lnTo>
                  <a:pt x="57403" y="344424"/>
                </a:lnTo>
                <a:lnTo>
                  <a:pt x="4356100" y="344424"/>
                </a:lnTo>
                <a:lnTo>
                  <a:pt x="4378463" y="339919"/>
                </a:lnTo>
                <a:lnTo>
                  <a:pt x="4396708" y="327628"/>
                </a:lnTo>
                <a:lnTo>
                  <a:pt x="4408999" y="309383"/>
                </a:lnTo>
                <a:lnTo>
                  <a:pt x="4413504" y="287020"/>
                </a:lnTo>
                <a:lnTo>
                  <a:pt x="4413504" y="57403"/>
                </a:lnTo>
                <a:lnTo>
                  <a:pt x="4408999" y="35040"/>
                </a:lnTo>
                <a:lnTo>
                  <a:pt x="4396708" y="16795"/>
                </a:lnTo>
                <a:lnTo>
                  <a:pt x="4378463" y="4504"/>
                </a:lnTo>
                <a:lnTo>
                  <a:pt x="4356100" y="0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41035" y="4588764"/>
            <a:ext cx="4429125" cy="344805"/>
          </a:xfrm>
          <a:custGeom>
            <a:avLst/>
            <a:gdLst/>
            <a:ahLst/>
            <a:cxnLst/>
            <a:rect l="l" t="t" r="r" b="b"/>
            <a:pathLst>
              <a:path w="4429125" h="344804">
                <a:moveTo>
                  <a:pt x="4371340" y="0"/>
                </a:moveTo>
                <a:lnTo>
                  <a:pt x="57403" y="0"/>
                </a:lnTo>
                <a:lnTo>
                  <a:pt x="35040" y="4504"/>
                </a:lnTo>
                <a:lnTo>
                  <a:pt x="16795" y="16795"/>
                </a:lnTo>
                <a:lnTo>
                  <a:pt x="4504" y="35040"/>
                </a:lnTo>
                <a:lnTo>
                  <a:pt x="0" y="57404"/>
                </a:lnTo>
                <a:lnTo>
                  <a:pt x="0" y="287019"/>
                </a:lnTo>
                <a:lnTo>
                  <a:pt x="4504" y="309383"/>
                </a:lnTo>
                <a:lnTo>
                  <a:pt x="16795" y="327628"/>
                </a:lnTo>
                <a:lnTo>
                  <a:pt x="35040" y="339919"/>
                </a:lnTo>
                <a:lnTo>
                  <a:pt x="57403" y="344424"/>
                </a:lnTo>
                <a:lnTo>
                  <a:pt x="4371340" y="344424"/>
                </a:lnTo>
                <a:lnTo>
                  <a:pt x="4393703" y="339919"/>
                </a:lnTo>
                <a:lnTo>
                  <a:pt x="4411948" y="327628"/>
                </a:lnTo>
                <a:lnTo>
                  <a:pt x="4424239" y="309383"/>
                </a:lnTo>
                <a:lnTo>
                  <a:pt x="4428744" y="287019"/>
                </a:lnTo>
                <a:lnTo>
                  <a:pt x="4428744" y="57404"/>
                </a:lnTo>
                <a:lnTo>
                  <a:pt x="4424239" y="35040"/>
                </a:lnTo>
                <a:lnTo>
                  <a:pt x="4411948" y="16795"/>
                </a:lnTo>
                <a:lnTo>
                  <a:pt x="4393703" y="4504"/>
                </a:lnTo>
                <a:lnTo>
                  <a:pt x="4371340" y="0"/>
                </a:lnTo>
                <a:close/>
              </a:path>
            </a:pathLst>
          </a:custGeom>
          <a:solidFill>
            <a:srgbClr val="256F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336794" y="971804"/>
            <a:ext cx="4258310" cy="534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00025" indent="-172085">
              <a:lnSpc>
                <a:spcPct val="100000"/>
              </a:lnSpc>
              <a:spcBef>
                <a:spcPts val="95"/>
              </a:spcBef>
              <a:buFont typeface="Wingdings"/>
              <a:buChar char=""/>
              <a:tabLst>
                <a:tab pos="200025" algn="l"/>
              </a:tabLst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Сбалансированность</a:t>
            </a:r>
            <a:r>
              <a:rPr sz="16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бюджета</a:t>
            </a:r>
            <a:endParaRPr sz="1600">
              <a:latin typeface="Arial"/>
              <a:cs typeface="Arial"/>
            </a:endParaRPr>
          </a:p>
          <a:p>
            <a:pPr marL="29209" marR="5080" algn="just">
              <a:lnSpc>
                <a:spcPct val="100000"/>
              </a:lnSpc>
              <a:spcBef>
                <a:spcPts val="1165"/>
              </a:spcBef>
            </a:pPr>
            <a:r>
              <a:rPr sz="1200" dirty="0">
                <a:latin typeface="Microsoft Sans Serif"/>
                <a:cs typeface="Microsoft Sans Serif"/>
              </a:rPr>
              <a:t>соответствие</a:t>
            </a:r>
            <a:r>
              <a:rPr sz="1200" spc="350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(равновесие)</a:t>
            </a:r>
            <a:r>
              <a:rPr sz="1200" spc="355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объема</a:t>
            </a:r>
            <a:r>
              <a:rPr sz="1200" spc="350" dirty="0">
                <a:latin typeface="Microsoft Sans Serif"/>
                <a:cs typeface="Microsoft Sans Serif"/>
              </a:rPr>
              <a:t>  </a:t>
            </a:r>
            <a:r>
              <a:rPr sz="1200" spc="-10" dirty="0">
                <a:latin typeface="Microsoft Sans Serif"/>
                <a:cs typeface="Microsoft Sans Serif"/>
              </a:rPr>
              <a:t>предусмотренных </a:t>
            </a:r>
            <a:r>
              <a:rPr sz="1200" spc="-20" dirty="0">
                <a:latin typeface="Microsoft Sans Serif"/>
                <a:cs typeface="Microsoft Sans Serif"/>
              </a:rPr>
              <a:t>бюджетом</a:t>
            </a:r>
            <a:r>
              <a:rPr sz="1200" spc="-5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расходов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суммарному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объему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доходов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бюджета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поступлений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источников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финансирования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его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дефицита</a:t>
            </a:r>
            <a:endParaRPr sz="1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1305"/>
              </a:spcBef>
            </a:pPr>
            <a:endParaRPr sz="1200">
              <a:latin typeface="Microsoft Sans Serif"/>
              <a:cs typeface="Microsoft Sans Serif"/>
            </a:endParaRPr>
          </a:p>
          <a:p>
            <a:pPr marL="200025" indent="-172085">
              <a:lnSpc>
                <a:spcPct val="100000"/>
              </a:lnSpc>
              <a:buFont typeface="Wingdings"/>
              <a:buChar char=""/>
              <a:tabLst>
                <a:tab pos="200025" algn="l"/>
              </a:tabLst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Межбюджетные</a:t>
            </a:r>
            <a:r>
              <a:rPr sz="16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трансферты</a:t>
            </a:r>
            <a:endParaRPr sz="1600">
              <a:latin typeface="Arial"/>
              <a:cs typeface="Arial"/>
            </a:endParaRPr>
          </a:p>
          <a:p>
            <a:pPr marL="30480" marR="5080" algn="just">
              <a:lnSpc>
                <a:spcPct val="100000"/>
              </a:lnSpc>
              <a:spcBef>
                <a:spcPts val="1165"/>
              </a:spcBef>
            </a:pPr>
            <a:r>
              <a:rPr sz="1200" dirty="0">
                <a:latin typeface="Microsoft Sans Serif"/>
                <a:cs typeface="Microsoft Sans Serif"/>
              </a:rPr>
              <a:t>средства,</a:t>
            </a:r>
            <a:r>
              <a:rPr sz="1200" spc="12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предоставляемые</a:t>
            </a:r>
            <a:r>
              <a:rPr sz="1200" spc="114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одним</a:t>
            </a:r>
            <a:r>
              <a:rPr sz="1200" spc="114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бюджетом</a:t>
            </a:r>
            <a:r>
              <a:rPr sz="1200" spc="1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бюджетной </a:t>
            </a:r>
            <a:r>
              <a:rPr sz="1200" dirty="0">
                <a:latin typeface="Microsoft Sans Serif"/>
                <a:cs typeface="Microsoft Sans Serif"/>
              </a:rPr>
              <a:t>системы</a:t>
            </a:r>
            <a:r>
              <a:rPr sz="1200" spc="-4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другому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бюджету</a:t>
            </a:r>
            <a:r>
              <a:rPr sz="1200" spc="-6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бюджетной</a:t>
            </a:r>
            <a:r>
              <a:rPr sz="1200" spc="-6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системы</a:t>
            </a:r>
            <a:endParaRPr sz="1200">
              <a:latin typeface="Microsoft Sans Serif"/>
              <a:cs typeface="Microsoft Sans Serif"/>
            </a:endParaRPr>
          </a:p>
          <a:p>
            <a:pPr marL="199390" indent="-171450">
              <a:lnSpc>
                <a:spcPct val="100000"/>
              </a:lnSpc>
              <a:spcBef>
                <a:spcPts val="1190"/>
              </a:spcBef>
              <a:buFont typeface="Wingdings"/>
              <a:buChar char=""/>
              <a:tabLst>
                <a:tab pos="199390" algn="l"/>
              </a:tabLst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Муниципальный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Arial"/>
                <a:cs typeface="Arial"/>
              </a:rPr>
              <a:t>долг</a:t>
            </a:r>
            <a:endParaRPr sz="1600">
              <a:latin typeface="Arial"/>
              <a:cs typeface="Arial"/>
            </a:endParaRPr>
          </a:p>
          <a:p>
            <a:pPr marL="29209" marR="5080" algn="just">
              <a:lnSpc>
                <a:spcPct val="100000"/>
              </a:lnSpc>
              <a:spcBef>
                <a:spcPts val="1165"/>
              </a:spcBef>
            </a:pPr>
            <a:r>
              <a:rPr sz="1200" dirty="0">
                <a:latin typeface="Microsoft Sans Serif"/>
                <a:cs typeface="Microsoft Sans Serif"/>
              </a:rPr>
              <a:t>обязательства,</a:t>
            </a:r>
            <a:r>
              <a:rPr sz="1200" spc="415" dirty="0">
                <a:latin typeface="Microsoft Sans Serif"/>
                <a:cs typeface="Microsoft Sans Serif"/>
              </a:rPr>
              <a:t>   </a:t>
            </a:r>
            <a:r>
              <a:rPr sz="1200" dirty="0">
                <a:latin typeface="Microsoft Sans Serif"/>
                <a:cs typeface="Microsoft Sans Serif"/>
              </a:rPr>
              <a:t>возникающие</a:t>
            </a:r>
            <a:r>
              <a:rPr sz="1200" spc="415" dirty="0">
                <a:latin typeface="Microsoft Sans Serif"/>
                <a:cs typeface="Microsoft Sans Serif"/>
              </a:rPr>
              <a:t>   </a:t>
            </a:r>
            <a:r>
              <a:rPr sz="1200" dirty="0">
                <a:latin typeface="Microsoft Sans Serif"/>
                <a:cs typeface="Microsoft Sans Serif"/>
              </a:rPr>
              <a:t>из</a:t>
            </a:r>
            <a:r>
              <a:rPr sz="1200" spc="415" dirty="0">
                <a:latin typeface="Microsoft Sans Serif"/>
                <a:cs typeface="Microsoft Sans Serif"/>
              </a:rPr>
              <a:t>   </a:t>
            </a:r>
            <a:r>
              <a:rPr sz="1200" spc="-10" dirty="0">
                <a:latin typeface="Microsoft Sans Serif"/>
                <a:cs typeface="Microsoft Sans Serif"/>
              </a:rPr>
              <a:t>муниципальных </a:t>
            </a:r>
            <a:r>
              <a:rPr sz="1200" dirty="0">
                <a:latin typeface="Microsoft Sans Serif"/>
                <a:cs typeface="Microsoft Sans Serif"/>
              </a:rPr>
              <a:t>заимствований,</a:t>
            </a:r>
            <a:r>
              <a:rPr sz="1200" spc="8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гарантий</a:t>
            </a:r>
            <a:r>
              <a:rPr sz="1200" spc="8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по</a:t>
            </a:r>
            <a:r>
              <a:rPr sz="1200" spc="8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обязательствам</a:t>
            </a:r>
            <a:r>
              <a:rPr sz="1200" spc="8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третьих</a:t>
            </a:r>
            <a:r>
              <a:rPr sz="1200" spc="7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лиц, </a:t>
            </a:r>
            <a:r>
              <a:rPr sz="1200" dirty="0">
                <a:latin typeface="Microsoft Sans Serif"/>
                <a:cs typeface="Microsoft Sans Serif"/>
              </a:rPr>
              <a:t>другие</a:t>
            </a:r>
            <a:r>
              <a:rPr sz="1200" spc="16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обязательства</a:t>
            </a:r>
            <a:r>
              <a:rPr sz="1200" spc="16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в</a:t>
            </a:r>
            <a:r>
              <a:rPr sz="1200" spc="16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соответствии</a:t>
            </a:r>
            <a:r>
              <a:rPr sz="1200" spc="14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с</a:t>
            </a:r>
            <a:r>
              <a:rPr sz="1200" spc="16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видами</a:t>
            </a:r>
            <a:r>
              <a:rPr sz="1200" spc="16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долговых </a:t>
            </a:r>
            <a:r>
              <a:rPr sz="1200" dirty="0">
                <a:latin typeface="Microsoft Sans Serif"/>
                <a:cs typeface="Microsoft Sans Serif"/>
              </a:rPr>
              <a:t>обязательств,</a:t>
            </a:r>
            <a:r>
              <a:rPr sz="1200" spc="229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установленными</a:t>
            </a:r>
            <a:r>
              <a:rPr sz="1200" spc="240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Бюджетным</a:t>
            </a:r>
            <a:r>
              <a:rPr sz="1200" spc="229" dirty="0">
                <a:latin typeface="Microsoft Sans Serif"/>
                <a:cs typeface="Microsoft Sans Serif"/>
              </a:rPr>
              <a:t>  </a:t>
            </a:r>
            <a:r>
              <a:rPr sz="1200" spc="-10" dirty="0">
                <a:latin typeface="Microsoft Sans Serif"/>
                <a:cs typeface="Microsoft Sans Serif"/>
              </a:rPr>
              <a:t>кодексом, </a:t>
            </a:r>
            <a:r>
              <a:rPr sz="1200" dirty="0">
                <a:latin typeface="Microsoft Sans Serif"/>
                <a:cs typeface="Microsoft Sans Serif"/>
              </a:rPr>
              <a:t>принятые</a:t>
            </a:r>
            <a:r>
              <a:rPr sz="1200" spc="-2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на</a:t>
            </a:r>
            <a:r>
              <a:rPr sz="1200" spc="-1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себя</a:t>
            </a:r>
            <a:r>
              <a:rPr sz="1200" spc="-3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муниципальным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образованием</a:t>
            </a:r>
            <a:endParaRPr sz="1200">
              <a:latin typeface="Microsoft Sans Serif"/>
              <a:cs typeface="Microsoft Sans Serif"/>
            </a:endParaRPr>
          </a:p>
          <a:p>
            <a:pPr marL="184785" indent="-172085">
              <a:lnSpc>
                <a:spcPct val="100000"/>
              </a:lnSpc>
              <a:spcBef>
                <a:spcPts val="1240"/>
              </a:spcBef>
              <a:buFont typeface="Wingdings"/>
              <a:buChar char=""/>
              <a:tabLst>
                <a:tab pos="184785" algn="l"/>
              </a:tabLst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Бюджетный</a:t>
            </a:r>
            <a:r>
              <a:rPr sz="16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процесс</a:t>
            </a:r>
            <a:endParaRPr sz="1600">
              <a:latin typeface="Arial"/>
              <a:cs typeface="Arial"/>
            </a:endParaRPr>
          </a:p>
          <a:p>
            <a:pPr marL="29209" marR="5080" algn="just">
              <a:lnSpc>
                <a:spcPct val="100000"/>
              </a:lnSpc>
              <a:spcBef>
                <a:spcPts val="1165"/>
              </a:spcBef>
            </a:pPr>
            <a:r>
              <a:rPr sz="1200" dirty="0">
                <a:latin typeface="Microsoft Sans Serif"/>
                <a:cs typeface="Microsoft Sans Serif"/>
              </a:rPr>
              <a:t>регламентируемая</a:t>
            </a:r>
            <a:r>
              <a:rPr sz="1200" spc="295" dirty="0">
                <a:latin typeface="Microsoft Sans Serif"/>
                <a:cs typeface="Microsoft Sans Serif"/>
              </a:rPr>
              <a:t>   </a:t>
            </a:r>
            <a:r>
              <a:rPr sz="1200" dirty="0">
                <a:latin typeface="Microsoft Sans Serif"/>
                <a:cs typeface="Microsoft Sans Serif"/>
              </a:rPr>
              <a:t>законодательством</a:t>
            </a:r>
            <a:r>
              <a:rPr sz="1200" spc="305" dirty="0">
                <a:latin typeface="Microsoft Sans Serif"/>
                <a:cs typeface="Microsoft Sans Serif"/>
              </a:rPr>
              <a:t>   </a:t>
            </a:r>
            <a:r>
              <a:rPr sz="1200" spc="-10" dirty="0">
                <a:latin typeface="Microsoft Sans Serif"/>
                <a:cs typeface="Microsoft Sans Serif"/>
              </a:rPr>
              <a:t>деятельность </a:t>
            </a:r>
            <a:r>
              <a:rPr sz="1200" dirty="0">
                <a:latin typeface="Microsoft Sans Serif"/>
                <a:cs typeface="Microsoft Sans Serif"/>
              </a:rPr>
              <a:t>органов</a:t>
            </a:r>
            <a:r>
              <a:rPr sz="1200" spc="415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исполнительной</a:t>
            </a:r>
            <a:r>
              <a:rPr sz="1200" spc="415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власти,</a:t>
            </a:r>
            <a:r>
              <a:rPr sz="1200" spc="420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органов</a:t>
            </a:r>
            <a:r>
              <a:rPr sz="1200" spc="415" dirty="0">
                <a:latin typeface="Microsoft Sans Serif"/>
                <a:cs typeface="Microsoft Sans Serif"/>
              </a:rPr>
              <a:t>  </a:t>
            </a:r>
            <a:r>
              <a:rPr sz="1200" spc="-10" dirty="0">
                <a:latin typeface="Microsoft Sans Serif"/>
                <a:cs typeface="Microsoft Sans Serif"/>
              </a:rPr>
              <a:t>местного </a:t>
            </a:r>
            <a:r>
              <a:rPr sz="1200" dirty="0">
                <a:latin typeface="Microsoft Sans Serif"/>
                <a:cs typeface="Microsoft Sans Serif"/>
              </a:rPr>
              <a:t>самоуправления</a:t>
            </a:r>
            <a:r>
              <a:rPr sz="1200" spc="475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по</a:t>
            </a:r>
            <a:r>
              <a:rPr sz="1200" spc="475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составлению</a:t>
            </a:r>
            <a:r>
              <a:rPr sz="1200" spc="475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470" dirty="0">
                <a:latin typeface="Microsoft Sans Serif"/>
                <a:cs typeface="Microsoft Sans Serif"/>
              </a:rPr>
              <a:t>  </a:t>
            </a:r>
            <a:r>
              <a:rPr sz="1200" spc="-10" dirty="0">
                <a:latin typeface="Microsoft Sans Serif"/>
                <a:cs typeface="Microsoft Sans Serif"/>
              </a:rPr>
              <a:t>рассмотрению </a:t>
            </a:r>
            <a:r>
              <a:rPr sz="1200" dirty="0">
                <a:latin typeface="Microsoft Sans Serif"/>
                <a:cs typeface="Microsoft Sans Serif"/>
              </a:rPr>
              <a:t>проектов</a:t>
            </a:r>
            <a:r>
              <a:rPr sz="1200" spc="260" dirty="0">
                <a:latin typeface="Microsoft Sans Serif"/>
                <a:cs typeface="Microsoft Sans Serif"/>
              </a:rPr>
              <a:t>   </a:t>
            </a:r>
            <a:r>
              <a:rPr sz="1200" dirty="0">
                <a:latin typeface="Microsoft Sans Serif"/>
                <a:cs typeface="Microsoft Sans Serif"/>
              </a:rPr>
              <a:t>бюджетов,</a:t>
            </a:r>
            <a:r>
              <a:rPr sz="1200" spc="260" dirty="0">
                <a:latin typeface="Microsoft Sans Serif"/>
                <a:cs typeface="Microsoft Sans Serif"/>
              </a:rPr>
              <a:t>   </a:t>
            </a:r>
            <a:r>
              <a:rPr sz="1200" dirty="0">
                <a:latin typeface="Microsoft Sans Serif"/>
                <a:cs typeface="Microsoft Sans Serif"/>
              </a:rPr>
              <a:t>утверждению</a:t>
            </a:r>
            <a:r>
              <a:rPr sz="1200" spc="260" dirty="0">
                <a:latin typeface="Microsoft Sans Serif"/>
                <a:cs typeface="Microsoft Sans Serif"/>
              </a:rPr>
              <a:t>  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265" dirty="0">
                <a:latin typeface="Microsoft Sans Serif"/>
                <a:cs typeface="Microsoft Sans Serif"/>
              </a:rPr>
              <a:t>   </a:t>
            </a:r>
            <a:r>
              <a:rPr sz="1200" spc="-10" dirty="0">
                <a:latin typeface="Microsoft Sans Serif"/>
                <a:cs typeface="Microsoft Sans Serif"/>
              </a:rPr>
              <a:t>исполнению </a:t>
            </a:r>
            <a:r>
              <a:rPr sz="1200" dirty="0">
                <a:latin typeface="Microsoft Sans Serif"/>
                <a:cs typeface="Microsoft Sans Serif"/>
              </a:rPr>
              <a:t>бюджетов,</a:t>
            </a:r>
            <a:r>
              <a:rPr sz="1200" spc="175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контролю</a:t>
            </a:r>
            <a:r>
              <a:rPr sz="1200" spc="17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за</a:t>
            </a:r>
            <a:r>
              <a:rPr sz="1200" spc="18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их</a:t>
            </a:r>
            <a:r>
              <a:rPr sz="1200" spc="18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исполнением,</a:t>
            </a:r>
            <a:r>
              <a:rPr sz="1200" spc="17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осуществлению </a:t>
            </a:r>
            <a:r>
              <a:rPr sz="1200" dirty="0">
                <a:latin typeface="Microsoft Sans Serif"/>
                <a:cs typeface="Microsoft Sans Serif"/>
              </a:rPr>
              <a:t>бюджетного</a:t>
            </a:r>
            <a:r>
              <a:rPr sz="1200" spc="280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учета,</a:t>
            </a:r>
            <a:r>
              <a:rPr sz="1200" spc="275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составлению,</a:t>
            </a:r>
            <a:r>
              <a:rPr sz="1200" spc="280" dirty="0">
                <a:latin typeface="Microsoft Sans Serif"/>
                <a:cs typeface="Microsoft Sans Serif"/>
              </a:rPr>
              <a:t>  </a:t>
            </a:r>
            <a:r>
              <a:rPr sz="1200" dirty="0">
                <a:latin typeface="Microsoft Sans Serif"/>
                <a:cs typeface="Microsoft Sans Serif"/>
              </a:rPr>
              <a:t>внешней</a:t>
            </a:r>
            <a:r>
              <a:rPr sz="1200" spc="280" dirty="0">
                <a:latin typeface="Microsoft Sans Serif"/>
                <a:cs typeface="Microsoft Sans Serif"/>
              </a:rPr>
              <a:t>  </a:t>
            </a:r>
            <a:r>
              <a:rPr sz="1200" spc="-10" dirty="0">
                <a:latin typeface="Microsoft Sans Serif"/>
                <a:cs typeface="Microsoft Sans Serif"/>
              </a:rPr>
              <a:t>проверке, рассмотрению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dirty="0">
                <a:latin typeface="Microsoft Sans Serif"/>
                <a:cs typeface="Microsoft Sans Serif"/>
              </a:rPr>
              <a:t>утверждению</a:t>
            </a:r>
            <a:r>
              <a:rPr sz="1200" spc="-2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бюджетной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отчетности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5095">
              <a:lnSpc>
                <a:spcPts val="1425"/>
              </a:lnSpc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val="3682471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5095">
              <a:lnSpc>
                <a:spcPts val="1425"/>
              </a:lnSpc>
            </a:pPr>
            <a:fld id="{81D60167-4931-47E6-BA6A-407CBD079E47}" type="slidenum">
              <a:rPr spc="-50" dirty="0"/>
              <a:t>4</a:t>
            </a:fld>
            <a:endParaRPr spc="-50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4791" y="429005"/>
            <a:ext cx="333565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Этапы</a:t>
            </a:r>
            <a:r>
              <a:rPr spc="-65" dirty="0"/>
              <a:t> </a:t>
            </a:r>
            <a:r>
              <a:rPr spc="-10" dirty="0"/>
              <a:t>бюджетного</a:t>
            </a:r>
            <a:r>
              <a:rPr spc="-55" dirty="0"/>
              <a:t> </a:t>
            </a:r>
            <a:r>
              <a:rPr spc="-10" dirty="0"/>
              <a:t>процесса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715192"/>
              </p:ext>
            </p:extLst>
          </p:nvPr>
        </p:nvGraphicFramePr>
        <p:xfrm>
          <a:off x="392061" y="740918"/>
          <a:ext cx="9266552" cy="21386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12185"/>
                <a:gridCol w="463550"/>
                <a:gridCol w="455295"/>
                <a:gridCol w="492125"/>
                <a:gridCol w="467360"/>
                <a:gridCol w="516889"/>
                <a:gridCol w="541020"/>
                <a:gridCol w="528955"/>
                <a:gridCol w="455295"/>
                <a:gridCol w="455295"/>
                <a:gridCol w="455295"/>
                <a:gridCol w="480059"/>
                <a:gridCol w="443229"/>
              </a:tblGrid>
              <a:tr h="3752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 gridSpan="12">
                  <a:txBody>
                    <a:bodyPr/>
                    <a:lstStyle/>
                    <a:p>
                      <a:pPr marL="1905" algn="ctr">
                        <a:lnSpc>
                          <a:spcPts val="2825"/>
                        </a:lnSpc>
                        <a:spcBef>
                          <a:spcPts val="30"/>
                        </a:spcBef>
                      </a:pPr>
                      <a:r>
                        <a:rPr sz="2400" b="1" spc="-20" dirty="0" smtClean="0">
                          <a:solidFill>
                            <a:srgbClr val="1F5F97"/>
                          </a:solidFill>
                          <a:latin typeface="Arial"/>
                          <a:cs typeface="Arial"/>
                        </a:rPr>
                        <a:t>2023</a:t>
                      </a:r>
                      <a:endParaRPr sz="2400" dirty="0">
                        <a:latin typeface="Arial"/>
                        <a:cs typeface="Arial"/>
                      </a:endParaRPr>
                    </a:p>
                  </a:txBody>
                  <a:tcPr marL="0" marR="0" marT="381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22885">
                <a:tc>
                  <a:txBody>
                    <a:bodyPr/>
                    <a:lstStyle/>
                    <a:p>
                      <a:pPr marL="58419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dirty="0">
                          <a:latin typeface="Microsoft Sans Serif"/>
                          <a:cs typeface="Microsoft Sans Serif"/>
                        </a:rPr>
                        <a:t>Этапы</a:t>
                      </a:r>
                      <a:r>
                        <a:rPr sz="14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20" dirty="0">
                          <a:latin typeface="Microsoft Sans Serif"/>
                          <a:cs typeface="Microsoft Sans Serif"/>
                        </a:rPr>
                        <a:t>бюджетного</a:t>
                      </a: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процесса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янв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фев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мар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апр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май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785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0" dirty="0">
                          <a:latin typeface="Microsoft Sans Serif"/>
                          <a:cs typeface="Microsoft Sans Serif"/>
                        </a:rPr>
                        <a:t>июнь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июл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авг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сен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окт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3345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ноя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дек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58419">
                        <a:lnSpc>
                          <a:spcPts val="1610"/>
                        </a:lnSpc>
                        <a:spcBef>
                          <a:spcPts val="45"/>
                        </a:spcBef>
                        <a:tabLst>
                          <a:tab pos="304800" algn="l"/>
                        </a:tabLst>
                      </a:pPr>
                      <a:r>
                        <a:rPr sz="1400" spc="-25" dirty="0">
                          <a:latin typeface="Arial MT"/>
                          <a:cs typeface="Arial MT"/>
                        </a:rPr>
                        <a:t>I.</a:t>
                      </a:r>
                      <a:r>
                        <a:rPr sz="1400" dirty="0">
                          <a:latin typeface="Arial MT"/>
                          <a:cs typeface="Arial MT"/>
                        </a:rPr>
                        <a:t>	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Составление</a:t>
                      </a:r>
                      <a:r>
                        <a:rPr sz="1400" spc="-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проекта</a:t>
                      </a: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бюджета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521334">
                        <a:lnSpc>
                          <a:spcPts val="1610"/>
                        </a:lnSpc>
                        <a:spcBef>
                          <a:spcPts val="45"/>
                        </a:spcBef>
                      </a:pPr>
                      <a:r>
                        <a:rPr sz="1400" spc="-10" dirty="0">
                          <a:latin typeface="Arial MT"/>
                          <a:cs typeface="Arial MT"/>
                        </a:rPr>
                        <a:t>2024-</a:t>
                      </a:r>
                      <a:r>
                        <a:rPr sz="1400" spc="-20" dirty="0">
                          <a:latin typeface="Arial MT"/>
                          <a:cs typeface="Arial MT"/>
                        </a:rPr>
                        <a:t>2026</a:t>
                      </a:r>
                      <a:endParaRPr sz="1400" dirty="0">
                        <a:latin typeface="Arial MT"/>
                        <a:cs typeface="Arial MT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5609">
                <a:tc>
                  <a:txBody>
                    <a:bodyPr/>
                    <a:lstStyle/>
                    <a:p>
                      <a:pPr marL="9525" marR="43180" indent="48260">
                        <a:lnSpc>
                          <a:spcPct val="100000"/>
                        </a:lnSpc>
                      </a:pPr>
                      <a:r>
                        <a:rPr sz="1400" dirty="0">
                          <a:latin typeface="Microsoft Sans Serif"/>
                          <a:cs typeface="Microsoft Sans Serif"/>
                        </a:rPr>
                        <a:t>II.</a:t>
                      </a:r>
                      <a:r>
                        <a:rPr sz="1400" spc="3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Рассмотрение</a:t>
                      </a:r>
                      <a:r>
                        <a:rPr sz="1400" spc="-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проекта</a:t>
                      </a:r>
                      <a:r>
                        <a:rPr sz="1400" spc="-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dirty="0">
                          <a:latin typeface="Microsoft Sans Serif"/>
                          <a:cs typeface="Microsoft Sans Serif"/>
                        </a:rPr>
                        <a:t>и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 утверждение бюджета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sz="1400" spc="-10" dirty="0">
                          <a:latin typeface="Arial MT"/>
                          <a:cs typeface="Arial MT"/>
                        </a:rPr>
                        <a:t>2024-</a:t>
                      </a:r>
                      <a:r>
                        <a:rPr sz="1400" spc="-20" dirty="0">
                          <a:latin typeface="Arial MT"/>
                          <a:cs typeface="Arial MT"/>
                        </a:rPr>
                        <a:t>2026</a:t>
                      </a:r>
                      <a:endParaRPr sz="1400">
                        <a:latin typeface="Arial MT"/>
                        <a:cs typeface="Arial MT"/>
                      </a:endParaRPr>
                    </a:p>
                  </a:txBody>
                  <a:tcPr marL="0" marR="0" marT="11239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22885">
                <a:tc>
                  <a:txBody>
                    <a:bodyPr/>
                    <a:lstStyle/>
                    <a:p>
                      <a:pPr marL="58419">
                        <a:lnSpc>
                          <a:spcPts val="1605"/>
                        </a:lnSpc>
                        <a:spcBef>
                          <a:spcPts val="45"/>
                        </a:spcBef>
                      </a:pPr>
                      <a:r>
                        <a:rPr sz="1400" dirty="0">
                          <a:latin typeface="Arial MT"/>
                          <a:cs typeface="Arial MT"/>
                        </a:rPr>
                        <a:t>III.</a:t>
                      </a:r>
                      <a:r>
                        <a:rPr sz="1400" spc="3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Исполнение бюджета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57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 gridSpan="12">
                  <a:txBody>
                    <a:bodyPr/>
                    <a:lstStyle/>
                    <a:p>
                      <a:pPr marL="3175" algn="ctr">
                        <a:lnSpc>
                          <a:spcPts val="1605"/>
                        </a:lnSpc>
                        <a:spcBef>
                          <a:spcPts val="45"/>
                        </a:spcBef>
                      </a:pPr>
                      <a:r>
                        <a:rPr sz="1400" spc="-1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202</a:t>
                      </a:r>
                      <a:r>
                        <a:rPr lang="ru-RU" sz="1400" spc="-1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5</a:t>
                      </a:r>
                      <a:r>
                        <a:rPr sz="1400" spc="-1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-</a:t>
                      </a:r>
                      <a:r>
                        <a:rPr sz="1400" spc="-2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202</a:t>
                      </a:r>
                      <a:r>
                        <a:rPr lang="ru-RU" sz="1400" spc="-2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7</a:t>
                      </a:r>
                      <a:endParaRPr sz="1400" dirty="0">
                        <a:latin typeface="Arial MT"/>
                        <a:cs typeface="Arial MT"/>
                      </a:endParaRPr>
                    </a:p>
                  </a:txBody>
                  <a:tcPr marL="0" marR="0" marT="571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  <a:solidFill>
                      <a:srgbClr val="256F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36245">
                <a:tc>
                  <a:txBody>
                    <a:bodyPr/>
                    <a:lstStyle/>
                    <a:p>
                      <a:pPr marL="58419" marR="147955">
                        <a:lnSpc>
                          <a:spcPct val="100000"/>
                        </a:lnSpc>
                      </a:pPr>
                      <a:r>
                        <a:rPr sz="1400" spc="-20" dirty="0">
                          <a:latin typeface="Microsoft Sans Serif"/>
                          <a:cs typeface="Microsoft Sans Serif"/>
                        </a:rPr>
                        <a:t>IV.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20" dirty="0">
                          <a:latin typeface="Microsoft Sans Serif"/>
                          <a:cs typeface="Microsoft Sans Serif"/>
                        </a:rPr>
                        <a:t>Подготовка</a:t>
                      </a:r>
                      <a:r>
                        <a:rPr sz="1400" spc="-3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dirty="0">
                          <a:latin typeface="Microsoft Sans Serif"/>
                          <a:cs typeface="Microsoft Sans Serif"/>
                        </a:rPr>
                        <a:t>и</a:t>
                      </a:r>
                      <a:r>
                        <a:rPr sz="1400" spc="-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утверждение</a:t>
                      </a:r>
                      <a:r>
                        <a:rPr sz="1400" spc="-25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20" dirty="0">
                          <a:latin typeface="Microsoft Sans Serif"/>
                          <a:cs typeface="Microsoft Sans Serif"/>
                        </a:rPr>
                        <a:t>отчета</a:t>
                      </a:r>
                      <a:r>
                        <a:rPr sz="1400" spc="-5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35" dirty="0">
                          <a:latin typeface="Microsoft Sans Serif"/>
                          <a:cs typeface="Microsoft Sans Serif"/>
                        </a:rPr>
                        <a:t>об </a:t>
                      </a:r>
                      <a:r>
                        <a:rPr sz="1400" dirty="0">
                          <a:latin typeface="Microsoft Sans Serif"/>
                          <a:cs typeface="Microsoft Sans Serif"/>
                        </a:rPr>
                        <a:t>исполнении</a:t>
                      </a:r>
                      <a:r>
                        <a:rPr sz="1400" spc="-9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бюджета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400" spc="-20" dirty="0" smtClean="0">
                          <a:latin typeface="Arial MT"/>
                          <a:cs typeface="Arial MT"/>
                        </a:rPr>
                        <a:t>202</a:t>
                      </a:r>
                      <a:r>
                        <a:rPr lang="ru-RU" sz="1400" spc="-20" dirty="0" smtClean="0">
                          <a:latin typeface="Arial MT"/>
                          <a:cs typeface="Arial MT"/>
                        </a:rPr>
                        <a:t>4</a:t>
                      </a:r>
                      <a:endParaRPr sz="1400" dirty="0">
                        <a:latin typeface="Arial MT"/>
                        <a:cs typeface="Arial MT"/>
                      </a:endParaRPr>
                    </a:p>
                  </a:txBody>
                  <a:tcPr marL="0" marR="0" marT="104775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  <a:solidFill>
                      <a:srgbClr val="DA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ACB8C9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marL="58419">
                        <a:lnSpc>
                          <a:spcPts val="1605"/>
                        </a:lnSpc>
                        <a:spcBef>
                          <a:spcPts val="50"/>
                        </a:spcBef>
                      </a:pP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Финансовый</a:t>
                      </a:r>
                      <a:r>
                        <a:rPr sz="1400" spc="-30" dirty="0"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400" spc="-10" dirty="0">
                          <a:latin typeface="Microsoft Sans Serif"/>
                          <a:cs typeface="Microsoft Sans Serif"/>
                        </a:rPr>
                        <a:t>контроль</a:t>
                      </a:r>
                      <a:endParaRPr sz="1400">
                        <a:latin typeface="Microsoft Sans Serif"/>
                        <a:cs typeface="Microsoft Sans Serif"/>
                      </a:endParaRPr>
                    </a:p>
                  </a:txBody>
                  <a:tcPr marL="0" marR="0" marT="6350" marB="0">
                    <a:lnT w="12700">
                      <a:solidFill>
                        <a:srgbClr val="ACB8C9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</a:tcPr>
                </a:tc>
                <a:tc gridSpan="12">
                  <a:txBody>
                    <a:bodyPr/>
                    <a:lstStyle/>
                    <a:p>
                      <a:pPr marL="3175" algn="ctr">
                        <a:lnSpc>
                          <a:spcPts val="1605"/>
                        </a:lnSpc>
                        <a:spcBef>
                          <a:spcPts val="50"/>
                        </a:spcBef>
                      </a:pPr>
                      <a:r>
                        <a:rPr sz="1400" spc="-1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202</a:t>
                      </a:r>
                      <a:r>
                        <a:rPr lang="ru-RU" sz="1400" spc="-1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5</a:t>
                      </a:r>
                      <a:r>
                        <a:rPr sz="1400" spc="-1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-</a:t>
                      </a:r>
                      <a:r>
                        <a:rPr sz="1400" spc="-2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202</a:t>
                      </a:r>
                      <a:r>
                        <a:rPr lang="ru-RU" sz="1400" spc="-20" dirty="0" smtClean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7</a:t>
                      </a:r>
                      <a:endParaRPr sz="1400" dirty="0">
                        <a:latin typeface="Arial MT"/>
                        <a:cs typeface="Arial MT"/>
                      </a:endParaRPr>
                    </a:p>
                  </a:txBody>
                  <a:tcPr marL="0" marR="0" marT="6350" marB="0">
                    <a:lnR w="12700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ACB8C9"/>
                      </a:solidFill>
                      <a:prstDash val="solid"/>
                    </a:lnB>
                    <a:solidFill>
                      <a:srgbClr val="256F9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397763" y="3006851"/>
            <a:ext cx="1702435" cy="830580"/>
          </a:xfrm>
          <a:prstGeom prst="rect">
            <a:avLst/>
          </a:prstGeom>
          <a:solidFill>
            <a:srgbClr val="DAE2F3"/>
          </a:solidFill>
        </p:spPr>
        <p:txBody>
          <a:bodyPr vert="horz" wrap="square" lIns="0" tIns="45719" rIns="0" bIns="0" rtlCol="0">
            <a:spAutoFit/>
          </a:bodyPr>
          <a:lstStyle/>
          <a:p>
            <a:pPr marL="240029" marR="233045" indent="101600">
              <a:lnSpc>
                <a:spcPct val="100000"/>
              </a:lnSpc>
              <a:spcBef>
                <a:spcPts val="359"/>
              </a:spcBef>
            </a:pPr>
            <a:r>
              <a:rPr sz="1200" dirty="0">
                <a:latin typeface="Arial MT"/>
                <a:cs typeface="Arial MT"/>
              </a:rPr>
              <a:t>I.</a:t>
            </a:r>
            <a:r>
              <a:rPr sz="1200" spc="-10" dirty="0">
                <a:latin typeface="Arial MT"/>
                <a:cs typeface="Arial MT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Составление проекта</a:t>
            </a:r>
            <a:r>
              <a:rPr sz="1200" spc="-60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бюджета</a:t>
            </a:r>
            <a:endParaRPr sz="1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200">
              <a:latin typeface="Microsoft Sans Serif"/>
              <a:cs typeface="Microsoft Sans Serif"/>
            </a:endParaRPr>
          </a:p>
          <a:p>
            <a:pPr marL="304165">
              <a:lnSpc>
                <a:spcPct val="100000"/>
              </a:lnSpc>
            </a:pPr>
            <a:r>
              <a:rPr sz="1200" u="sng" spc="-10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(август</a:t>
            </a:r>
            <a:r>
              <a:rPr sz="1200" u="sng" spc="-10" dirty="0">
                <a:uFill>
                  <a:solidFill>
                    <a:srgbClr val="000000"/>
                  </a:solidFill>
                </a:uFill>
                <a:latin typeface="Arial MT"/>
                <a:cs typeface="Arial MT"/>
              </a:rPr>
              <a:t>-</a:t>
            </a:r>
            <a:r>
              <a:rPr sz="1200" u="sng" spc="-10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ноябрь)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85488" y="3006851"/>
            <a:ext cx="1624965" cy="830580"/>
          </a:xfrm>
          <a:prstGeom prst="rect">
            <a:avLst/>
          </a:prstGeom>
          <a:solidFill>
            <a:srgbClr val="256F9F"/>
          </a:solidFill>
        </p:spPr>
        <p:txBody>
          <a:bodyPr vert="horz" wrap="square" lIns="0" tIns="45719" rIns="0" bIns="0" rtlCol="0">
            <a:spAutoFit/>
          </a:bodyPr>
          <a:lstStyle/>
          <a:p>
            <a:pPr marL="499745" marR="267335" indent="-227329">
              <a:lnSpc>
                <a:spcPct val="100000"/>
              </a:lnSpc>
              <a:spcBef>
                <a:spcPts val="359"/>
              </a:spcBef>
            </a:pPr>
            <a:r>
              <a:rPr sz="1200" dirty="0">
                <a:solidFill>
                  <a:srgbClr val="FFFFFF"/>
                </a:solidFill>
                <a:latin typeface="Microsoft Sans Serif"/>
                <a:cs typeface="Microsoft Sans Serif"/>
              </a:rPr>
              <a:t>III. </a:t>
            </a: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Исполнение бюджета</a:t>
            </a:r>
            <a:endParaRPr sz="12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200" dirty="0">
              <a:latin typeface="Microsoft Sans Serif"/>
              <a:cs typeface="Microsoft Sans Serif"/>
            </a:endParaRPr>
          </a:p>
          <a:p>
            <a:pPr marL="198120">
              <a:lnSpc>
                <a:spcPct val="100000"/>
              </a:lnSpc>
            </a:pPr>
            <a:r>
              <a:rPr sz="120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icrosoft Sans Serif"/>
                <a:cs typeface="Microsoft Sans Serif"/>
              </a:rPr>
              <a:t>(январь</a:t>
            </a:r>
            <a:r>
              <a:rPr sz="120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MT"/>
                <a:cs typeface="Arial MT"/>
              </a:rPr>
              <a:t>-</a:t>
            </a:r>
            <a:r>
              <a:rPr sz="120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icrosoft Sans Serif"/>
                <a:cs typeface="Microsoft Sans Serif"/>
              </a:rPr>
              <a:t>декабрь)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41135" y="3006851"/>
            <a:ext cx="1856739" cy="830580"/>
          </a:xfrm>
          <a:prstGeom prst="rect">
            <a:avLst/>
          </a:prstGeom>
          <a:solidFill>
            <a:srgbClr val="DAE2F3"/>
          </a:solidFill>
        </p:spPr>
        <p:txBody>
          <a:bodyPr vert="horz" wrap="square" lIns="0" tIns="45719" rIns="0" bIns="0" rtlCol="0">
            <a:spAutoFit/>
          </a:bodyPr>
          <a:lstStyle/>
          <a:p>
            <a:pPr marL="107314" marR="99695" indent="248285">
              <a:lnSpc>
                <a:spcPct val="100000"/>
              </a:lnSpc>
              <a:spcBef>
                <a:spcPts val="359"/>
              </a:spcBef>
            </a:pPr>
            <a:r>
              <a:rPr sz="1200" spc="-20" dirty="0">
                <a:latin typeface="Microsoft Sans Serif"/>
                <a:cs typeface="Microsoft Sans Serif"/>
              </a:rPr>
              <a:t>IV.</a:t>
            </a:r>
            <a:r>
              <a:rPr sz="1200" spc="-15" dirty="0">
                <a:latin typeface="Microsoft Sans Serif"/>
                <a:cs typeface="Microsoft Sans Serif"/>
              </a:rPr>
              <a:t> </a:t>
            </a:r>
            <a:r>
              <a:rPr sz="1200" spc="-20" dirty="0">
                <a:latin typeface="Microsoft Sans Serif"/>
                <a:cs typeface="Microsoft Sans Serif"/>
              </a:rPr>
              <a:t>Подготовка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50" dirty="0">
                <a:latin typeface="Microsoft Sans Serif"/>
                <a:cs typeface="Microsoft Sans Serif"/>
              </a:rPr>
              <a:t>и </a:t>
            </a:r>
            <a:r>
              <a:rPr sz="1200" spc="-10" dirty="0">
                <a:latin typeface="Microsoft Sans Serif"/>
                <a:cs typeface="Microsoft Sans Serif"/>
              </a:rPr>
              <a:t>утверждение</a:t>
            </a:r>
            <a:r>
              <a:rPr sz="1200" spc="-3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отчета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25" dirty="0">
                <a:latin typeface="Microsoft Sans Serif"/>
                <a:cs typeface="Microsoft Sans Serif"/>
              </a:rPr>
              <a:t>об </a:t>
            </a:r>
            <a:r>
              <a:rPr sz="1200" spc="-10" dirty="0">
                <a:latin typeface="Microsoft Sans Serif"/>
                <a:cs typeface="Microsoft Sans Serif"/>
              </a:rPr>
              <a:t>исполнении</a:t>
            </a:r>
            <a:r>
              <a:rPr sz="1200" spc="1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бюджета</a:t>
            </a:r>
            <a:endParaRPr sz="1200">
              <a:latin typeface="Microsoft Sans Serif"/>
              <a:cs typeface="Microsoft Sans Serif"/>
            </a:endParaRPr>
          </a:p>
          <a:p>
            <a:pPr marL="424180">
              <a:lnSpc>
                <a:spcPct val="100000"/>
              </a:lnSpc>
            </a:pPr>
            <a:r>
              <a:rPr sz="1200" u="sng" spc="-10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(январь</a:t>
            </a:r>
            <a:r>
              <a:rPr sz="1200" u="sng" spc="-10" dirty="0">
                <a:uFill>
                  <a:solidFill>
                    <a:srgbClr val="000000"/>
                  </a:solidFill>
                </a:uFill>
                <a:latin typeface="Arial MT"/>
                <a:cs typeface="Arial MT"/>
              </a:rPr>
              <a:t>-</a:t>
            </a:r>
            <a:r>
              <a:rPr sz="1200" u="sng" spc="-20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июнь)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96083" y="3006851"/>
            <a:ext cx="1973580" cy="830580"/>
          </a:xfrm>
          <a:prstGeom prst="rect">
            <a:avLst/>
          </a:prstGeom>
          <a:solidFill>
            <a:srgbClr val="DAE2F3"/>
          </a:solidFill>
        </p:spPr>
        <p:txBody>
          <a:bodyPr vert="horz" wrap="square" lIns="0" tIns="45719" rIns="0" bIns="0" rtlCol="0">
            <a:spAutoFit/>
          </a:bodyPr>
          <a:lstStyle/>
          <a:p>
            <a:pPr marL="128905" marR="86360" indent="-33655">
              <a:lnSpc>
                <a:spcPct val="100000"/>
              </a:lnSpc>
              <a:spcBef>
                <a:spcPts val="359"/>
              </a:spcBef>
            </a:pPr>
            <a:r>
              <a:rPr sz="1200" dirty="0">
                <a:latin typeface="Microsoft Sans Serif"/>
                <a:cs typeface="Microsoft Sans Serif"/>
              </a:rPr>
              <a:t>II.</a:t>
            </a:r>
            <a:r>
              <a:rPr sz="1200" spc="-10" dirty="0">
                <a:latin typeface="Microsoft Sans Serif"/>
                <a:cs typeface="Microsoft Sans Serif"/>
              </a:rPr>
              <a:t> Рассмотрение</a:t>
            </a:r>
            <a:r>
              <a:rPr sz="1200" spc="-4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проекта </a:t>
            </a:r>
            <a:r>
              <a:rPr sz="1200" dirty="0">
                <a:latin typeface="Microsoft Sans Serif"/>
                <a:cs typeface="Microsoft Sans Serif"/>
              </a:rPr>
              <a:t>и</a:t>
            </a:r>
            <a:r>
              <a:rPr sz="1200" spc="5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утверждение</a:t>
            </a:r>
            <a:r>
              <a:rPr sz="1200" dirty="0">
                <a:latin typeface="Microsoft Sans Serif"/>
                <a:cs typeface="Microsoft Sans Serif"/>
              </a:rPr>
              <a:t> </a:t>
            </a:r>
            <a:r>
              <a:rPr sz="1200" spc="-10" dirty="0">
                <a:latin typeface="Microsoft Sans Serif"/>
                <a:cs typeface="Microsoft Sans Serif"/>
              </a:rPr>
              <a:t>бюджета</a:t>
            </a:r>
            <a:endParaRPr sz="1200" dirty="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200" dirty="0">
              <a:latin typeface="Microsoft Sans Serif"/>
              <a:cs typeface="Microsoft Sans Serif"/>
            </a:endParaRPr>
          </a:p>
          <a:p>
            <a:pPr marL="369570">
              <a:lnSpc>
                <a:spcPct val="100000"/>
              </a:lnSpc>
            </a:pPr>
            <a:r>
              <a:rPr sz="1200" u="sng" spc="-10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(ноябрь</a:t>
            </a:r>
            <a:r>
              <a:rPr sz="1200" u="sng" spc="-10" dirty="0">
                <a:uFill>
                  <a:solidFill>
                    <a:srgbClr val="000000"/>
                  </a:solidFill>
                </a:uFill>
                <a:latin typeface="Arial MT"/>
                <a:cs typeface="Arial MT"/>
              </a:rPr>
              <a:t>-</a:t>
            </a:r>
            <a:r>
              <a:rPr sz="1200" u="sng" spc="-10" dirty="0">
                <a:uFill>
                  <a:solidFill>
                    <a:srgbClr val="000000"/>
                  </a:solidFill>
                </a:uFill>
                <a:latin typeface="Microsoft Sans Serif"/>
                <a:cs typeface="Microsoft Sans Serif"/>
              </a:rPr>
              <a:t>декабрь)</a:t>
            </a:r>
            <a:endParaRPr sz="1200" dirty="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9740" y="4055490"/>
            <a:ext cx="1495425" cy="2373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Microsoft Sans Serif"/>
                <a:cs typeface="Microsoft Sans Serif"/>
              </a:rPr>
              <a:t>Начальный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этап </a:t>
            </a:r>
            <a:r>
              <a:rPr sz="1100" spc="-10" dirty="0">
                <a:latin typeface="Microsoft Sans Serif"/>
                <a:cs typeface="Microsoft Sans Serif"/>
              </a:rPr>
              <a:t>бюджетного</a:t>
            </a:r>
            <a:r>
              <a:rPr sz="110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процесса, </a:t>
            </a:r>
            <a:r>
              <a:rPr sz="1100" dirty="0">
                <a:latin typeface="Microsoft Sans Serif"/>
                <a:cs typeface="Microsoft Sans Serif"/>
              </a:rPr>
              <a:t>на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котором представляется </a:t>
            </a:r>
            <a:r>
              <a:rPr sz="1100" spc="-20" dirty="0">
                <a:latin typeface="Microsoft Sans Serif"/>
                <a:cs typeface="Microsoft Sans Serif"/>
              </a:rPr>
              <a:t>прогноз</a:t>
            </a:r>
            <a:r>
              <a:rPr sz="110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СЭР,</a:t>
            </a:r>
            <a:endParaRPr sz="110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spc="-10" dirty="0">
                <a:latin typeface="Microsoft Sans Serif"/>
                <a:cs typeface="Microsoft Sans Serif"/>
              </a:rPr>
              <a:t>определяются</a:t>
            </a:r>
            <a:endParaRPr sz="1100">
              <a:latin typeface="Microsoft Sans Serif"/>
              <a:cs typeface="Microsoft Sans Serif"/>
            </a:endParaRPr>
          </a:p>
          <a:p>
            <a:pPr marL="12700" marR="76200">
              <a:lnSpc>
                <a:spcPct val="100000"/>
              </a:lnSpc>
            </a:pPr>
            <a:r>
              <a:rPr sz="1100" dirty="0">
                <a:latin typeface="Microsoft Sans Serif"/>
                <a:cs typeface="Microsoft Sans Serif"/>
              </a:rPr>
              <a:t>основные</a:t>
            </a:r>
            <a:r>
              <a:rPr sz="1100" spc="-10" dirty="0">
                <a:latin typeface="Microsoft Sans Serif"/>
                <a:cs typeface="Microsoft Sans Serif"/>
              </a:rPr>
              <a:t> параметры бюджета, распределение</a:t>
            </a:r>
            <a:endParaRPr sz="1100">
              <a:latin typeface="Microsoft Sans Serif"/>
              <a:cs typeface="Microsoft Sans Serif"/>
            </a:endParaRPr>
          </a:p>
          <a:p>
            <a:pPr marL="12700" marR="113030">
              <a:lnSpc>
                <a:spcPct val="100000"/>
              </a:lnSpc>
            </a:pPr>
            <a:r>
              <a:rPr sz="1100" dirty="0">
                <a:latin typeface="Microsoft Sans Serif"/>
                <a:cs typeface="Microsoft Sans Serif"/>
              </a:rPr>
              <a:t>объемов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бюджетных </a:t>
            </a:r>
            <a:r>
              <a:rPr sz="1100" dirty="0">
                <a:latin typeface="Microsoft Sans Serif"/>
                <a:cs typeface="Microsoft Sans Serif"/>
              </a:rPr>
              <a:t>ассигнований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между </a:t>
            </a:r>
            <a:r>
              <a:rPr sz="1100" spc="-10" dirty="0">
                <a:latin typeface="Microsoft Sans Serif"/>
                <a:cs typeface="Microsoft Sans Serif"/>
              </a:rPr>
              <a:t>главными распорядителями </a:t>
            </a:r>
            <a:r>
              <a:rPr sz="1100" dirty="0">
                <a:latin typeface="Microsoft Sans Serif"/>
                <a:cs typeface="Microsoft Sans Serif"/>
              </a:rPr>
              <a:t>бюджетных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средств</a:t>
            </a:r>
            <a:endParaRPr sz="11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02942" y="4019244"/>
            <a:ext cx="1772920" cy="221406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10" dirty="0">
                <a:latin typeface="Microsoft Sans Serif"/>
                <a:cs typeface="Microsoft Sans Serif"/>
              </a:rPr>
              <a:t>Подготовленный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</a:pPr>
            <a:r>
              <a:rPr lang="ru-RU" sz="1100" spc="-10" dirty="0" smtClean="0">
                <a:latin typeface="Microsoft Sans Serif"/>
                <a:cs typeface="Microsoft Sans Serif"/>
              </a:rPr>
              <a:t>Комитетом по финансам </a:t>
            </a:r>
            <a:r>
              <a:rPr sz="1100" dirty="0" smtClean="0">
                <a:latin typeface="Microsoft Sans Serif"/>
                <a:cs typeface="Microsoft Sans Serif"/>
              </a:rPr>
              <a:t>и </a:t>
            </a:r>
            <a:r>
              <a:rPr sz="1100" spc="-10" dirty="0">
                <a:latin typeface="Microsoft Sans Serif"/>
                <a:cs typeface="Microsoft Sans Serif"/>
              </a:rPr>
              <a:t>представленный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187960" algn="just">
              <a:lnSpc>
                <a:spcPct val="100000"/>
              </a:lnSpc>
            </a:pPr>
            <a:r>
              <a:rPr sz="1100" spc="-10" dirty="0">
                <a:latin typeface="Microsoft Sans Serif"/>
                <a:cs typeface="Microsoft Sans Serif"/>
              </a:rPr>
              <a:t>администрацией</a:t>
            </a:r>
            <a:r>
              <a:rPr sz="1100" spc="5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проект </a:t>
            </a:r>
            <a:r>
              <a:rPr sz="1100" dirty="0">
                <a:latin typeface="Microsoft Sans Serif"/>
                <a:cs typeface="Microsoft Sans Serif"/>
              </a:rPr>
              <a:t>бюджета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не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позднее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15 </a:t>
            </a:r>
            <a:r>
              <a:rPr sz="1100" dirty="0">
                <a:latin typeface="Microsoft Sans Serif"/>
                <a:cs typeface="Microsoft Sans Serif"/>
              </a:rPr>
              <a:t>ноября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вносится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в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6985">
              <a:lnSpc>
                <a:spcPct val="100000"/>
              </a:lnSpc>
            </a:pPr>
            <a:r>
              <a:rPr lang="ru-RU" sz="1100" dirty="0" smtClean="0">
                <a:latin typeface="Microsoft Sans Serif"/>
                <a:cs typeface="Microsoft Sans Serif"/>
              </a:rPr>
              <a:t>Районную Думу</a:t>
            </a:r>
            <a:r>
              <a:rPr sz="1100" spc="-30" dirty="0" smtClean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Проект </a:t>
            </a:r>
            <a:r>
              <a:rPr sz="1100" dirty="0">
                <a:latin typeface="Microsoft Sans Serif"/>
                <a:cs typeface="Microsoft Sans Serif"/>
              </a:rPr>
              <a:t>бюджета</a:t>
            </a:r>
            <a:r>
              <a:rPr sz="1100" spc="-6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рассматривается депутатами,</a:t>
            </a:r>
            <a:r>
              <a:rPr sz="1100" spc="1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проходит </a:t>
            </a:r>
            <a:r>
              <a:rPr sz="1100" dirty="0">
                <a:latin typeface="Microsoft Sans Serif"/>
                <a:cs typeface="Microsoft Sans Serif"/>
              </a:rPr>
              <a:t>обсуждение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населением, </a:t>
            </a:r>
            <a:r>
              <a:rPr sz="1100" dirty="0">
                <a:latin typeface="Microsoft Sans Serif"/>
                <a:cs typeface="Microsoft Sans Serif"/>
              </a:rPr>
              <a:t>после</a:t>
            </a:r>
            <a:r>
              <a:rPr sz="1100" spc="-4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чего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утверждается </a:t>
            </a:r>
            <a:r>
              <a:rPr sz="1100" dirty="0">
                <a:latin typeface="Microsoft Sans Serif"/>
                <a:cs typeface="Microsoft Sans Serif"/>
              </a:rPr>
              <a:t>решением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и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направляется </a:t>
            </a:r>
            <a:r>
              <a:rPr sz="1100" dirty="0">
                <a:latin typeface="Microsoft Sans Serif"/>
                <a:cs typeface="Microsoft Sans Serif"/>
              </a:rPr>
              <a:t>на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подпись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мэру</a:t>
            </a:r>
            <a:endParaRPr sz="1100" dirty="0">
              <a:latin typeface="Microsoft Sans Serif"/>
              <a:cs typeface="Microsoft Sans Serif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98441" y="4035297"/>
            <a:ext cx="1440180" cy="22059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latin typeface="Microsoft Sans Serif"/>
                <a:cs typeface="Microsoft Sans Serif"/>
              </a:rPr>
              <a:t>Исполнение</a:t>
            </a:r>
            <a:r>
              <a:rPr sz="1100" spc="2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бюджета организуется</a:t>
            </a:r>
            <a:r>
              <a:rPr sz="1100" spc="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на </a:t>
            </a:r>
            <a:r>
              <a:rPr sz="1100" dirty="0">
                <a:latin typeface="Microsoft Sans Serif"/>
                <a:cs typeface="Microsoft Sans Serif"/>
              </a:rPr>
              <a:t>основе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сводной </a:t>
            </a:r>
            <a:r>
              <a:rPr sz="1100" dirty="0">
                <a:latin typeface="Microsoft Sans Serif"/>
                <a:cs typeface="Microsoft Sans Serif"/>
              </a:rPr>
              <a:t>бюджетной</a:t>
            </a:r>
            <a:r>
              <a:rPr sz="1100" spc="-6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росписи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и </a:t>
            </a:r>
            <a:r>
              <a:rPr sz="1100" spc="-10" dirty="0">
                <a:latin typeface="Microsoft Sans Serif"/>
                <a:cs typeface="Microsoft Sans Serif"/>
              </a:rPr>
              <a:t>кассового</a:t>
            </a:r>
            <a:r>
              <a:rPr sz="1100" spc="-2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плана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и </a:t>
            </a:r>
            <a:r>
              <a:rPr sz="1100" dirty="0">
                <a:latin typeface="Microsoft Sans Serif"/>
                <a:cs typeface="Microsoft Sans Serif"/>
              </a:rPr>
              <a:t>исполняется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по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36195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latin typeface="Microsoft Sans Serif"/>
                <a:cs typeface="Microsoft Sans Serif"/>
              </a:rPr>
              <a:t>доходам,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расходам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и </a:t>
            </a:r>
            <a:r>
              <a:rPr sz="1100" spc="-10" dirty="0">
                <a:latin typeface="Microsoft Sans Serif"/>
                <a:cs typeface="Microsoft Sans Serif"/>
              </a:rPr>
              <a:t>источникам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83185" algn="just">
              <a:lnSpc>
                <a:spcPct val="100000"/>
              </a:lnSpc>
            </a:pPr>
            <a:r>
              <a:rPr sz="1100" dirty="0">
                <a:latin typeface="Microsoft Sans Serif"/>
                <a:cs typeface="Microsoft Sans Serif"/>
              </a:rPr>
              <a:t>дефицита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на</a:t>
            </a:r>
            <a:r>
              <a:rPr sz="1100" spc="-1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основе принципов</a:t>
            </a:r>
            <a:r>
              <a:rPr sz="1100" spc="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единства </a:t>
            </a:r>
            <a:r>
              <a:rPr sz="1100" dirty="0">
                <a:latin typeface="Microsoft Sans Serif"/>
                <a:cs typeface="Microsoft Sans Serif"/>
              </a:rPr>
              <a:t>кассы</a:t>
            </a:r>
            <a:r>
              <a:rPr sz="1100" spc="-7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и</a:t>
            </a:r>
            <a:endParaRPr sz="11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100" spc="-10" dirty="0">
                <a:latin typeface="Microsoft Sans Serif"/>
                <a:cs typeface="Microsoft Sans Serif"/>
              </a:rPr>
              <a:t>подведомственности</a:t>
            </a:r>
            <a:endParaRPr sz="1100" dirty="0">
              <a:latin typeface="Microsoft Sans Serif"/>
              <a:cs typeface="Microsoft Sans Serif"/>
            </a:endParaRPr>
          </a:p>
          <a:p>
            <a:pPr marL="12700">
              <a:lnSpc>
                <a:spcPct val="100000"/>
              </a:lnSpc>
            </a:pPr>
            <a:r>
              <a:rPr sz="1100" spc="-10" dirty="0">
                <a:latin typeface="Microsoft Sans Serif"/>
                <a:cs typeface="Microsoft Sans Serif"/>
              </a:rPr>
              <a:t>расходов</a:t>
            </a:r>
            <a:endParaRPr sz="1100" dirty="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86347" y="4012513"/>
            <a:ext cx="1645285" cy="23742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6985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Microsoft Sans Serif"/>
                <a:cs typeface="Microsoft Sans Serif"/>
              </a:rPr>
              <a:t>По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итогам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финансового </a:t>
            </a:r>
            <a:r>
              <a:rPr sz="1100" dirty="0">
                <a:latin typeface="Microsoft Sans Serif"/>
                <a:cs typeface="Microsoft Sans Serif"/>
              </a:rPr>
              <a:t>года</a:t>
            </a:r>
            <a:r>
              <a:rPr sz="1100" spc="-4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составляется бюджетная</a:t>
            </a:r>
            <a:r>
              <a:rPr sz="1100" spc="1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отчетность, </a:t>
            </a:r>
            <a:r>
              <a:rPr sz="1100" dirty="0">
                <a:latin typeface="Microsoft Sans Serif"/>
                <a:cs typeface="Microsoft Sans Serif"/>
              </a:rPr>
              <a:t>направляется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на </a:t>
            </a:r>
            <a:r>
              <a:rPr sz="1100" spc="-10" dirty="0">
                <a:latin typeface="Microsoft Sans Serif"/>
                <a:cs typeface="Microsoft Sans Serif"/>
              </a:rPr>
              <a:t>проверку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в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КСП,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13335">
              <a:lnSpc>
                <a:spcPct val="100000"/>
              </a:lnSpc>
            </a:pPr>
            <a:r>
              <a:rPr sz="1100" dirty="0">
                <a:latin typeface="Microsoft Sans Serif"/>
                <a:cs typeface="Microsoft Sans Serif"/>
              </a:rPr>
              <a:t>после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чего</a:t>
            </a:r>
            <a:r>
              <a:rPr sz="1100" spc="-4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отчет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об </a:t>
            </a:r>
            <a:r>
              <a:rPr sz="1100" spc="-10" dirty="0">
                <a:latin typeface="Microsoft Sans Serif"/>
                <a:cs typeface="Microsoft Sans Serif"/>
              </a:rPr>
              <a:t>исполнении </a:t>
            </a:r>
            <a:r>
              <a:rPr sz="1100" dirty="0">
                <a:latin typeface="Microsoft Sans Serif"/>
                <a:cs typeface="Microsoft Sans Serif"/>
              </a:rPr>
              <a:t>бюджета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в </a:t>
            </a:r>
            <a:r>
              <a:rPr sz="1100" dirty="0">
                <a:latin typeface="Microsoft Sans Serif"/>
                <a:cs typeface="Microsoft Sans Serif"/>
              </a:rPr>
              <a:t>форме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проекта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решения </a:t>
            </a:r>
            <a:r>
              <a:rPr sz="1100" dirty="0">
                <a:latin typeface="Microsoft Sans Serif"/>
                <a:cs typeface="Microsoft Sans Serif"/>
              </a:rPr>
              <a:t>направляется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в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latin typeface="Microsoft Sans Serif"/>
                <a:cs typeface="Microsoft Sans Serif"/>
              </a:rPr>
              <a:t>Собрание,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проходит </a:t>
            </a:r>
            <a:r>
              <a:rPr sz="1100" dirty="0">
                <a:latin typeface="Microsoft Sans Serif"/>
                <a:cs typeface="Microsoft Sans Serif"/>
              </a:rPr>
              <a:t>публичное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обсуждение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с </a:t>
            </a:r>
            <a:r>
              <a:rPr sz="1100" dirty="0">
                <a:latin typeface="Microsoft Sans Serif"/>
                <a:cs typeface="Microsoft Sans Serif"/>
              </a:rPr>
              <a:t>населением</a:t>
            </a:r>
            <a:r>
              <a:rPr sz="1100" spc="-55" dirty="0">
                <a:latin typeface="Microsoft Sans Serif"/>
                <a:cs typeface="Microsoft Sans Serif"/>
              </a:rPr>
              <a:t> </a:t>
            </a:r>
            <a:r>
              <a:rPr sz="1100" spc="-50" dirty="0">
                <a:latin typeface="Microsoft Sans Serif"/>
                <a:cs typeface="Microsoft Sans Serif"/>
              </a:rPr>
              <a:t>и </a:t>
            </a:r>
            <a:r>
              <a:rPr sz="1100" spc="-10" dirty="0">
                <a:latin typeface="Microsoft Sans Serif"/>
                <a:cs typeface="Microsoft Sans Serif"/>
              </a:rPr>
              <a:t>утверждается</a:t>
            </a:r>
            <a:r>
              <a:rPr sz="1100" spc="35" dirty="0">
                <a:latin typeface="Microsoft Sans Serif"/>
                <a:cs typeface="Microsoft Sans Serif"/>
              </a:rPr>
              <a:t> </a:t>
            </a:r>
            <a:r>
              <a:rPr sz="1100" spc="-10" dirty="0" err="1">
                <a:latin typeface="Microsoft Sans Serif"/>
                <a:cs typeface="Microsoft Sans Serif"/>
              </a:rPr>
              <a:t>решением</a:t>
            </a:r>
            <a:r>
              <a:rPr sz="1100" spc="-10" dirty="0">
                <a:latin typeface="Microsoft Sans Serif"/>
                <a:cs typeface="Microsoft Sans Serif"/>
              </a:rPr>
              <a:t> </a:t>
            </a:r>
            <a:r>
              <a:rPr lang="ru-RU" sz="1100" spc="-10" dirty="0" smtClean="0">
                <a:latin typeface="Microsoft Sans Serif"/>
                <a:cs typeface="Microsoft Sans Serif"/>
              </a:rPr>
              <a:t>районной Думой</a:t>
            </a:r>
            <a:endParaRPr sz="1100" dirty="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028431" y="3015995"/>
            <a:ext cx="1605280" cy="830580"/>
          </a:xfrm>
          <a:prstGeom prst="rect">
            <a:avLst/>
          </a:prstGeom>
          <a:solidFill>
            <a:srgbClr val="256F9F"/>
          </a:solidFill>
        </p:spPr>
        <p:txBody>
          <a:bodyPr vert="horz" wrap="square" lIns="0" tIns="45719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359"/>
              </a:spcBef>
            </a:pP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Финансовый</a:t>
            </a:r>
            <a:endParaRPr sz="1200">
              <a:latin typeface="Microsoft Sans Serif"/>
              <a:cs typeface="Microsoft Sans Serif"/>
            </a:endParaRPr>
          </a:p>
          <a:p>
            <a:pPr marL="1905" algn="ctr">
              <a:lnSpc>
                <a:spcPct val="100000"/>
              </a:lnSpc>
            </a:pPr>
            <a:r>
              <a:rPr sz="12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контроль</a:t>
            </a:r>
            <a:endParaRPr sz="1200">
              <a:latin typeface="Microsoft Sans Serif"/>
              <a:cs typeface="Microsoft Sans Serif"/>
            </a:endParaRPr>
          </a:p>
          <a:p>
            <a:pPr>
              <a:lnSpc>
                <a:spcPct val="100000"/>
              </a:lnSpc>
              <a:spcBef>
                <a:spcPts val="80"/>
              </a:spcBef>
            </a:pPr>
            <a:endParaRPr sz="1200">
              <a:latin typeface="Microsoft Sans Serif"/>
              <a:cs typeface="Microsoft Sans Serif"/>
            </a:endParaRPr>
          </a:p>
          <a:p>
            <a:pPr algn="ctr">
              <a:lnSpc>
                <a:spcPct val="100000"/>
              </a:lnSpc>
            </a:pPr>
            <a:r>
              <a:rPr sz="120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icrosoft Sans Serif"/>
                <a:cs typeface="Microsoft Sans Serif"/>
              </a:rPr>
              <a:t>(январь</a:t>
            </a:r>
            <a:r>
              <a:rPr sz="120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 MT"/>
                <a:cs typeface="Arial MT"/>
              </a:rPr>
              <a:t>-</a:t>
            </a:r>
            <a:r>
              <a:rPr sz="120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icrosoft Sans Serif"/>
                <a:cs typeface="Microsoft Sans Serif"/>
              </a:rPr>
              <a:t>декабрь)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097139" y="4019244"/>
            <a:ext cx="1425575" cy="204479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Microsoft Sans Serif"/>
                <a:cs typeface="Microsoft Sans Serif"/>
              </a:rPr>
              <a:t>Охватывает</a:t>
            </a:r>
            <a:r>
              <a:rPr sz="1100" spc="-50" dirty="0">
                <a:latin typeface="Microsoft Sans Serif"/>
                <a:cs typeface="Microsoft Sans Serif"/>
              </a:rPr>
              <a:t> </a:t>
            </a:r>
            <a:r>
              <a:rPr sz="1100" spc="-25" dirty="0">
                <a:latin typeface="Microsoft Sans Serif"/>
                <a:cs typeface="Microsoft Sans Serif"/>
              </a:rPr>
              <a:t>все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188595">
              <a:lnSpc>
                <a:spcPct val="100000"/>
              </a:lnSpc>
            </a:pPr>
            <a:r>
              <a:rPr sz="1100" dirty="0">
                <a:latin typeface="Microsoft Sans Serif"/>
                <a:cs typeface="Microsoft Sans Serif"/>
              </a:rPr>
              <a:t>этапы</a:t>
            </a:r>
            <a:r>
              <a:rPr sz="1100" spc="-10" dirty="0">
                <a:latin typeface="Microsoft Sans Serif"/>
                <a:cs typeface="Microsoft Sans Serif"/>
              </a:rPr>
              <a:t> бюджетного процесса: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5080">
              <a:lnSpc>
                <a:spcPct val="100000"/>
              </a:lnSpc>
            </a:pPr>
            <a:r>
              <a:rPr sz="1100" dirty="0">
                <a:latin typeface="Microsoft Sans Serif"/>
                <a:cs typeface="Microsoft Sans Serif"/>
              </a:rPr>
              <a:t>Внешний</a:t>
            </a:r>
            <a:r>
              <a:rPr sz="1100" spc="-3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контроль </a:t>
            </a:r>
            <a:r>
              <a:rPr sz="1100" dirty="0">
                <a:latin typeface="Microsoft Sans Serif"/>
                <a:cs typeface="Microsoft Sans Serif"/>
              </a:rPr>
              <a:t>осуществляет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-20" dirty="0">
                <a:latin typeface="Microsoft Sans Serif"/>
                <a:cs typeface="Microsoft Sans Serif"/>
              </a:rPr>
              <a:t>КСП; </a:t>
            </a:r>
            <a:r>
              <a:rPr sz="1100" spc="-10" dirty="0">
                <a:latin typeface="Microsoft Sans Serif"/>
                <a:cs typeface="Microsoft Sans Serif"/>
              </a:rPr>
              <a:t>Внутренний</a:t>
            </a:r>
            <a:r>
              <a:rPr sz="1100" spc="25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контроль </a:t>
            </a:r>
            <a:r>
              <a:rPr sz="1100" spc="285" dirty="0">
                <a:latin typeface="Microsoft Sans Serif"/>
                <a:cs typeface="Microsoft Sans Serif"/>
              </a:rPr>
              <a:t>–</a:t>
            </a:r>
            <a:r>
              <a:rPr sz="1100" spc="310" dirty="0">
                <a:latin typeface="Microsoft Sans Serif"/>
                <a:cs typeface="Microsoft Sans Serif"/>
              </a:rPr>
              <a:t> </a:t>
            </a:r>
            <a:r>
              <a:rPr lang="ru-RU" sz="1100" spc="-10" dirty="0" smtClean="0">
                <a:latin typeface="Microsoft Sans Serif"/>
                <a:cs typeface="Microsoft Sans Serif"/>
              </a:rPr>
              <a:t>комитет по финансам</a:t>
            </a:r>
            <a:r>
              <a:rPr sz="1100" spc="-10" dirty="0" smtClean="0">
                <a:latin typeface="Microsoft Sans Serif"/>
                <a:cs typeface="Microsoft Sans Serif"/>
              </a:rPr>
              <a:t>;</a:t>
            </a:r>
            <a:endParaRPr sz="1100" dirty="0">
              <a:latin typeface="Microsoft Sans Serif"/>
              <a:cs typeface="Microsoft Sans Serif"/>
            </a:endParaRPr>
          </a:p>
          <a:p>
            <a:pPr marL="12700" marR="102235">
              <a:lnSpc>
                <a:spcPct val="100000"/>
              </a:lnSpc>
            </a:pPr>
            <a:r>
              <a:rPr sz="1100" dirty="0">
                <a:latin typeface="Microsoft Sans Serif"/>
                <a:cs typeface="Microsoft Sans Serif"/>
              </a:rPr>
              <a:t>Внутренний</a:t>
            </a:r>
            <a:r>
              <a:rPr sz="1100" spc="-20" dirty="0">
                <a:latin typeface="Microsoft Sans Serif"/>
                <a:cs typeface="Microsoft Sans Serif"/>
              </a:rPr>
              <a:t> </a:t>
            </a:r>
            <a:r>
              <a:rPr sz="1100" dirty="0">
                <a:latin typeface="Microsoft Sans Serif"/>
                <a:cs typeface="Microsoft Sans Serif"/>
              </a:rPr>
              <a:t>аудит</a:t>
            </a:r>
            <a:r>
              <a:rPr sz="1100" spc="-30" dirty="0">
                <a:latin typeface="Microsoft Sans Serif"/>
                <a:cs typeface="Microsoft Sans Serif"/>
              </a:rPr>
              <a:t> </a:t>
            </a:r>
            <a:r>
              <a:rPr sz="1100" spc="235" dirty="0">
                <a:latin typeface="Microsoft Sans Serif"/>
                <a:cs typeface="Microsoft Sans Serif"/>
              </a:rPr>
              <a:t>– </a:t>
            </a:r>
            <a:r>
              <a:rPr sz="1100" spc="-10" dirty="0">
                <a:latin typeface="Microsoft Sans Serif"/>
                <a:cs typeface="Microsoft Sans Serif"/>
              </a:rPr>
              <a:t>главные распорядители </a:t>
            </a:r>
            <a:r>
              <a:rPr sz="1100" dirty="0">
                <a:latin typeface="Microsoft Sans Serif"/>
                <a:cs typeface="Microsoft Sans Serif"/>
              </a:rPr>
              <a:t>бюджетных</a:t>
            </a:r>
            <a:r>
              <a:rPr sz="1100" spc="-60" dirty="0">
                <a:latin typeface="Microsoft Sans Serif"/>
                <a:cs typeface="Microsoft Sans Serif"/>
              </a:rPr>
              <a:t> </a:t>
            </a:r>
            <a:r>
              <a:rPr sz="1100" spc="-10" dirty="0">
                <a:latin typeface="Microsoft Sans Serif"/>
                <a:cs typeface="Microsoft Sans Serif"/>
              </a:rPr>
              <a:t>средств</a:t>
            </a:r>
            <a:endParaRPr sz="1100" dirty="0"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474208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9740" y="435609"/>
            <a:ext cx="36468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Основные</a:t>
            </a:r>
            <a:r>
              <a:rPr sz="1800" b="1" spc="-8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параметры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местного </a:t>
            </a:r>
            <a:r>
              <a:rPr sz="1800" b="1" spc="-10" dirty="0" err="1">
                <a:latin typeface="Arial"/>
                <a:cs typeface="Arial"/>
              </a:rPr>
              <a:t>бюджета</a:t>
            </a:r>
            <a:r>
              <a:rPr sz="1800" b="1" spc="-40" dirty="0">
                <a:latin typeface="Arial"/>
                <a:cs typeface="Arial"/>
              </a:rPr>
              <a:t> </a:t>
            </a:r>
            <a:r>
              <a:rPr sz="1800" b="1" dirty="0" smtClean="0">
                <a:latin typeface="Arial"/>
                <a:cs typeface="Arial"/>
              </a:rPr>
              <a:t>(</a:t>
            </a:r>
            <a:r>
              <a:rPr lang="ru-RU" b="1" dirty="0" smtClean="0">
                <a:latin typeface="Arial"/>
                <a:cs typeface="Arial"/>
              </a:rPr>
              <a:t>тыс.</a:t>
            </a:r>
            <a:r>
              <a:rPr sz="1800" b="1" spc="-65" dirty="0" smtClean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рублей)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48956" y="1182608"/>
            <a:ext cx="2080895" cy="5299075"/>
            <a:chOff x="348956" y="1182608"/>
            <a:chExt cx="2080895" cy="52990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8956" y="1182608"/>
              <a:ext cx="2080338" cy="529897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16051" y="1280160"/>
              <a:ext cx="1950720" cy="5099685"/>
            </a:xfrm>
            <a:custGeom>
              <a:avLst/>
              <a:gdLst/>
              <a:ahLst/>
              <a:cxnLst/>
              <a:rect l="l" t="t" r="r" b="b"/>
              <a:pathLst>
                <a:path w="1950720" h="5099685">
                  <a:moveTo>
                    <a:pt x="1698752" y="0"/>
                  </a:moveTo>
                  <a:lnTo>
                    <a:pt x="251917" y="0"/>
                  </a:lnTo>
                  <a:lnTo>
                    <a:pt x="206635" y="4058"/>
                  </a:lnTo>
                  <a:lnTo>
                    <a:pt x="164015" y="15759"/>
                  </a:lnTo>
                  <a:lnTo>
                    <a:pt x="124770" y="34393"/>
                  </a:lnTo>
                  <a:lnTo>
                    <a:pt x="89610" y="59248"/>
                  </a:lnTo>
                  <a:lnTo>
                    <a:pt x="59248" y="89614"/>
                  </a:lnTo>
                  <a:lnTo>
                    <a:pt x="34394" y="124779"/>
                  </a:lnTo>
                  <a:lnTo>
                    <a:pt x="15760" y="164034"/>
                  </a:lnTo>
                  <a:lnTo>
                    <a:pt x="4058" y="206667"/>
                  </a:lnTo>
                  <a:lnTo>
                    <a:pt x="0" y="251967"/>
                  </a:lnTo>
                  <a:lnTo>
                    <a:pt x="0" y="4847386"/>
                  </a:lnTo>
                  <a:lnTo>
                    <a:pt x="4058" y="4892668"/>
                  </a:lnTo>
                  <a:lnTo>
                    <a:pt x="15760" y="4935288"/>
                  </a:lnTo>
                  <a:lnTo>
                    <a:pt x="34394" y="4974533"/>
                  </a:lnTo>
                  <a:lnTo>
                    <a:pt x="59248" y="5009693"/>
                  </a:lnTo>
                  <a:lnTo>
                    <a:pt x="89610" y="5040055"/>
                  </a:lnTo>
                  <a:lnTo>
                    <a:pt x="124770" y="5064909"/>
                  </a:lnTo>
                  <a:lnTo>
                    <a:pt x="164015" y="5083543"/>
                  </a:lnTo>
                  <a:lnTo>
                    <a:pt x="206635" y="5095245"/>
                  </a:lnTo>
                  <a:lnTo>
                    <a:pt x="251917" y="5099304"/>
                  </a:lnTo>
                  <a:lnTo>
                    <a:pt x="1698752" y="5099304"/>
                  </a:lnTo>
                  <a:lnTo>
                    <a:pt x="1744052" y="5095245"/>
                  </a:lnTo>
                  <a:lnTo>
                    <a:pt x="1786685" y="5083543"/>
                  </a:lnTo>
                  <a:lnTo>
                    <a:pt x="1825940" y="5064909"/>
                  </a:lnTo>
                  <a:lnTo>
                    <a:pt x="1861105" y="5040055"/>
                  </a:lnTo>
                  <a:lnTo>
                    <a:pt x="1891471" y="5009693"/>
                  </a:lnTo>
                  <a:lnTo>
                    <a:pt x="1916326" y="4974533"/>
                  </a:lnTo>
                  <a:lnTo>
                    <a:pt x="1934960" y="4935288"/>
                  </a:lnTo>
                  <a:lnTo>
                    <a:pt x="1946661" y="4892668"/>
                  </a:lnTo>
                  <a:lnTo>
                    <a:pt x="1950720" y="4847386"/>
                  </a:lnTo>
                  <a:lnTo>
                    <a:pt x="1950720" y="251967"/>
                  </a:lnTo>
                  <a:lnTo>
                    <a:pt x="1946661" y="206667"/>
                  </a:lnTo>
                  <a:lnTo>
                    <a:pt x="1934960" y="164034"/>
                  </a:lnTo>
                  <a:lnTo>
                    <a:pt x="1916326" y="124779"/>
                  </a:lnTo>
                  <a:lnTo>
                    <a:pt x="1891471" y="89614"/>
                  </a:lnTo>
                  <a:lnTo>
                    <a:pt x="1861105" y="59248"/>
                  </a:lnTo>
                  <a:lnTo>
                    <a:pt x="1825940" y="34393"/>
                  </a:lnTo>
                  <a:lnTo>
                    <a:pt x="1786685" y="15759"/>
                  </a:lnTo>
                  <a:lnTo>
                    <a:pt x="1744052" y="4058"/>
                  </a:lnTo>
                  <a:lnTo>
                    <a:pt x="16987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67168" y="3584575"/>
            <a:ext cx="2099603" cy="8258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6E5D75"/>
                </a:solidFill>
                <a:latin typeface="Arial"/>
                <a:cs typeface="Arial"/>
              </a:rPr>
              <a:t>Расходы</a:t>
            </a:r>
            <a:endParaRPr sz="2400" dirty="0">
              <a:latin typeface="Arial"/>
              <a:cs typeface="Arial"/>
            </a:endParaRPr>
          </a:p>
          <a:p>
            <a:pPr marL="169545">
              <a:lnSpc>
                <a:spcPct val="100000"/>
              </a:lnSpc>
              <a:spcBef>
                <a:spcPts val="65"/>
              </a:spcBef>
            </a:pPr>
            <a:r>
              <a:rPr lang="ru-RU" sz="2800" b="1" dirty="0" smtClean="0">
                <a:solidFill>
                  <a:srgbClr val="6E5D75"/>
                </a:solidFill>
                <a:latin typeface="Arial"/>
                <a:cs typeface="Arial"/>
              </a:rPr>
              <a:t>2 641 726,4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5985" y="4938141"/>
            <a:ext cx="15938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b="1" spc="-10" dirty="0" smtClean="0">
                <a:solidFill>
                  <a:srgbClr val="435E69"/>
                </a:solidFill>
                <a:latin typeface="Arial"/>
                <a:cs typeface="Arial"/>
              </a:rPr>
              <a:t>Дефицит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0371" y="5386467"/>
            <a:ext cx="163001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b="1" spc="-25" dirty="0" smtClean="0">
                <a:solidFill>
                  <a:srgbClr val="435E69"/>
                </a:solidFill>
                <a:latin typeface="Arial"/>
                <a:cs typeface="Arial"/>
              </a:rPr>
              <a:t>- 4 957,4</a:t>
            </a:r>
            <a:endParaRPr sz="2800" dirty="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37387" y="1283220"/>
            <a:ext cx="1842770" cy="967740"/>
            <a:chOff x="437387" y="1283220"/>
            <a:chExt cx="1842770" cy="96774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7387" y="1293850"/>
              <a:ext cx="1842516" cy="82298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6551" y="1283220"/>
              <a:ext cx="1504188" cy="96772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96823" y="1333500"/>
              <a:ext cx="1728470" cy="710565"/>
            </a:xfrm>
            <a:custGeom>
              <a:avLst/>
              <a:gdLst/>
              <a:ahLst/>
              <a:cxnLst/>
              <a:rect l="l" t="t" r="r" b="b"/>
              <a:pathLst>
                <a:path w="1728470" h="710564">
                  <a:moveTo>
                    <a:pt x="1508378" y="0"/>
                  </a:moveTo>
                  <a:lnTo>
                    <a:pt x="219862" y="0"/>
                  </a:lnTo>
                  <a:lnTo>
                    <a:pt x="175553" y="4466"/>
                  </a:lnTo>
                  <a:lnTo>
                    <a:pt x="134282" y="17275"/>
                  </a:lnTo>
                  <a:lnTo>
                    <a:pt x="96936" y="37544"/>
                  </a:lnTo>
                  <a:lnTo>
                    <a:pt x="64396" y="64388"/>
                  </a:lnTo>
                  <a:lnTo>
                    <a:pt x="37549" y="96924"/>
                  </a:lnTo>
                  <a:lnTo>
                    <a:pt x="17278" y="134266"/>
                  </a:lnTo>
                  <a:lnTo>
                    <a:pt x="4466" y="175532"/>
                  </a:lnTo>
                  <a:lnTo>
                    <a:pt x="0" y="219837"/>
                  </a:lnTo>
                  <a:lnTo>
                    <a:pt x="0" y="490347"/>
                  </a:lnTo>
                  <a:lnTo>
                    <a:pt x="4466" y="534651"/>
                  </a:lnTo>
                  <a:lnTo>
                    <a:pt x="17278" y="575917"/>
                  </a:lnTo>
                  <a:lnTo>
                    <a:pt x="37549" y="613259"/>
                  </a:lnTo>
                  <a:lnTo>
                    <a:pt x="64396" y="645794"/>
                  </a:lnTo>
                  <a:lnTo>
                    <a:pt x="96936" y="672639"/>
                  </a:lnTo>
                  <a:lnTo>
                    <a:pt x="134282" y="692908"/>
                  </a:lnTo>
                  <a:lnTo>
                    <a:pt x="175553" y="705717"/>
                  </a:lnTo>
                  <a:lnTo>
                    <a:pt x="219862" y="710184"/>
                  </a:lnTo>
                  <a:lnTo>
                    <a:pt x="1508378" y="710184"/>
                  </a:lnTo>
                  <a:lnTo>
                    <a:pt x="1552683" y="705717"/>
                  </a:lnTo>
                  <a:lnTo>
                    <a:pt x="1593949" y="692908"/>
                  </a:lnTo>
                  <a:lnTo>
                    <a:pt x="1631291" y="672639"/>
                  </a:lnTo>
                  <a:lnTo>
                    <a:pt x="1663827" y="645795"/>
                  </a:lnTo>
                  <a:lnTo>
                    <a:pt x="1690671" y="613259"/>
                  </a:lnTo>
                  <a:lnTo>
                    <a:pt x="1710940" y="575917"/>
                  </a:lnTo>
                  <a:lnTo>
                    <a:pt x="1723749" y="534651"/>
                  </a:lnTo>
                  <a:lnTo>
                    <a:pt x="1728215" y="490347"/>
                  </a:lnTo>
                  <a:lnTo>
                    <a:pt x="1728215" y="219837"/>
                  </a:lnTo>
                  <a:lnTo>
                    <a:pt x="1723749" y="175532"/>
                  </a:lnTo>
                  <a:lnTo>
                    <a:pt x="1710940" y="134266"/>
                  </a:lnTo>
                  <a:lnTo>
                    <a:pt x="1690671" y="96924"/>
                  </a:lnTo>
                  <a:lnTo>
                    <a:pt x="1663827" y="64389"/>
                  </a:lnTo>
                  <a:lnTo>
                    <a:pt x="1631291" y="37544"/>
                  </a:lnTo>
                  <a:lnTo>
                    <a:pt x="1593949" y="17275"/>
                  </a:lnTo>
                  <a:lnTo>
                    <a:pt x="1552683" y="4466"/>
                  </a:lnTo>
                  <a:lnTo>
                    <a:pt x="1508378" y="0"/>
                  </a:lnTo>
                  <a:close/>
                </a:path>
              </a:pathLst>
            </a:custGeom>
            <a:solidFill>
              <a:srgbClr val="8496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43229" y="1420495"/>
            <a:ext cx="2086065" cy="16472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0" algn="ctr">
              <a:lnSpc>
                <a:spcPct val="100000"/>
              </a:lnSpc>
              <a:spcBef>
                <a:spcPts val="105"/>
              </a:spcBef>
            </a:pPr>
            <a:r>
              <a:rPr sz="3200" b="1" spc="-20" dirty="0" smtClean="0">
                <a:solidFill>
                  <a:srgbClr val="FFFFFF"/>
                </a:solidFill>
                <a:latin typeface="Arial"/>
                <a:cs typeface="Arial"/>
              </a:rPr>
              <a:t>202</a:t>
            </a:r>
            <a:r>
              <a:rPr lang="ru-RU" sz="3200" b="1" spc="-20" dirty="0" smtClean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3200" dirty="0">
              <a:latin typeface="Arial"/>
              <a:cs typeface="Arial"/>
            </a:endParaRPr>
          </a:p>
          <a:p>
            <a:pPr marL="12700" algn="ctr">
              <a:lnSpc>
                <a:spcPts val="2865"/>
              </a:lnSpc>
              <a:spcBef>
                <a:spcPts val="2245"/>
              </a:spcBef>
            </a:pPr>
            <a:r>
              <a:rPr sz="2400" b="1" spc="-25" dirty="0">
                <a:solidFill>
                  <a:srgbClr val="256F9F"/>
                </a:solidFill>
                <a:latin typeface="Arial"/>
                <a:cs typeface="Arial"/>
              </a:rPr>
              <a:t>Доходы</a:t>
            </a:r>
            <a:endParaRPr sz="2400" dirty="0">
              <a:latin typeface="Arial"/>
              <a:cs typeface="Arial"/>
            </a:endParaRPr>
          </a:p>
          <a:p>
            <a:pPr marL="102235">
              <a:lnSpc>
                <a:spcPts val="3825"/>
              </a:lnSpc>
            </a:pPr>
            <a:r>
              <a:rPr lang="ru-RU" sz="2800" b="1" dirty="0" smtClean="0">
                <a:solidFill>
                  <a:srgbClr val="256F9F"/>
                </a:solidFill>
                <a:latin typeface="Arial"/>
                <a:cs typeface="Arial"/>
              </a:rPr>
              <a:t>2 636 769,0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789419" y="5841898"/>
            <a:ext cx="45720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435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FFFFFF"/>
                </a:solidFill>
                <a:latin typeface="Arial MT"/>
                <a:cs typeface="Arial MT"/>
              </a:rPr>
              <a:t>-</a:t>
            </a:r>
            <a:r>
              <a:rPr sz="1400" spc="-25" dirty="0">
                <a:solidFill>
                  <a:srgbClr val="FFFFFF"/>
                </a:solidFill>
                <a:latin typeface="Arial MT"/>
                <a:cs typeface="Arial MT"/>
              </a:rPr>
              <a:t>178</a:t>
            </a:r>
            <a:endParaRPr sz="1400" dirty="0">
              <a:latin typeface="Arial MT"/>
              <a:cs typeface="Arial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304000" y="1260181"/>
            <a:ext cx="1294130" cy="506730"/>
            <a:chOff x="3304000" y="1260181"/>
            <a:chExt cx="1294130" cy="506730"/>
          </a:xfrm>
        </p:grpSpPr>
        <p:pic>
          <p:nvPicPr>
            <p:cNvPr id="36" name="object 3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04000" y="1260181"/>
              <a:ext cx="1293939" cy="477178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42132" y="1278623"/>
              <a:ext cx="1216164" cy="487692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354324" y="1290828"/>
              <a:ext cx="1198245" cy="373380"/>
            </a:xfrm>
            <a:custGeom>
              <a:avLst/>
              <a:gdLst/>
              <a:ahLst/>
              <a:cxnLst/>
              <a:rect l="l" t="t" r="r" b="b"/>
              <a:pathLst>
                <a:path w="1198245" h="373380">
                  <a:moveTo>
                    <a:pt x="1082293" y="0"/>
                  </a:moveTo>
                  <a:lnTo>
                    <a:pt x="115570" y="0"/>
                  </a:lnTo>
                  <a:lnTo>
                    <a:pt x="70562" y="9074"/>
                  </a:lnTo>
                  <a:lnTo>
                    <a:pt x="33829" y="33829"/>
                  </a:lnTo>
                  <a:lnTo>
                    <a:pt x="9074" y="70562"/>
                  </a:lnTo>
                  <a:lnTo>
                    <a:pt x="0" y="115570"/>
                  </a:lnTo>
                  <a:lnTo>
                    <a:pt x="0" y="257810"/>
                  </a:lnTo>
                  <a:lnTo>
                    <a:pt x="9074" y="302817"/>
                  </a:lnTo>
                  <a:lnTo>
                    <a:pt x="33829" y="339550"/>
                  </a:lnTo>
                  <a:lnTo>
                    <a:pt x="70562" y="364305"/>
                  </a:lnTo>
                  <a:lnTo>
                    <a:pt x="115570" y="373380"/>
                  </a:lnTo>
                  <a:lnTo>
                    <a:pt x="1082293" y="373380"/>
                  </a:lnTo>
                  <a:lnTo>
                    <a:pt x="1127301" y="364305"/>
                  </a:lnTo>
                  <a:lnTo>
                    <a:pt x="1164034" y="339550"/>
                  </a:lnTo>
                  <a:lnTo>
                    <a:pt x="1188789" y="302817"/>
                  </a:lnTo>
                  <a:lnTo>
                    <a:pt x="1197864" y="257810"/>
                  </a:lnTo>
                  <a:lnTo>
                    <a:pt x="1197864" y="115570"/>
                  </a:lnTo>
                  <a:lnTo>
                    <a:pt x="1188789" y="70562"/>
                  </a:lnTo>
                  <a:lnTo>
                    <a:pt x="1164034" y="33829"/>
                  </a:lnTo>
                  <a:lnTo>
                    <a:pt x="1127301" y="9074"/>
                  </a:lnTo>
                  <a:lnTo>
                    <a:pt x="108229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3495802" y="1352803"/>
            <a:ext cx="91376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 smtClean="0">
                <a:latin typeface="Microsoft Sans Serif"/>
                <a:cs typeface="Microsoft Sans Serif"/>
              </a:rPr>
              <a:t>202</a:t>
            </a:r>
            <a:r>
              <a:rPr lang="ru-RU" sz="1400" dirty="0" smtClean="0">
                <a:latin typeface="Microsoft Sans Serif"/>
                <a:cs typeface="Microsoft Sans Serif"/>
              </a:rPr>
              <a:t>2</a:t>
            </a:r>
            <a:r>
              <a:rPr sz="1400" spc="-20" dirty="0" smtClean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отчет</a:t>
            </a:r>
            <a:endParaRPr sz="1400" dirty="0">
              <a:latin typeface="Microsoft Sans Serif"/>
              <a:cs typeface="Microsoft Sans Serif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4867590" y="1267801"/>
            <a:ext cx="1252855" cy="506730"/>
            <a:chOff x="4867590" y="1267801"/>
            <a:chExt cx="1252855" cy="506730"/>
          </a:xfrm>
        </p:grpSpPr>
        <p:pic>
          <p:nvPicPr>
            <p:cNvPr id="41" name="object 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67590" y="1267801"/>
              <a:ext cx="1252858" cy="477178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85944" y="1286243"/>
              <a:ext cx="1216164" cy="487692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917948" y="1298448"/>
              <a:ext cx="1156970" cy="373380"/>
            </a:xfrm>
            <a:custGeom>
              <a:avLst/>
              <a:gdLst/>
              <a:ahLst/>
              <a:cxnLst/>
              <a:rect l="l" t="t" r="r" b="b"/>
              <a:pathLst>
                <a:path w="1156970" h="373380">
                  <a:moveTo>
                    <a:pt x="1041146" y="0"/>
                  </a:moveTo>
                  <a:lnTo>
                    <a:pt x="115569" y="0"/>
                  </a:lnTo>
                  <a:lnTo>
                    <a:pt x="70562" y="9074"/>
                  </a:lnTo>
                  <a:lnTo>
                    <a:pt x="33829" y="33829"/>
                  </a:lnTo>
                  <a:lnTo>
                    <a:pt x="9074" y="70562"/>
                  </a:lnTo>
                  <a:lnTo>
                    <a:pt x="0" y="115569"/>
                  </a:lnTo>
                  <a:lnTo>
                    <a:pt x="0" y="257810"/>
                  </a:lnTo>
                  <a:lnTo>
                    <a:pt x="9074" y="302817"/>
                  </a:lnTo>
                  <a:lnTo>
                    <a:pt x="33829" y="339550"/>
                  </a:lnTo>
                  <a:lnTo>
                    <a:pt x="70562" y="364305"/>
                  </a:lnTo>
                  <a:lnTo>
                    <a:pt x="115569" y="373379"/>
                  </a:lnTo>
                  <a:lnTo>
                    <a:pt x="1041146" y="373379"/>
                  </a:lnTo>
                  <a:lnTo>
                    <a:pt x="1086153" y="364305"/>
                  </a:lnTo>
                  <a:lnTo>
                    <a:pt x="1122886" y="339550"/>
                  </a:lnTo>
                  <a:lnTo>
                    <a:pt x="1147641" y="302817"/>
                  </a:lnTo>
                  <a:lnTo>
                    <a:pt x="1156715" y="257810"/>
                  </a:lnTo>
                  <a:lnTo>
                    <a:pt x="1156715" y="115569"/>
                  </a:lnTo>
                  <a:lnTo>
                    <a:pt x="1147641" y="70562"/>
                  </a:lnTo>
                  <a:lnTo>
                    <a:pt x="1122886" y="33829"/>
                  </a:lnTo>
                  <a:lnTo>
                    <a:pt x="1086153" y="9074"/>
                  </a:lnTo>
                  <a:lnTo>
                    <a:pt x="104114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5039614" y="1360424"/>
            <a:ext cx="91376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 smtClean="0">
                <a:latin typeface="Microsoft Sans Serif"/>
                <a:cs typeface="Microsoft Sans Serif"/>
              </a:rPr>
              <a:t>202</a:t>
            </a:r>
            <a:r>
              <a:rPr lang="ru-RU" sz="1400" dirty="0" smtClean="0">
                <a:latin typeface="Microsoft Sans Serif"/>
                <a:cs typeface="Microsoft Sans Serif"/>
              </a:rPr>
              <a:t>3</a:t>
            </a:r>
            <a:r>
              <a:rPr sz="1400" spc="-20" dirty="0" smtClean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отчет</a:t>
            </a:r>
            <a:endParaRPr sz="1400" dirty="0">
              <a:latin typeface="Microsoft Sans Serif"/>
              <a:cs typeface="Microsoft Sans Serif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6289526" y="1260181"/>
            <a:ext cx="1296035" cy="506730"/>
            <a:chOff x="6289526" y="1260181"/>
            <a:chExt cx="1296035" cy="506730"/>
          </a:xfrm>
        </p:grpSpPr>
        <p:pic>
          <p:nvPicPr>
            <p:cNvPr id="46" name="object 4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89526" y="1260181"/>
              <a:ext cx="1295442" cy="477178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53556" y="1278623"/>
              <a:ext cx="1168895" cy="487692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6339840" y="1290828"/>
              <a:ext cx="1199515" cy="373380"/>
            </a:xfrm>
            <a:custGeom>
              <a:avLst/>
              <a:gdLst/>
              <a:ahLst/>
              <a:cxnLst/>
              <a:rect l="l" t="t" r="r" b="b"/>
              <a:pathLst>
                <a:path w="1199515" h="373380">
                  <a:moveTo>
                    <a:pt x="1083817" y="0"/>
                  </a:moveTo>
                  <a:lnTo>
                    <a:pt x="115570" y="0"/>
                  </a:lnTo>
                  <a:lnTo>
                    <a:pt x="70562" y="9074"/>
                  </a:lnTo>
                  <a:lnTo>
                    <a:pt x="33829" y="33829"/>
                  </a:lnTo>
                  <a:lnTo>
                    <a:pt x="9074" y="70562"/>
                  </a:lnTo>
                  <a:lnTo>
                    <a:pt x="0" y="115570"/>
                  </a:lnTo>
                  <a:lnTo>
                    <a:pt x="0" y="257810"/>
                  </a:lnTo>
                  <a:lnTo>
                    <a:pt x="9074" y="302817"/>
                  </a:lnTo>
                  <a:lnTo>
                    <a:pt x="33829" y="339550"/>
                  </a:lnTo>
                  <a:lnTo>
                    <a:pt x="70562" y="364305"/>
                  </a:lnTo>
                  <a:lnTo>
                    <a:pt x="115570" y="373380"/>
                  </a:lnTo>
                  <a:lnTo>
                    <a:pt x="1083817" y="373380"/>
                  </a:lnTo>
                  <a:lnTo>
                    <a:pt x="1128825" y="364305"/>
                  </a:lnTo>
                  <a:lnTo>
                    <a:pt x="1165558" y="339550"/>
                  </a:lnTo>
                  <a:lnTo>
                    <a:pt x="1190313" y="302817"/>
                  </a:lnTo>
                  <a:lnTo>
                    <a:pt x="1199388" y="257810"/>
                  </a:lnTo>
                  <a:lnTo>
                    <a:pt x="1199388" y="115570"/>
                  </a:lnTo>
                  <a:lnTo>
                    <a:pt x="1190313" y="70562"/>
                  </a:lnTo>
                  <a:lnTo>
                    <a:pt x="1165558" y="33829"/>
                  </a:lnTo>
                  <a:lnTo>
                    <a:pt x="1128825" y="9074"/>
                  </a:lnTo>
                  <a:lnTo>
                    <a:pt x="108381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6507226" y="1352803"/>
            <a:ext cx="86677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 smtClean="0">
                <a:latin typeface="Microsoft Sans Serif"/>
                <a:cs typeface="Microsoft Sans Serif"/>
              </a:rPr>
              <a:t>202</a:t>
            </a:r>
            <a:r>
              <a:rPr lang="ru-RU" sz="1400" dirty="0" smtClean="0">
                <a:latin typeface="Microsoft Sans Serif"/>
                <a:cs typeface="Microsoft Sans Serif"/>
              </a:rPr>
              <a:t>4</a:t>
            </a:r>
            <a:r>
              <a:rPr sz="1400" spc="-20" dirty="0" smtClean="0">
                <a:latin typeface="Microsoft Sans Serif"/>
                <a:cs typeface="Microsoft Sans Serif"/>
              </a:rPr>
              <a:t> </a:t>
            </a:r>
            <a:r>
              <a:rPr sz="1400" spc="-20" dirty="0">
                <a:latin typeface="Microsoft Sans Serif"/>
                <a:cs typeface="Microsoft Sans Serif"/>
              </a:rPr>
              <a:t>план</a:t>
            </a:r>
            <a:endParaRPr sz="1400" dirty="0">
              <a:latin typeface="Microsoft Sans Serif"/>
              <a:cs typeface="Microsoft Sans Serif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7758672" y="1267801"/>
            <a:ext cx="1251585" cy="506730"/>
            <a:chOff x="7758672" y="1267801"/>
            <a:chExt cx="1251585" cy="506730"/>
          </a:xfrm>
        </p:grpSpPr>
        <p:pic>
          <p:nvPicPr>
            <p:cNvPr id="51" name="object 5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758672" y="1267801"/>
              <a:ext cx="1251213" cy="477178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775447" y="1286243"/>
              <a:ext cx="1216164" cy="487692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7808975" y="1298448"/>
              <a:ext cx="1155700" cy="373380"/>
            </a:xfrm>
            <a:custGeom>
              <a:avLst/>
              <a:gdLst/>
              <a:ahLst/>
              <a:cxnLst/>
              <a:rect l="l" t="t" r="r" b="b"/>
              <a:pathLst>
                <a:path w="1155700" h="373380">
                  <a:moveTo>
                    <a:pt x="1039622" y="0"/>
                  </a:moveTo>
                  <a:lnTo>
                    <a:pt x="115570" y="0"/>
                  </a:lnTo>
                  <a:lnTo>
                    <a:pt x="70562" y="9074"/>
                  </a:lnTo>
                  <a:lnTo>
                    <a:pt x="33829" y="33829"/>
                  </a:lnTo>
                  <a:lnTo>
                    <a:pt x="9074" y="70562"/>
                  </a:lnTo>
                  <a:lnTo>
                    <a:pt x="0" y="115569"/>
                  </a:lnTo>
                  <a:lnTo>
                    <a:pt x="0" y="257810"/>
                  </a:lnTo>
                  <a:lnTo>
                    <a:pt x="9074" y="302817"/>
                  </a:lnTo>
                  <a:lnTo>
                    <a:pt x="33829" y="339550"/>
                  </a:lnTo>
                  <a:lnTo>
                    <a:pt x="70562" y="364305"/>
                  </a:lnTo>
                  <a:lnTo>
                    <a:pt x="115570" y="373379"/>
                  </a:lnTo>
                  <a:lnTo>
                    <a:pt x="1039622" y="373379"/>
                  </a:lnTo>
                  <a:lnTo>
                    <a:pt x="1084576" y="364305"/>
                  </a:lnTo>
                  <a:lnTo>
                    <a:pt x="1121314" y="339550"/>
                  </a:lnTo>
                  <a:lnTo>
                    <a:pt x="1146099" y="302817"/>
                  </a:lnTo>
                  <a:lnTo>
                    <a:pt x="1155192" y="257810"/>
                  </a:lnTo>
                  <a:lnTo>
                    <a:pt x="1155192" y="115569"/>
                  </a:lnTo>
                  <a:lnTo>
                    <a:pt x="1146099" y="70562"/>
                  </a:lnTo>
                  <a:lnTo>
                    <a:pt x="1121314" y="33829"/>
                  </a:lnTo>
                  <a:lnTo>
                    <a:pt x="1084576" y="9074"/>
                  </a:lnTo>
                  <a:lnTo>
                    <a:pt x="103962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7930388" y="1360424"/>
            <a:ext cx="91376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dirty="0" smtClean="0">
                <a:latin typeface="Microsoft Sans Serif"/>
                <a:cs typeface="Microsoft Sans Serif"/>
              </a:rPr>
              <a:t>202</a:t>
            </a:r>
            <a:r>
              <a:rPr lang="ru-RU" sz="1400" dirty="0" smtClean="0">
                <a:latin typeface="Microsoft Sans Serif"/>
                <a:cs typeface="Microsoft Sans Serif"/>
              </a:rPr>
              <a:t>4</a:t>
            </a:r>
            <a:r>
              <a:rPr sz="1400" spc="-20" dirty="0" smtClean="0">
                <a:latin typeface="Microsoft Sans Serif"/>
                <a:cs typeface="Microsoft Sans Serif"/>
              </a:rPr>
              <a:t> </a:t>
            </a:r>
            <a:r>
              <a:rPr sz="1400" spc="-10" dirty="0">
                <a:latin typeface="Microsoft Sans Serif"/>
                <a:cs typeface="Microsoft Sans Serif"/>
              </a:rPr>
              <a:t>отчет</a:t>
            </a:r>
            <a:endParaRPr sz="1400" dirty="0">
              <a:latin typeface="Microsoft Sans Serif"/>
              <a:cs typeface="Microsoft Sans Serif"/>
            </a:endParaRP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2448242641"/>
              </p:ext>
            </p:extLst>
          </p:nvPr>
        </p:nvGraphicFramePr>
        <p:xfrm>
          <a:off x="3248464" y="1739264"/>
          <a:ext cx="7267136" cy="1374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4187877188"/>
              </p:ext>
            </p:extLst>
          </p:nvPr>
        </p:nvGraphicFramePr>
        <p:xfrm>
          <a:off x="3211453" y="3223496"/>
          <a:ext cx="7227948" cy="1556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cxnSp>
        <p:nvCxnSpPr>
          <p:cNvPr id="67" name="Прямая соединительная линия 66"/>
          <p:cNvCxnSpPr/>
          <p:nvPr/>
        </p:nvCxnSpPr>
        <p:spPr>
          <a:xfrm flipV="1">
            <a:off x="3099816" y="3082834"/>
            <a:ext cx="5887430" cy="30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3099816" y="4737608"/>
            <a:ext cx="5910069" cy="18388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Диаграмма 71"/>
          <p:cNvGraphicFramePr/>
          <p:nvPr>
            <p:extLst>
              <p:ext uri="{D42A27DB-BD31-4B8C-83A1-F6EECF244321}">
                <p14:modId xmlns:p14="http://schemas.microsoft.com/office/powerpoint/2010/main" val="2210006994"/>
              </p:ext>
            </p:extLst>
          </p:nvPr>
        </p:nvGraphicFramePr>
        <p:xfrm>
          <a:off x="3099816" y="5073636"/>
          <a:ext cx="7415784" cy="1513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406255" y="6528613"/>
            <a:ext cx="1752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5" dirty="0">
                <a:solidFill>
                  <a:srgbClr val="888888"/>
                </a:solidFill>
                <a:latin typeface="Arial MT"/>
                <a:cs typeface="Arial MT"/>
              </a:rPr>
              <a:t>11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9740" y="495427"/>
            <a:ext cx="35318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Исполнение</a:t>
            </a:r>
            <a:r>
              <a:rPr spc="-114" dirty="0"/>
              <a:t> </a:t>
            </a:r>
            <a:r>
              <a:rPr spc="-10" dirty="0"/>
              <a:t>доходов</a:t>
            </a:r>
            <a:r>
              <a:rPr spc="-105" dirty="0"/>
              <a:t> </a:t>
            </a:r>
            <a:r>
              <a:rPr spc="-10" dirty="0"/>
              <a:t>местного </a:t>
            </a:r>
            <a:r>
              <a:rPr spc="-10" dirty="0" err="1"/>
              <a:t>бюджета</a:t>
            </a:r>
            <a:r>
              <a:rPr spc="-40" dirty="0"/>
              <a:t> </a:t>
            </a:r>
            <a:r>
              <a:rPr dirty="0" smtClean="0"/>
              <a:t>(</a:t>
            </a:r>
            <a:r>
              <a:rPr lang="ru-RU" dirty="0" smtClean="0"/>
              <a:t>тыс.</a:t>
            </a:r>
            <a:r>
              <a:rPr spc="-65" dirty="0" smtClean="0"/>
              <a:t> </a:t>
            </a:r>
            <a:r>
              <a:rPr spc="-10" dirty="0"/>
              <a:t>рублей)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657220" y="4830826"/>
            <a:ext cx="30988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FFFFFF"/>
                </a:solidFill>
                <a:latin typeface="Arial MT"/>
                <a:cs typeface="Arial MT"/>
              </a:rPr>
              <a:t>864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654173" y="2933192"/>
            <a:ext cx="31115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solidFill>
                  <a:srgbClr val="FFFFFF"/>
                </a:solidFill>
                <a:latin typeface="Arial MT"/>
                <a:cs typeface="Arial MT"/>
              </a:rPr>
              <a:t>860</a:t>
            </a:r>
            <a:endParaRPr sz="1400">
              <a:latin typeface="Arial MT"/>
              <a:cs typeface="Arial MT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8579694" y="1433017"/>
            <a:ext cx="1260433" cy="1492250"/>
            <a:chOff x="7501128" y="1854707"/>
            <a:chExt cx="867410" cy="1492250"/>
          </a:xfrm>
        </p:grpSpPr>
        <p:pic>
          <p:nvPicPr>
            <p:cNvPr id="39" name="object 3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75568" y="1891095"/>
              <a:ext cx="792967" cy="1420593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01128" y="1854707"/>
              <a:ext cx="862596" cy="1491996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7574280" y="1933955"/>
              <a:ext cx="721360" cy="1338580"/>
            </a:xfrm>
            <a:custGeom>
              <a:avLst/>
              <a:gdLst/>
              <a:ahLst/>
              <a:cxnLst/>
              <a:rect l="l" t="t" r="r" b="b"/>
              <a:pathLst>
                <a:path w="721359" h="1338579">
                  <a:moveTo>
                    <a:pt x="658368" y="0"/>
                  </a:moveTo>
                  <a:lnTo>
                    <a:pt x="62484" y="0"/>
                  </a:lnTo>
                  <a:lnTo>
                    <a:pt x="38147" y="4905"/>
                  </a:lnTo>
                  <a:lnTo>
                    <a:pt x="18288" y="18287"/>
                  </a:lnTo>
                  <a:lnTo>
                    <a:pt x="4905" y="38147"/>
                  </a:lnTo>
                  <a:lnTo>
                    <a:pt x="0" y="62484"/>
                  </a:lnTo>
                  <a:lnTo>
                    <a:pt x="0" y="1275588"/>
                  </a:lnTo>
                  <a:lnTo>
                    <a:pt x="4905" y="1299924"/>
                  </a:lnTo>
                  <a:lnTo>
                    <a:pt x="18288" y="1319784"/>
                  </a:lnTo>
                  <a:lnTo>
                    <a:pt x="38147" y="1333166"/>
                  </a:lnTo>
                  <a:lnTo>
                    <a:pt x="62484" y="1338072"/>
                  </a:lnTo>
                  <a:lnTo>
                    <a:pt x="658368" y="1338072"/>
                  </a:lnTo>
                  <a:lnTo>
                    <a:pt x="682704" y="1333166"/>
                  </a:lnTo>
                  <a:lnTo>
                    <a:pt x="702564" y="1319784"/>
                  </a:lnTo>
                  <a:lnTo>
                    <a:pt x="715946" y="1299924"/>
                  </a:lnTo>
                  <a:lnTo>
                    <a:pt x="720851" y="1275588"/>
                  </a:lnTo>
                  <a:lnTo>
                    <a:pt x="720851" y="62484"/>
                  </a:lnTo>
                  <a:lnTo>
                    <a:pt x="715946" y="38147"/>
                  </a:lnTo>
                  <a:lnTo>
                    <a:pt x="702564" y="18288"/>
                  </a:lnTo>
                  <a:lnTo>
                    <a:pt x="682704" y="4905"/>
                  </a:lnTo>
                  <a:lnTo>
                    <a:pt x="6583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7474953" y="1821850"/>
            <a:ext cx="1046804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400" dirty="0" smtClean="0">
                <a:latin typeface="Arial MT"/>
                <a:cs typeface="Arial MT"/>
              </a:rPr>
              <a:t>2 636 769,0</a:t>
            </a:r>
            <a:endParaRPr sz="1400" dirty="0">
              <a:latin typeface="Arial MT"/>
              <a:cs typeface="Arial MT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488032" y="2817806"/>
            <a:ext cx="1091564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400" dirty="0" smtClean="0">
                <a:latin typeface="Arial MT"/>
                <a:cs typeface="Arial MT"/>
              </a:rPr>
              <a:t>2 719 843,2</a:t>
            </a:r>
            <a:endParaRPr sz="1400" dirty="0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579596" y="1686389"/>
            <a:ext cx="1230345" cy="8509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6985" algn="ctr">
              <a:lnSpc>
                <a:spcPct val="100000"/>
              </a:lnSpc>
              <a:spcBef>
                <a:spcPts val="105"/>
              </a:spcBef>
            </a:pPr>
            <a:r>
              <a:rPr lang="ru-RU" sz="1400" spc="-10" dirty="0" smtClean="0">
                <a:solidFill>
                  <a:srgbClr val="1F5E87"/>
                </a:solidFill>
                <a:latin typeface="Microsoft Sans Serif"/>
                <a:cs typeface="Microsoft Sans Serif"/>
              </a:rPr>
              <a:t>и</a:t>
            </a:r>
            <a:r>
              <a:rPr sz="1400" spc="-10" dirty="0" err="1" smtClean="0">
                <a:solidFill>
                  <a:srgbClr val="1F5E87"/>
                </a:solidFill>
                <a:latin typeface="Microsoft Sans Serif"/>
                <a:cs typeface="Microsoft Sans Serif"/>
              </a:rPr>
              <a:t>сполнение</a:t>
            </a:r>
            <a:r>
              <a:rPr lang="ru-RU" sz="1400" spc="-10" dirty="0" smtClean="0">
                <a:solidFill>
                  <a:srgbClr val="1F5E87"/>
                </a:solidFill>
                <a:latin typeface="Microsoft Sans Serif"/>
                <a:cs typeface="Microsoft Sans Serif"/>
              </a:rPr>
              <a:t> плана 2024г.</a:t>
            </a:r>
            <a:endParaRPr sz="1400" dirty="0">
              <a:latin typeface="Microsoft Sans Serif"/>
              <a:cs typeface="Microsoft Sans Serif"/>
            </a:endParaRPr>
          </a:p>
          <a:p>
            <a:pPr marL="12700" algn="ctr">
              <a:lnSpc>
                <a:spcPct val="100000"/>
              </a:lnSpc>
              <a:spcBef>
                <a:spcPts val="250"/>
              </a:spcBef>
            </a:pPr>
            <a:r>
              <a:rPr sz="2400" spc="-25" dirty="0" smtClean="0">
                <a:solidFill>
                  <a:srgbClr val="1F5E87"/>
                </a:solidFill>
                <a:latin typeface="Arial MT"/>
                <a:cs typeface="Arial MT"/>
              </a:rPr>
              <a:t>9</a:t>
            </a:r>
            <a:r>
              <a:rPr lang="ru-RU" sz="2400" spc="-25" dirty="0" smtClean="0">
                <a:solidFill>
                  <a:srgbClr val="1F5E87"/>
                </a:solidFill>
                <a:latin typeface="Arial MT"/>
                <a:cs typeface="Arial MT"/>
              </a:rPr>
              <a:t>7</a:t>
            </a:r>
            <a:r>
              <a:rPr sz="2400" spc="-25" dirty="0" smtClean="0">
                <a:solidFill>
                  <a:srgbClr val="1F5E87"/>
                </a:solidFill>
                <a:latin typeface="Arial MT"/>
                <a:cs typeface="Arial MT"/>
              </a:rPr>
              <a:t>%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687182" y="1433017"/>
            <a:ext cx="49784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solidFill>
                  <a:srgbClr val="FFFFFF"/>
                </a:solidFill>
                <a:latin typeface="Microsoft Sans Serif"/>
                <a:cs typeface="Microsoft Sans Serif"/>
              </a:rPr>
              <a:t>Всего</a:t>
            </a:r>
            <a:endParaRPr sz="1400">
              <a:latin typeface="Microsoft Sans Serif"/>
              <a:cs typeface="Microsoft Sans Serif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8572767" y="4224146"/>
            <a:ext cx="1230345" cy="1493520"/>
            <a:chOff x="7530083" y="3776471"/>
            <a:chExt cx="867410" cy="1493520"/>
          </a:xfrm>
        </p:grpSpPr>
        <p:pic>
          <p:nvPicPr>
            <p:cNvPr id="47" name="object 4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03117" y="3814383"/>
              <a:ext cx="794242" cy="1420593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30083" y="3776471"/>
              <a:ext cx="861072" cy="1493519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7603235" y="3855719"/>
              <a:ext cx="719455" cy="1339850"/>
            </a:xfrm>
            <a:custGeom>
              <a:avLst/>
              <a:gdLst/>
              <a:ahLst/>
              <a:cxnLst/>
              <a:rect l="l" t="t" r="r" b="b"/>
              <a:pathLst>
                <a:path w="719454" h="1339850">
                  <a:moveTo>
                    <a:pt x="656971" y="0"/>
                  </a:moveTo>
                  <a:lnTo>
                    <a:pt x="62357" y="0"/>
                  </a:lnTo>
                  <a:lnTo>
                    <a:pt x="38094" y="4903"/>
                  </a:lnTo>
                  <a:lnTo>
                    <a:pt x="18272" y="18272"/>
                  </a:lnTo>
                  <a:lnTo>
                    <a:pt x="4903" y="38094"/>
                  </a:lnTo>
                  <a:lnTo>
                    <a:pt x="0" y="62356"/>
                  </a:lnTo>
                  <a:lnTo>
                    <a:pt x="0" y="1277238"/>
                  </a:lnTo>
                  <a:lnTo>
                    <a:pt x="4903" y="1301501"/>
                  </a:lnTo>
                  <a:lnTo>
                    <a:pt x="18272" y="1321323"/>
                  </a:lnTo>
                  <a:lnTo>
                    <a:pt x="38094" y="1334692"/>
                  </a:lnTo>
                  <a:lnTo>
                    <a:pt x="62357" y="1339595"/>
                  </a:lnTo>
                  <a:lnTo>
                    <a:pt x="656971" y="1339595"/>
                  </a:lnTo>
                  <a:lnTo>
                    <a:pt x="681233" y="1334692"/>
                  </a:lnTo>
                  <a:lnTo>
                    <a:pt x="701055" y="1321323"/>
                  </a:lnTo>
                  <a:lnTo>
                    <a:pt x="714424" y="1301501"/>
                  </a:lnTo>
                  <a:lnTo>
                    <a:pt x="719328" y="1277238"/>
                  </a:lnTo>
                  <a:lnTo>
                    <a:pt x="719328" y="62356"/>
                  </a:lnTo>
                  <a:lnTo>
                    <a:pt x="714424" y="38094"/>
                  </a:lnTo>
                  <a:lnTo>
                    <a:pt x="701055" y="18272"/>
                  </a:lnTo>
                  <a:lnTo>
                    <a:pt x="681233" y="4903"/>
                  </a:lnTo>
                  <a:lnTo>
                    <a:pt x="6569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7488032" y="3885946"/>
            <a:ext cx="970168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dirty="0" smtClean="0">
                <a:latin typeface="Arial MT"/>
                <a:cs typeface="Arial MT"/>
              </a:rPr>
              <a:t>3 371 093,9</a:t>
            </a:r>
            <a:endParaRPr sz="1400" dirty="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488032" y="4801946"/>
            <a:ext cx="103372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ru-RU" sz="1400" dirty="0" smtClean="0">
                <a:latin typeface="Arial MT"/>
                <a:cs typeface="Arial MT"/>
              </a:rPr>
              <a:t>2 488 009,3</a:t>
            </a:r>
            <a:endParaRPr sz="1400" dirty="0">
              <a:latin typeface="Arial MT"/>
              <a:cs typeface="Arial MT"/>
            </a:endParaRPr>
          </a:p>
        </p:txBody>
      </p:sp>
      <p:graphicFrame>
        <p:nvGraphicFramePr>
          <p:cNvPr id="52" name="Диаграмма 51"/>
          <p:cNvGraphicFramePr/>
          <p:nvPr>
            <p:extLst>
              <p:ext uri="{D42A27DB-BD31-4B8C-83A1-F6EECF244321}">
                <p14:modId xmlns:p14="http://schemas.microsoft.com/office/powerpoint/2010/main" val="3701283044"/>
              </p:ext>
            </p:extLst>
          </p:nvPr>
        </p:nvGraphicFramePr>
        <p:xfrm>
          <a:off x="543034" y="1386613"/>
          <a:ext cx="7094226" cy="5157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1" name="object 44"/>
          <p:cNvSpPr txBox="1"/>
          <p:nvPr/>
        </p:nvSpPr>
        <p:spPr>
          <a:xfrm>
            <a:off x="8627496" y="4382600"/>
            <a:ext cx="1123950" cy="1067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6985" algn="ctr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solidFill>
                  <a:srgbClr val="1F5E87"/>
                </a:solidFill>
                <a:latin typeface="Microsoft Sans Serif"/>
                <a:cs typeface="Microsoft Sans Serif"/>
              </a:rPr>
              <a:t>исполнение</a:t>
            </a:r>
            <a:endParaRPr sz="1400" dirty="0">
              <a:latin typeface="Microsoft Sans Serif"/>
              <a:cs typeface="Microsoft Sans Serif"/>
            </a:endParaRPr>
          </a:p>
          <a:p>
            <a:pPr marR="5080" algn="ctr">
              <a:lnSpc>
                <a:spcPct val="100000"/>
              </a:lnSpc>
            </a:pPr>
            <a:r>
              <a:rPr lang="ru-RU" sz="1400" spc="-10" dirty="0" smtClean="0">
                <a:solidFill>
                  <a:srgbClr val="1F5E87"/>
                </a:solidFill>
                <a:latin typeface="Microsoft Sans Serif"/>
                <a:cs typeface="Microsoft Sans Serif"/>
              </a:rPr>
              <a:t>2022г к 2023г.</a:t>
            </a:r>
            <a:endParaRPr sz="1400" dirty="0">
              <a:latin typeface="Microsoft Sans Serif"/>
              <a:cs typeface="Microsoft Sans Serif"/>
            </a:endParaRPr>
          </a:p>
          <a:p>
            <a:pPr marL="12700" algn="ctr">
              <a:lnSpc>
                <a:spcPct val="100000"/>
              </a:lnSpc>
              <a:spcBef>
                <a:spcPts val="250"/>
              </a:spcBef>
            </a:pPr>
            <a:r>
              <a:rPr lang="ru-RU" sz="2400" spc="-25" dirty="0" smtClean="0">
                <a:solidFill>
                  <a:srgbClr val="1F5E87"/>
                </a:solidFill>
                <a:latin typeface="Arial MT"/>
                <a:cs typeface="Arial MT"/>
              </a:rPr>
              <a:t>73</a:t>
            </a:r>
            <a:r>
              <a:rPr sz="2400" spc="-25" dirty="0" smtClean="0">
                <a:solidFill>
                  <a:srgbClr val="1F5E87"/>
                </a:solidFill>
                <a:latin typeface="Arial MT"/>
                <a:cs typeface="Arial MT"/>
              </a:rPr>
              <a:t>%</a:t>
            </a:r>
            <a:endParaRPr sz="2400" dirty="0">
              <a:latin typeface="Arial MT"/>
              <a:cs typeface="Arial MT"/>
            </a:endParaRPr>
          </a:p>
        </p:txBody>
      </p:sp>
      <p:grpSp>
        <p:nvGrpSpPr>
          <p:cNvPr id="22" name="object 46"/>
          <p:cNvGrpSpPr/>
          <p:nvPr/>
        </p:nvGrpSpPr>
        <p:grpSpPr>
          <a:xfrm>
            <a:off x="8560547" y="2846776"/>
            <a:ext cx="1230345" cy="1493520"/>
            <a:chOff x="7530083" y="3776471"/>
            <a:chExt cx="867410" cy="1493520"/>
          </a:xfrm>
        </p:grpSpPr>
        <p:pic>
          <p:nvPicPr>
            <p:cNvPr id="23" name="object 4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03117" y="3814383"/>
              <a:ext cx="794242" cy="1420593"/>
            </a:xfrm>
            <a:prstGeom prst="rect">
              <a:avLst/>
            </a:prstGeom>
          </p:spPr>
        </p:pic>
        <p:pic>
          <p:nvPicPr>
            <p:cNvPr id="24" name="object 4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30083" y="3776471"/>
              <a:ext cx="861072" cy="1493519"/>
            </a:xfrm>
            <a:prstGeom prst="rect">
              <a:avLst/>
            </a:prstGeom>
          </p:spPr>
        </p:pic>
        <p:sp>
          <p:nvSpPr>
            <p:cNvPr id="25" name="object 49"/>
            <p:cNvSpPr/>
            <p:nvPr/>
          </p:nvSpPr>
          <p:spPr>
            <a:xfrm>
              <a:off x="7603235" y="3855719"/>
              <a:ext cx="719455" cy="1339850"/>
            </a:xfrm>
            <a:custGeom>
              <a:avLst/>
              <a:gdLst/>
              <a:ahLst/>
              <a:cxnLst/>
              <a:rect l="l" t="t" r="r" b="b"/>
              <a:pathLst>
                <a:path w="719454" h="1339850">
                  <a:moveTo>
                    <a:pt x="656971" y="0"/>
                  </a:moveTo>
                  <a:lnTo>
                    <a:pt x="62357" y="0"/>
                  </a:lnTo>
                  <a:lnTo>
                    <a:pt x="38094" y="4903"/>
                  </a:lnTo>
                  <a:lnTo>
                    <a:pt x="18272" y="18272"/>
                  </a:lnTo>
                  <a:lnTo>
                    <a:pt x="4903" y="38094"/>
                  </a:lnTo>
                  <a:lnTo>
                    <a:pt x="0" y="62356"/>
                  </a:lnTo>
                  <a:lnTo>
                    <a:pt x="0" y="1277238"/>
                  </a:lnTo>
                  <a:lnTo>
                    <a:pt x="4903" y="1301501"/>
                  </a:lnTo>
                  <a:lnTo>
                    <a:pt x="18272" y="1321323"/>
                  </a:lnTo>
                  <a:lnTo>
                    <a:pt x="38094" y="1334692"/>
                  </a:lnTo>
                  <a:lnTo>
                    <a:pt x="62357" y="1339595"/>
                  </a:lnTo>
                  <a:lnTo>
                    <a:pt x="656971" y="1339595"/>
                  </a:lnTo>
                  <a:lnTo>
                    <a:pt x="681233" y="1334692"/>
                  </a:lnTo>
                  <a:lnTo>
                    <a:pt x="701055" y="1321323"/>
                  </a:lnTo>
                  <a:lnTo>
                    <a:pt x="714424" y="1301501"/>
                  </a:lnTo>
                  <a:lnTo>
                    <a:pt x="719328" y="1277238"/>
                  </a:lnTo>
                  <a:lnTo>
                    <a:pt x="719328" y="62356"/>
                  </a:lnTo>
                  <a:lnTo>
                    <a:pt x="714424" y="38094"/>
                  </a:lnTo>
                  <a:lnTo>
                    <a:pt x="701055" y="18272"/>
                  </a:lnTo>
                  <a:lnTo>
                    <a:pt x="681233" y="4903"/>
                  </a:lnTo>
                  <a:lnTo>
                    <a:pt x="65697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44"/>
          <p:cNvSpPr txBox="1"/>
          <p:nvPr/>
        </p:nvSpPr>
        <p:spPr>
          <a:xfrm>
            <a:off x="8644438" y="3067829"/>
            <a:ext cx="1123950" cy="10676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6985" algn="ctr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solidFill>
                  <a:srgbClr val="1F5E87"/>
                </a:solidFill>
                <a:latin typeface="Microsoft Sans Serif"/>
                <a:cs typeface="Microsoft Sans Serif"/>
              </a:rPr>
              <a:t>исполнение</a:t>
            </a:r>
            <a:endParaRPr sz="1400" dirty="0">
              <a:latin typeface="Microsoft Sans Serif"/>
              <a:cs typeface="Microsoft Sans Serif"/>
            </a:endParaRPr>
          </a:p>
          <a:p>
            <a:pPr marR="5080" algn="ctr">
              <a:lnSpc>
                <a:spcPct val="100000"/>
              </a:lnSpc>
            </a:pPr>
            <a:r>
              <a:rPr lang="ru-RU" sz="1400" spc="-10" dirty="0" smtClean="0">
                <a:solidFill>
                  <a:srgbClr val="1F5E87"/>
                </a:solidFill>
                <a:latin typeface="Microsoft Sans Serif"/>
                <a:cs typeface="Microsoft Sans Serif"/>
              </a:rPr>
              <a:t>2024г к 2023г.</a:t>
            </a:r>
            <a:endParaRPr sz="1400" dirty="0">
              <a:latin typeface="Microsoft Sans Serif"/>
              <a:cs typeface="Microsoft Sans Serif"/>
            </a:endParaRPr>
          </a:p>
          <a:p>
            <a:pPr marL="12700" algn="ctr">
              <a:lnSpc>
                <a:spcPct val="100000"/>
              </a:lnSpc>
              <a:spcBef>
                <a:spcPts val="250"/>
              </a:spcBef>
            </a:pPr>
            <a:r>
              <a:rPr lang="ru-RU" sz="2400" spc="-25" dirty="0" smtClean="0">
                <a:solidFill>
                  <a:srgbClr val="1F5E87"/>
                </a:solidFill>
                <a:latin typeface="Arial MT"/>
                <a:cs typeface="Arial MT"/>
              </a:rPr>
              <a:t>78</a:t>
            </a:r>
            <a:r>
              <a:rPr sz="2400" spc="-25" dirty="0" smtClean="0">
                <a:solidFill>
                  <a:srgbClr val="1F5E87"/>
                </a:solidFill>
                <a:latin typeface="Arial MT"/>
                <a:cs typeface="Arial MT"/>
              </a:rPr>
              <a:t>%</a:t>
            </a:r>
            <a:endParaRPr sz="2400" dirty="0">
              <a:latin typeface="Arial MT"/>
              <a:cs typeface="Arial M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9922342"/>
              </p:ext>
            </p:extLst>
          </p:nvPr>
        </p:nvGraphicFramePr>
        <p:xfrm>
          <a:off x="304801" y="1044569"/>
          <a:ext cx="9296399" cy="55848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23761"/>
                <a:gridCol w="1039729"/>
                <a:gridCol w="1299661"/>
                <a:gridCol w="1299661"/>
                <a:gridCol w="1024439"/>
                <a:gridCol w="1009148"/>
              </a:tblGrid>
              <a:tr h="340137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по видам бюджетной классификации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54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2022г.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2023г.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2024г.       </a:t>
                      </a:r>
                      <a:endParaRPr lang="ru-RU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2024г. Исполнено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</a:tr>
              <a:tr h="219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доходы, из них: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152 143,0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177 863,0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203 614,0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198 268,0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</a:tr>
              <a:tr h="219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на доходы физических лиц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113 352,0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137 016,0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151 248,0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147 319,0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888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налог, взимаемый в связи с применением патентной системы налогообложения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3 462,0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5 500,0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4 141,0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Упрощенная система налогообложения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22 820,0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28 020,0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29 050,0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28 273,0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государственная пошлина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4 594,0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5 337,0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8 500,0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9 005,0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6 466,0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6 868,0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7 890,0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8 048,0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4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ЕНВД ,    ЕСХН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1 449,0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-252,0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1 426,0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1 482,0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доходы, из них: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39 938,0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10 197,0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11 098,0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10 670,0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</a:tr>
              <a:tr h="65832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получаемые в виде арендной платы за земельные участки и плата по соглашениям об установлении сервитута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2 716,0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1 912,0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3 250,0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3 314,0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888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оказания услуг и компенсации затрат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28 894,0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плата при пользовании природными ресурсами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4 436,0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2 496,0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2 485,0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1 268,0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888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материальных и нематериальных активов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468,0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795,0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1 150,0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штрафы, санкции, возмещение ущерба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2 394,0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2 972,0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2 300,0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2 617,0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8887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неналоговые доходы(инициативные платежи)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1 103,0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1 959,0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1 990,0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2 043,0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41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собственные доходы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192 081,0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188 060,0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208 938,0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20 878,0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72" marR="9372" marT="937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</a:tr>
            </a:tbl>
          </a:graphicData>
        </a:graphic>
      </p:graphicFrame>
      <p:sp>
        <p:nvSpPr>
          <p:cNvPr id="5" name="object 2"/>
          <p:cNvSpPr txBox="1">
            <a:spLocks noGrp="1"/>
          </p:cNvSpPr>
          <p:nvPr>
            <p:ph type="title"/>
          </p:nvPr>
        </p:nvSpPr>
        <p:spPr>
          <a:xfrm>
            <a:off x="351840" y="335660"/>
            <a:ext cx="521076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r>
              <a:rPr spc="-6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r>
              <a:rPr spc="-10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</a:t>
            </a:r>
            <a:r>
              <a:rPr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  <a:r>
              <a:rPr spc="-6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spc="-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73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840" y="395478"/>
            <a:ext cx="8792160" cy="276999"/>
          </a:xfrm>
        </p:spPr>
        <p:txBody>
          <a:bodyPr/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за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2023-2024 года.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2750" y="1645920"/>
            <a:ext cx="9295130" cy="553998"/>
          </a:xfrm>
        </p:spPr>
        <p:txBody>
          <a:bodyPr/>
          <a:lstStyle/>
          <a:p>
            <a:r>
              <a:rPr lang="ru-RU" dirty="0" smtClean="0"/>
              <a:t>Безвозмездные поступления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229042"/>
              </p:ext>
            </p:extLst>
          </p:nvPr>
        </p:nvGraphicFramePr>
        <p:xfrm>
          <a:off x="306388" y="990598"/>
          <a:ext cx="9294813" cy="53340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2756"/>
                <a:gridCol w="1563730"/>
                <a:gridCol w="1463652"/>
                <a:gridCol w="1563730"/>
                <a:gridCol w="1200945"/>
              </a:tblGrid>
              <a:tr h="6667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</a:t>
                      </a:r>
                      <a:endParaRPr lang="ru-RU" sz="1600" b="1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  <a:p>
                      <a:pPr algn="ctr" rtl="0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</a:p>
                    <a:p>
                      <a:pPr algn="ctr" rtl="0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82BA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поступления, в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3 183 032,7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2 505 130,9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2 427 831,3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96,9  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AF5"/>
                    </a:solidFill>
                  </a:tcPr>
                </a:tc>
              </a:tr>
              <a:tr h="6667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Дотация на выравнивание бюджетной обеспеченности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5E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165 407,2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183 635,6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183 635,6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Дотация на сбалансированность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5E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123 057,4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158 274,6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158 274,6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Субсидии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5E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1 196 753,4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656 065,9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581 350,7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88,6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Субвенции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5E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1 271 219,1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1 363 909,7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1 363 669,7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Иные межбюджетные трансферты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5E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426 601,3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101 369,2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99 024,8  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97,7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безвозмездные поступления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5E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-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41 875,9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41 875,9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002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 из бюджетов муниципальных районов</a:t>
                      </a:r>
                      <a:b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5E7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                    5,7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-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-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-    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382" marR="9382" marT="938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9260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595" y="265781"/>
            <a:ext cx="8724810" cy="300082"/>
          </a:xfrm>
        </p:spPr>
        <p:txBody>
          <a:bodyPr/>
          <a:lstStyle/>
          <a:p>
            <a:pPr algn="ctr"/>
            <a:r>
              <a:rPr lang="ru-RU" sz="1950" dirty="0">
                <a:latin typeface="Times New Roman" pitchFamily="18" charset="0"/>
                <a:cs typeface="Times New Roman" pitchFamily="18" charset="0"/>
              </a:rPr>
              <a:t>Доходы бюджета  МО «</a:t>
            </a:r>
            <a:r>
              <a:rPr lang="ru-RU" sz="1950" dirty="0" err="1">
                <a:latin typeface="Times New Roman" pitchFamily="18" charset="0"/>
                <a:cs typeface="Times New Roman" pitchFamily="18" charset="0"/>
              </a:rPr>
              <a:t>Заларинский</a:t>
            </a:r>
            <a:r>
              <a:rPr lang="ru-RU" sz="1950" dirty="0">
                <a:latin typeface="Times New Roman" pitchFamily="18" charset="0"/>
                <a:cs typeface="Times New Roman" pitchFamily="18" charset="0"/>
              </a:rPr>
              <a:t> район» за 2022-2024 годы</a:t>
            </a:r>
            <a:endParaRPr lang="ru-RU" sz="195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99414185"/>
              </p:ext>
            </p:extLst>
          </p:nvPr>
        </p:nvGraphicFramePr>
        <p:xfrm>
          <a:off x="101667" y="1284222"/>
          <a:ext cx="4966035" cy="3901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873763698"/>
              </p:ext>
            </p:extLst>
          </p:nvPr>
        </p:nvGraphicFramePr>
        <p:xfrm>
          <a:off x="4774431" y="1414721"/>
          <a:ext cx="4958215" cy="2201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05764905"/>
              </p:ext>
            </p:extLst>
          </p:nvPr>
        </p:nvGraphicFramePr>
        <p:xfrm>
          <a:off x="4295180" y="3498653"/>
          <a:ext cx="5742384" cy="2507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17682" y="5068349"/>
            <a:ext cx="40510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2 488 009 тыс. руб.</a:t>
            </a: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2 987 990 тыс.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2 612 615 тыс. руб.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23674" y="776555"/>
            <a:ext cx="4953000" cy="5579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862" b="0" i="0" u="none" strike="noStrike" kern="1200" spc="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5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безвозмездных поступлений бюджета </a:t>
            </a:r>
          </a:p>
          <a:p>
            <a:pPr algn="ctr">
              <a:defRPr sz="1862" b="0" i="0" u="none" strike="noStrike" kern="1200" spc="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5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 «</a:t>
            </a:r>
            <a:r>
              <a:rPr lang="ru-RU" sz="1513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Заларинский</a:t>
            </a:r>
            <a:r>
              <a:rPr lang="ru-RU" sz="1513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район» за 2022-2024 гг.</a:t>
            </a:r>
          </a:p>
        </p:txBody>
      </p:sp>
    </p:spTree>
    <p:extLst>
      <p:ext uri="{BB962C8B-B14F-4D97-AF65-F5344CB8AC3E}">
        <p14:creationId xmlns:p14="http://schemas.microsoft.com/office/powerpoint/2010/main" val="346055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1736</TotalTime>
  <Words>3542</Words>
  <Application>Microsoft Office PowerPoint</Application>
  <PresentationFormat>Лист A4 (210x297 мм)</PresentationFormat>
  <Paragraphs>1072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맑은 고딕</vt:lpstr>
      <vt:lpstr>Arial</vt:lpstr>
      <vt:lpstr>Arial MT</vt:lpstr>
      <vt:lpstr>Calibri</vt:lpstr>
      <vt:lpstr>Microsoft Sans Serif</vt:lpstr>
      <vt:lpstr>Times New Roman</vt:lpstr>
      <vt:lpstr>Wingdings</vt:lpstr>
      <vt:lpstr>Office Theme</vt:lpstr>
      <vt:lpstr>Презентация PowerPoint</vt:lpstr>
      <vt:lpstr>Уважаемые жители муниципального образования «Заларинский район» !</vt:lpstr>
      <vt:lpstr>Основные понятия и термины</vt:lpstr>
      <vt:lpstr>Этапы бюджетного процесса</vt:lpstr>
      <vt:lpstr>Презентация PowerPoint</vt:lpstr>
      <vt:lpstr>Исполнение доходов местного бюджета (тыс. рублей)</vt:lpstr>
      <vt:lpstr>Структура доходов местного бюджета (тыс. руб.)</vt:lpstr>
      <vt:lpstr>Безвозмездные поступления за 2023-2024 года.</vt:lpstr>
      <vt:lpstr>Доходы бюджета  МО «Заларинский район» за 2022-2024 годы</vt:lpstr>
      <vt:lpstr>Расходы бюджета (общее представление)</vt:lpstr>
      <vt:lpstr>Расходы бюджета по разделам бюджетной классификации (тыс. рублей)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Контактная информация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Г. Донец</dc:creator>
  <cp:lastModifiedBy>Наталья Геннадьевна Воскресенская</cp:lastModifiedBy>
  <cp:revision>146</cp:revision>
  <cp:lastPrinted>2025-05-22T06:00:04Z</cp:lastPrinted>
  <dcterms:created xsi:type="dcterms:W3CDTF">2025-05-05T03:35:00Z</dcterms:created>
  <dcterms:modified xsi:type="dcterms:W3CDTF">2025-06-06T08:10:06Z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2023-05-12T00:00:00Z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2025-05-05T00:00:00Z</vt:filetime>
  </property>
  <property fmtid="{D5CDD505-2E9C-101B-9397-08002B2CF9AE}" pid="5" name="Producer">
    <vt:lpwstr>Microsoft® PowerPoint® 2016</vt:lpwstr>
  </property>
</Properties>
</file>